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gs/tag8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ppt/tags/tag3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4.xml" ContentType="application/vnd.openxmlformats-officedocument.presentationml.tags+xml"/>
  <Override PartName="/ppt/tags/tag9.xml" ContentType="application/vnd.openxmlformats-officedocument.presentationml.tags+xml"/>
  <Override PartName="/ppt/tags/tag5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1" r:id="rId7"/>
    <p:sldId id="263" r:id="rId8"/>
    <p:sldId id="264" r:id="rId9"/>
    <p:sldId id="266" r:id="rId10"/>
    <p:sldId id="265" r:id="rId11"/>
    <p:sldId id="267" r:id="rId12"/>
    <p:sldId id="268" r:id="rId13"/>
    <p:sldId id="272" r:id="rId14"/>
    <p:sldId id="270" r:id="rId15"/>
    <p:sldId id="271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  <a:srgbClr val="FF3399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03DE6-8914-46BA-8496-9D5B9750462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AA59E-D965-44CF-8587-A690935B9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044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03DE6-8914-46BA-8496-9D5B9750462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AA59E-D965-44CF-8587-A690935B9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099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03DE6-8914-46BA-8496-9D5B9750462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AA59E-D965-44CF-8587-A690935B9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736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03DE6-8914-46BA-8496-9D5B9750462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AA59E-D965-44CF-8587-A690935B9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311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03DE6-8914-46BA-8496-9D5B9750462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AA59E-D965-44CF-8587-A690935B9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524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03DE6-8914-46BA-8496-9D5B9750462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AA59E-D965-44CF-8587-A690935B9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834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03DE6-8914-46BA-8496-9D5B9750462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AA59E-D965-44CF-8587-A690935B9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457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03DE6-8914-46BA-8496-9D5B9750462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AA59E-D965-44CF-8587-A690935B9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456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03DE6-8914-46BA-8496-9D5B9750462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AA59E-D965-44CF-8587-A690935B9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543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03DE6-8914-46BA-8496-9D5B9750462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AA59E-D965-44CF-8587-A690935B9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125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03DE6-8914-46BA-8496-9D5B9750462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AA59E-D965-44CF-8587-A690935B9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727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03DE6-8914-46BA-8496-9D5B9750462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AA59E-D965-44CF-8587-A690935B9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387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4.png"/><Relationship Id="rId3" Type="http://schemas.openxmlformats.org/officeDocument/2006/relationships/audio" Target="../media/media10.m4a"/><Relationship Id="rId7" Type="http://schemas.openxmlformats.org/officeDocument/2006/relationships/image" Target="../media/image29.gif"/><Relationship Id="rId12" Type="http://schemas.openxmlformats.org/officeDocument/2006/relationships/image" Target="../media/image33.gif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11" Type="http://schemas.openxmlformats.org/officeDocument/2006/relationships/image" Target="../media/image32.png"/><Relationship Id="rId5" Type="http://schemas.openxmlformats.org/officeDocument/2006/relationships/image" Target="../media/image3.pn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0.gif"/><Relationship Id="rId1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gif"/><Relationship Id="rId12" Type="http://schemas.openxmlformats.org/officeDocument/2006/relationships/image" Target="../media/image41.png"/><Relationship Id="rId2" Type="http://schemas.openxmlformats.org/officeDocument/2006/relationships/audio" Target="../media/media11.m4a"/><Relationship Id="rId16" Type="http://schemas.openxmlformats.org/officeDocument/2006/relationships/image" Target="../media/image1.png"/><Relationship Id="rId1" Type="http://schemas.microsoft.com/office/2007/relationships/media" Target="../media/media11.m4a"/><Relationship Id="rId6" Type="http://schemas.openxmlformats.org/officeDocument/2006/relationships/image" Target="../media/image36.gif"/><Relationship Id="rId11" Type="http://schemas.openxmlformats.org/officeDocument/2006/relationships/image" Target="../media/image40.png"/><Relationship Id="rId5" Type="http://schemas.openxmlformats.org/officeDocument/2006/relationships/image" Target="../media/image35.gif"/><Relationship Id="rId15" Type="http://schemas.openxmlformats.org/officeDocument/2006/relationships/image" Target="../media/image18.gif"/><Relationship Id="rId10" Type="http://schemas.openxmlformats.org/officeDocument/2006/relationships/image" Target="../media/image39.gif"/><Relationship Id="rId4" Type="http://schemas.openxmlformats.org/officeDocument/2006/relationships/image" Target="../media/image12.png"/><Relationship Id="rId9" Type="http://schemas.openxmlformats.org/officeDocument/2006/relationships/image" Target="../media/image29.gif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media13.m4a"/><Relationship Id="rId7" Type="http://schemas.openxmlformats.org/officeDocument/2006/relationships/image" Target="../media/image47.png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image" Target="../media/image46.png"/><Relationship Id="rId11" Type="http://schemas.openxmlformats.org/officeDocument/2006/relationships/image" Target="../media/image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6.png"/><Relationship Id="rId18" Type="http://schemas.openxmlformats.org/officeDocument/2006/relationships/image" Target="../media/image53.gif"/><Relationship Id="rId3" Type="http://schemas.openxmlformats.org/officeDocument/2006/relationships/image" Target="../media/image36.gif"/><Relationship Id="rId7" Type="http://schemas.openxmlformats.org/officeDocument/2006/relationships/image" Target="../media/image39.gif"/><Relationship Id="rId12" Type="http://schemas.openxmlformats.org/officeDocument/2006/relationships/image" Target="../media/image18.gif"/><Relationship Id="rId17" Type="http://schemas.openxmlformats.org/officeDocument/2006/relationships/image" Target="../media/image14.gif"/><Relationship Id="rId2" Type="http://schemas.openxmlformats.org/officeDocument/2006/relationships/image" Target="../media/image12.png"/><Relationship Id="rId16" Type="http://schemas.openxmlformats.org/officeDocument/2006/relationships/image" Target="../media/image52.gif"/><Relationship Id="rId20" Type="http://schemas.openxmlformats.org/officeDocument/2006/relationships/image" Target="../media/image5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5" Type="http://schemas.openxmlformats.org/officeDocument/2006/relationships/image" Target="../media/image15.gif"/><Relationship Id="rId10" Type="http://schemas.openxmlformats.org/officeDocument/2006/relationships/image" Target="../media/image17.png"/><Relationship Id="rId19" Type="http://schemas.openxmlformats.org/officeDocument/2006/relationships/image" Target="../media/image54.png"/><Relationship Id="rId4" Type="http://schemas.openxmlformats.org/officeDocument/2006/relationships/image" Target="../media/image37.gif"/><Relationship Id="rId9" Type="http://schemas.openxmlformats.org/officeDocument/2006/relationships/image" Target="../media/image41.png"/><Relationship Id="rId14" Type="http://schemas.openxmlformats.org/officeDocument/2006/relationships/image" Target="../media/image5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.m4a"/><Relationship Id="rId7" Type="http://schemas.openxmlformats.org/officeDocument/2006/relationships/image" Target="../media/image5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11" Type="http://schemas.openxmlformats.org/officeDocument/2006/relationships/image" Target="../media/image1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audio" Target="../media/media6.m4a"/><Relationship Id="rId7" Type="http://schemas.openxmlformats.org/officeDocument/2006/relationships/image" Target="../media/image10.png"/><Relationship Id="rId12" Type="http://schemas.openxmlformats.org/officeDocument/2006/relationships/image" Target="../media/image15.gif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11" Type="http://schemas.openxmlformats.org/officeDocument/2006/relationships/image" Target="../media/image14.gif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2.png"/><Relationship Id="rId1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7.m4a"/><Relationship Id="rId7" Type="http://schemas.openxmlformats.org/officeDocument/2006/relationships/image" Target="../media/image18.gif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5.png"/><Relationship Id="rId3" Type="http://schemas.openxmlformats.org/officeDocument/2006/relationships/audio" Target="../media/media8.m4a"/><Relationship Id="rId7" Type="http://schemas.openxmlformats.org/officeDocument/2006/relationships/image" Target="../media/image20.gif"/><Relationship Id="rId12" Type="http://schemas.openxmlformats.org/officeDocument/2006/relationships/image" Target="../media/image24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9.gif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1.png"/><Relationship Id="rId1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9.m4a"/><Relationship Id="rId7" Type="http://schemas.openxmlformats.org/officeDocument/2006/relationships/image" Target="../media/image27.jpe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05050" y="1295400"/>
            <a:ext cx="72199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/>
              <a:t>Thursday 21</a:t>
            </a:r>
            <a:r>
              <a:rPr lang="en-GB" sz="4800" baseline="30000" dirty="0" smtClean="0"/>
              <a:t>st</a:t>
            </a:r>
            <a:r>
              <a:rPr lang="en-GB" sz="4800" dirty="0" smtClean="0"/>
              <a:t> January 2021</a:t>
            </a:r>
          </a:p>
          <a:p>
            <a:pPr algn="ctr"/>
            <a:endParaRPr lang="en-GB" sz="4800" dirty="0"/>
          </a:p>
          <a:p>
            <a:pPr algn="ctr"/>
            <a:r>
              <a:rPr lang="en-GB" sz="4800" dirty="0" smtClean="0"/>
              <a:t>Maths</a:t>
            </a:r>
          </a:p>
          <a:p>
            <a:pPr algn="ctr"/>
            <a:endParaRPr lang="en-GB" sz="4800" dirty="0"/>
          </a:p>
          <a:p>
            <a:pPr algn="ctr"/>
            <a:r>
              <a:rPr lang="en-GB" sz="4800" dirty="0" smtClean="0"/>
              <a:t>Challenge Two</a:t>
            </a:r>
            <a:endParaRPr lang="en-GB" sz="48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08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4"/>
    </mc:Choice>
    <mc:Fallback>
      <p:transition spd="slow" advTm="7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949" t="12831" r="1365"/>
          <a:stretch/>
        </p:blipFill>
        <p:spPr>
          <a:xfrm>
            <a:off x="365478" y="2198682"/>
            <a:ext cx="6134101" cy="4132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71925" y="7587"/>
            <a:ext cx="8553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/>
              <a:t>Over to you…</a:t>
            </a:r>
            <a:endParaRPr lang="en-GB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13844588" y="10096500"/>
            <a:ext cx="3285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400" dirty="0" smtClean="0"/>
          </a:p>
        </p:txBody>
      </p:sp>
      <p:pic>
        <p:nvPicPr>
          <p:cNvPr id="3080" name="Picture 8" descr="Hand pointing gesture - Transparent PNG &amp; SVG vector fi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9162" y="-320101"/>
            <a:ext cx="3144071" cy="306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Numerical fraction 6/10 | ClipArt ET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145" y="2108668"/>
            <a:ext cx="648596" cy="84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6134" y="3762682"/>
            <a:ext cx="659943" cy="863067"/>
          </a:xfrm>
          <a:prstGeom prst="rect">
            <a:avLst/>
          </a:prstGeom>
        </p:spPr>
      </p:pic>
      <p:pic>
        <p:nvPicPr>
          <p:cNvPr id="9220" name="Picture 4" descr="Numerical fraction 4/10 | ClipArt ET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506" y="5486400"/>
            <a:ext cx="659943" cy="86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5478" y="5857876"/>
            <a:ext cx="3673122" cy="473181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65478" y="3791689"/>
            <a:ext cx="3673122" cy="473181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7890654" y="2018793"/>
            <a:ext cx="752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=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58731" y="2092095"/>
            <a:ext cx="641543" cy="839648"/>
          </a:xfrm>
          <a:prstGeom prst="rect">
            <a:avLst/>
          </a:prstGeom>
        </p:spPr>
      </p:pic>
      <p:sp>
        <p:nvSpPr>
          <p:cNvPr id="9" name="Curved Down Arrow 8"/>
          <p:cNvSpPr/>
          <p:nvPr/>
        </p:nvSpPr>
        <p:spPr>
          <a:xfrm>
            <a:off x="7435443" y="3441250"/>
            <a:ext cx="1526706" cy="32385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08367" y="1316886"/>
            <a:ext cx="1008830" cy="32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÷2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90654" y="3709557"/>
            <a:ext cx="752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=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478" y="5486400"/>
            <a:ext cx="4082697" cy="371476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365478" y="3048737"/>
            <a:ext cx="4082697" cy="371476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58731" y="3762682"/>
            <a:ext cx="658256" cy="863067"/>
          </a:xfrm>
          <a:prstGeom prst="rect">
            <a:avLst/>
          </a:prstGeom>
        </p:spPr>
      </p:pic>
      <p:sp>
        <p:nvSpPr>
          <p:cNvPr id="25" name="Curved Down Arrow 24"/>
          <p:cNvSpPr/>
          <p:nvPr/>
        </p:nvSpPr>
        <p:spPr>
          <a:xfrm>
            <a:off x="7482511" y="1774926"/>
            <a:ext cx="1526706" cy="32385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90654" y="2957981"/>
            <a:ext cx="5982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dirty="0" smtClean="0"/>
              <a:t>÷3</a:t>
            </a:r>
            <a:endParaRPr lang="en-GB" sz="3200" dirty="0"/>
          </a:p>
        </p:txBody>
      </p:sp>
      <p:sp>
        <p:nvSpPr>
          <p:cNvPr id="27" name="TextBox 26"/>
          <p:cNvSpPr txBox="1"/>
          <p:nvPr/>
        </p:nvSpPr>
        <p:spPr>
          <a:xfrm>
            <a:off x="7947138" y="5488499"/>
            <a:ext cx="752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=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5478" y="5857876"/>
            <a:ext cx="2425347" cy="461620"/>
          </a:xfrm>
          <a:prstGeom prst="rect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365478" y="3812259"/>
            <a:ext cx="2425347" cy="461620"/>
          </a:xfrm>
          <a:prstGeom prst="rect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22" name="Picture 6" descr="Numerical fraction 2/5 | ClipArt ETC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049" y="5456688"/>
            <a:ext cx="681761" cy="89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10397" y="5141226"/>
            <a:ext cx="1524132" cy="341406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7626596" y="4794098"/>
            <a:ext cx="1008830" cy="32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÷2</a:t>
            </a:r>
            <a:endParaRPr lang="en-GB" sz="3200" dirty="0">
              <a:solidFill>
                <a:schemeClr val="tx1"/>
              </a:solidFill>
            </a:endParaRPr>
          </a:p>
        </p:txBody>
      </p:sp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7027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134"/>
    </mc:Choice>
    <mc:Fallback>
      <p:transition spd="slow" advTm="148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" grpId="0"/>
      <p:bldP spid="6" grpId="0" animBg="1"/>
      <p:bldP spid="18" grpId="0" animBg="1"/>
      <p:bldP spid="7" grpId="0"/>
      <p:bldP spid="9" grpId="0" animBg="1"/>
      <p:bldP spid="10" grpId="0"/>
      <p:bldP spid="21" grpId="0"/>
      <p:bldP spid="11" grpId="0" animBg="1"/>
      <p:bldP spid="23" grpId="0" animBg="1"/>
      <p:bldP spid="25" grpId="0" animBg="1"/>
      <p:bldP spid="13" grpId="0"/>
      <p:bldP spid="27" grpId="0"/>
      <p:bldP spid="14" grpId="0" animBg="1"/>
      <p:bldP spid="29" grpId="0" animBg="1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48011" y="118558"/>
            <a:ext cx="5915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Time to try…</a:t>
            </a:r>
            <a:endParaRPr lang="en-GB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5181600" y="1069777"/>
            <a:ext cx="3238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Challenge Two:</a:t>
            </a:r>
            <a:endParaRPr lang="en-GB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638174" y="1134010"/>
            <a:ext cx="501967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Challenge One:</a:t>
            </a:r>
          </a:p>
          <a:p>
            <a:r>
              <a:rPr lang="en-GB" sz="2400" dirty="0" smtClean="0"/>
              <a:t>Simplify the following fractions:</a:t>
            </a:r>
          </a:p>
          <a:p>
            <a:endParaRPr lang="en-GB" sz="2400" dirty="0"/>
          </a:p>
          <a:p>
            <a:r>
              <a:rPr lang="en-GB" sz="2400" dirty="0" smtClean="0"/>
              <a:t>1.                      6. </a:t>
            </a:r>
          </a:p>
          <a:p>
            <a:endParaRPr lang="en-GB" sz="2400" dirty="0"/>
          </a:p>
          <a:p>
            <a:r>
              <a:rPr lang="en-GB" sz="2400" dirty="0" smtClean="0"/>
              <a:t>2.                       7. </a:t>
            </a:r>
          </a:p>
          <a:p>
            <a:endParaRPr lang="en-GB" sz="2400" dirty="0" smtClean="0"/>
          </a:p>
          <a:p>
            <a:r>
              <a:rPr lang="en-GB" sz="2400" dirty="0" smtClean="0"/>
              <a:t>3.                       8. </a:t>
            </a:r>
          </a:p>
          <a:p>
            <a:endParaRPr lang="en-GB" sz="2400" dirty="0"/>
          </a:p>
          <a:p>
            <a:r>
              <a:rPr lang="en-GB" sz="2400" dirty="0" smtClean="0"/>
              <a:t>4.                       9. </a:t>
            </a:r>
          </a:p>
          <a:p>
            <a:endParaRPr lang="en-GB" sz="2400" dirty="0"/>
          </a:p>
          <a:p>
            <a:r>
              <a:rPr lang="en-GB" sz="2400" dirty="0" smtClean="0"/>
              <a:t>5.                      10.  </a:t>
            </a:r>
            <a:endParaRPr lang="en-GB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75" y="2233771"/>
            <a:ext cx="381762" cy="499903"/>
          </a:xfrm>
          <a:prstGeom prst="rect">
            <a:avLst/>
          </a:prstGeom>
        </p:spPr>
      </p:pic>
      <p:pic>
        <p:nvPicPr>
          <p:cNvPr id="11268" name="Picture 4" descr="Numerical fraction 3/6 | ClipArt ET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36" y="2892121"/>
            <a:ext cx="393701" cy="48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Numerical fraction 6/8 | ClipArt ET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3653605"/>
            <a:ext cx="381762" cy="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Numerical fraction 3/9 | ClipArt ET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4368673"/>
            <a:ext cx="414829" cy="54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5359" y="5125989"/>
            <a:ext cx="369435" cy="655448"/>
          </a:xfrm>
          <a:prstGeom prst="rect">
            <a:avLst/>
          </a:prstGeom>
        </p:spPr>
      </p:pic>
      <p:pic>
        <p:nvPicPr>
          <p:cNvPr id="11276" name="Picture 12" descr="Numerical fraction 6/10 | ClipArt ET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556" y="2233771"/>
            <a:ext cx="381761" cy="49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Numerical fraction 4/6 | ClipArt ET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556" y="2892121"/>
            <a:ext cx="381761" cy="49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74557" y="3605735"/>
            <a:ext cx="417298" cy="5471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74555" y="4435945"/>
            <a:ext cx="417299" cy="5485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82413" y="5297406"/>
            <a:ext cx="409441" cy="535464"/>
          </a:xfrm>
          <a:prstGeom prst="rect">
            <a:avLst/>
          </a:prstGeom>
        </p:spPr>
      </p:pic>
      <p:pic>
        <p:nvPicPr>
          <p:cNvPr id="11280" name="Picture 16" descr="How to Draw a Thumbs Up - Step by Step Easy Drawing Guides - Drawing Howto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042" y="-529025"/>
            <a:ext cx="2470449" cy="247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761367" y="1548664"/>
            <a:ext cx="700200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1. I have cancelled this fraction to its simplest form.             What could it have been to start with?             Give three different fractions.</a:t>
            </a:r>
          </a:p>
          <a:p>
            <a:endParaRPr lang="en-GB" dirty="0" smtClean="0"/>
          </a:p>
          <a:p>
            <a:r>
              <a:rPr lang="en-GB" dirty="0" smtClean="0"/>
              <a:t>2. I have changed this fraction to its simplest form.             Am I correct? Convince me.</a:t>
            </a:r>
          </a:p>
          <a:p>
            <a:endParaRPr lang="en-GB" dirty="0"/>
          </a:p>
          <a:p>
            <a:r>
              <a:rPr lang="en-GB" dirty="0" smtClean="0"/>
              <a:t>3. Martin thinks you can only simplify even numbered fractions because you keep on halving the numerator and denominator until you get an odd number. Prove Martin wrong.</a:t>
            </a:r>
          </a:p>
          <a:p>
            <a:endParaRPr lang="en-GB" dirty="0"/>
          </a:p>
          <a:p>
            <a:r>
              <a:rPr lang="en-GB" dirty="0" smtClean="0"/>
              <a:t>4. Tom’s classroom has 10 windows in total. 4 of those windows are broken. Write the number of broken windows as a fraction in its simplest form.</a:t>
            </a:r>
          </a:p>
          <a:p>
            <a:endParaRPr lang="en-GB" dirty="0" smtClean="0"/>
          </a:p>
          <a:p>
            <a:r>
              <a:rPr lang="en-GB" dirty="0" smtClean="0"/>
              <a:t>5. Over the weekend, Lucy made a Pizza and she cut the pizza into 12 slices. Peyton's mom ate 4 slices, Peyton's dad ate 5 slices, and Peyton ate the rest of the pizza. What fraction of the pizza did Peyton eat? Simplify the answer.</a:t>
            </a:r>
            <a:endParaRPr lang="en-GB" dirty="0"/>
          </a:p>
        </p:txBody>
      </p:sp>
      <p:pic>
        <p:nvPicPr>
          <p:cNvPr id="11282" name="Picture 18" descr="Numerical fraction 2/3 | ClipArt ETC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625" y="1881677"/>
            <a:ext cx="459177" cy="60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Numerical fraction 6/10 | ClipArt ET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834" y="2334184"/>
            <a:ext cx="426081" cy="55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04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12"/>
    </mc:Choice>
    <mc:Fallback>
      <p:transition spd="slow" advTm="48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61066" y="123825"/>
            <a:ext cx="5915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Fraction Wall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928" y="585490"/>
            <a:ext cx="5829300" cy="624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0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61066" y="123825"/>
            <a:ext cx="5915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Multiplication Table</a:t>
            </a:r>
            <a:endParaRPr lang="en-GB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946" y="957262"/>
            <a:ext cx="5529263" cy="555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8166" y="85725"/>
            <a:ext cx="5915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/>
              <a:t>Plenary</a:t>
            </a:r>
            <a:endParaRPr lang="en-GB"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825" y="2490787"/>
            <a:ext cx="1257300" cy="2390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62275" y="1238250"/>
            <a:ext cx="714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How could I simplify this fraction?</a:t>
            </a:r>
            <a:endParaRPr lang="en-GB" sz="32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8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550"/>
    </mc:Choice>
    <mc:Fallback>
      <p:transition spd="slow" advTm="54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8166" y="85725"/>
            <a:ext cx="5915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/>
              <a:t>Plenary</a:t>
            </a:r>
            <a:endParaRPr lang="en-GB"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5" y="1699200"/>
            <a:ext cx="1257300" cy="2390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62275" y="916722"/>
            <a:ext cx="714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How could I simplify this fraction?</a:t>
            </a:r>
            <a:endParaRPr lang="en-GB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5" y="4238625"/>
            <a:ext cx="1257300" cy="23907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1675" y="2432922"/>
            <a:ext cx="1200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÷ 2</a:t>
            </a:r>
            <a:endParaRPr lang="en-GB" sz="5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1825" y="1875472"/>
            <a:ext cx="1643062" cy="20382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4875" y="2160486"/>
            <a:ext cx="1682642" cy="14570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0550" y="1886603"/>
            <a:ext cx="1550017" cy="2027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3588" y="2171617"/>
            <a:ext cx="1682642" cy="1457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48114" y="1875472"/>
            <a:ext cx="1558528" cy="20382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71675" y="5000625"/>
            <a:ext cx="1314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÷ 8</a:t>
            </a:r>
            <a:endParaRPr lang="en-GB" sz="5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4189" y="4444170"/>
            <a:ext cx="1560711" cy="203624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6474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070"/>
    </mc:Choice>
    <mc:Fallback>
      <p:transition spd="slow" advTm="111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72888" y="3879"/>
            <a:ext cx="5915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Answers</a:t>
            </a:r>
            <a:endParaRPr lang="en-GB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5248275" y="706199"/>
            <a:ext cx="3238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Challenge Two:</a:t>
            </a:r>
            <a:endParaRPr lang="en-GB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638174" y="1134010"/>
            <a:ext cx="501967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Challenge One:</a:t>
            </a:r>
          </a:p>
          <a:p>
            <a:r>
              <a:rPr lang="en-GB" sz="2400" dirty="0" smtClean="0"/>
              <a:t>Simplify the following fractions:</a:t>
            </a:r>
          </a:p>
          <a:p>
            <a:endParaRPr lang="en-GB" sz="2400" dirty="0"/>
          </a:p>
          <a:p>
            <a:r>
              <a:rPr lang="en-GB" sz="2400" dirty="0" smtClean="0"/>
              <a:t>1.                      6. </a:t>
            </a:r>
          </a:p>
          <a:p>
            <a:endParaRPr lang="en-GB" sz="2400" dirty="0"/>
          </a:p>
          <a:p>
            <a:r>
              <a:rPr lang="en-GB" sz="2400" dirty="0" smtClean="0"/>
              <a:t>2.                       7. </a:t>
            </a:r>
          </a:p>
          <a:p>
            <a:endParaRPr lang="en-GB" sz="2400" dirty="0" smtClean="0"/>
          </a:p>
          <a:p>
            <a:r>
              <a:rPr lang="en-GB" sz="2400" dirty="0" smtClean="0"/>
              <a:t>3.                       8. </a:t>
            </a:r>
          </a:p>
          <a:p>
            <a:endParaRPr lang="en-GB" sz="2400" dirty="0"/>
          </a:p>
          <a:p>
            <a:r>
              <a:rPr lang="en-GB" sz="2400" dirty="0" smtClean="0"/>
              <a:t>4.                       9. </a:t>
            </a:r>
          </a:p>
          <a:p>
            <a:endParaRPr lang="en-GB" sz="2400" dirty="0"/>
          </a:p>
          <a:p>
            <a:r>
              <a:rPr lang="en-GB" sz="2400" dirty="0" smtClean="0"/>
              <a:t>5.                      10.  </a:t>
            </a:r>
            <a:endParaRPr lang="en-GB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2233771"/>
            <a:ext cx="381762" cy="499903"/>
          </a:xfrm>
          <a:prstGeom prst="rect">
            <a:avLst/>
          </a:prstGeom>
        </p:spPr>
      </p:pic>
      <p:pic>
        <p:nvPicPr>
          <p:cNvPr id="11270" name="Picture 6" descr="Numerical fraction 6/8 | ClipArt ET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3653605"/>
            <a:ext cx="381762" cy="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Numerical fraction 3/9 | ClipArt ET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4368673"/>
            <a:ext cx="414829" cy="54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359" y="5125989"/>
            <a:ext cx="369435" cy="655448"/>
          </a:xfrm>
          <a:prstGeom prst="rect">
            <a:avLst/>
          </a:prstGeom>
        </p:spPr>
      </p:pic>
      <p:pic>
        <p:nvPicPr>
          <p:cNvPr id="11276" name="Picture 12" descr="Numerical fraction 6/10 | ClipArt ET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556" y="2233771"/>
            <a:ext cx="381761" cy="49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Numerical fraction 4/6 | ClipArt ET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556" y="2892121"/>
            <a:ext cx="381761" cy="49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4557" y="3605735"/>
            <a:ext cx="417298" cy="5471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4555" y="4435945"/>
            <a:ext cx="417299" cy="5485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2413" y="5297406"/>
            <a:ext cx="409441" cy="535464"/>
          </a:xfrm>
          <a:prstGeom prst="rect">
            <a:avLst/>
          </a:prstGeom>
        </p:spPr>
      </p:pic>
      <p:pic>
        <p:nvPicPr>
          <p:cNvPr id="11280" name="Picture 16" descr="How to Draw a Thumbs Up - Step by Step Easy Drawing Guides - Drawing Howto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042" y="-529025"/>
            <a:ext cx="2470449" cy="247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668665" y="1225689"/>
            <a:ext cx="700200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1. I have cancelled this fraction to its simplest form.            </a:t>
            </a:r>
          </a:p>
          <a:p>
            <a:r>
              <a:rPr lang="en-GB" dirty="0" smtClean="0"/>
              <a:t> What could it have been to start with?             Give three different fractions.  </a:t>
            </a:r>
            <a:r>
              <a:rPr lang="en-GB" dirty="0" smtClean="0">
                <a:solidFill>
                  <a:srgbClr val="FF0000"/>
                </a:solidFill>
              </a:rPr>
              <a:t>4/6, 6/9, 8/12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2. I have changed this fraction to its simplest form.             Am I correct? Convince me.</a:t>
            </a:r>
            <a:r>
              <a:rPr lang="en-GB" dirty="0" smtClean="0">
                <a:solidFill>
                  <a:srgbClr val="FF0000"/>
                </a:solidFill>
              </a:rPr>
              <a:t> No. It can be simplified further by                 dividing by two</a:t>
            </a:r>
            <a:endParaRPr lang="en-GB" dirty="0" smtClean="0"/>
          </a:p>
          <a:p>
            <a:r>
              <a:rPr lang="en-GB" dirty="0" smtClean="0">
                <a:solidFill>
                  <a:srgbClr val="FF0000"/>
                </a:solidFill>
              </a:rPr>
              <a:t>to make 3/5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 smtClean="0"/>
              <a:t>3. Martin thinks you can only simplify even numbered fractions because you keep on halving the numerator and denominator until you get an odd number. Prove Martin wrong. </a:t>
            </a:r>
            <a:r>
              <a:rPr lang="en-GB" dirty="0" smtClean="0">
                <a:solidFill>
                  <a:srgbClr val="FF0000"/>
                </a:solidFill>
              </a:rPr>
              <a:t>No, because I could simplify 3/9 by dividing by 3 to make 1/3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4. Tom’s classroom has 10 windows in total. 4 of those windows are broken. Write the number of broken windows as a fraction in its simplest form. </a:t>
            </a:r>
            <a:r>
              <a:rPr lang="en-GB" dirty="0" smtClean="0">
                <a:solidFill>
                  <a:srgbClr val="FF0000"/>
                </a:solidFill>
              </a:rPr>
              <a:t>4/10 simplified to 2/5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5. Over the weekend, Lucy made a pizza and she cut the pizza into 12 slices. Lucy's mum ate 4 slices, Lucy's dad ate 5 slices, and Lucy ate the rest of the pizza. What fraction of the pizza did Lucy eat? Simplify the answer. </a:t>
            </a:r>
            <a:r>
              <a:rPr lang="en-GB" dirty="0" smtClean="0">
                <a:solidFill>
                  <a:srgbClr val="FF0000"/>
                </a:solidFill>
              </a:rPr>
              <a:t>3/12 simplified to 1/4.</a:t>
            </a:r>
            <a:endParaRPr lang="en-GB" dirty="0"/>
          </a:p>
        </p:txBody>
      </p:sp>
      <p:pic>
        <p:nvPicPr>
          <p:cNvPr id="11282" name="Picture 18" descr="Numerical fraction 2/3 | ClipArt ETC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1504541"/>
            <a:ext cx="459177" cy="60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Numerical fraction 6/10 | ClipArt ET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001" y="2229176"/>
            <a:ext cx="426081" cy="55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6781" y="2230222"/>
            <a:ext cx="384669" cy="503452"/>
          </a:xfrm>
          <a:prstGeom prst="rect">
            <a:avLst/>
          </a:prstGeom>
          <a:effectLst/>
        </p:spPr>
      </p:pic>
      <p:pic>
        <p:nvPicPr>
          <p:cNvPr id="12292" name="Picture 4" descr="Numerical fraction 2/6 | ClipArt ETC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2924753"/>
            <a:ext cx="391300" cy="51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Numerical fraction 1/3 | ClipArt ETC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781" y="2915370"/>
            <a:ext cx="365061" cy="53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Numerical fraction 3/4 | ClipArt ETC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05" y="3652795"/>
            <a:ext cx="422776" cy="5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Numerical fraction 1/3 | ClipArt ETC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423" y="4358482"/>
            <a:ext cx="421859" cy="55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Numerical fraction 1/4 | ClipArt ETC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08" y="5157610"/>
            <a:ext cx="43588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Numerical fraction 3/5 | ClipArt ETC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66" y="2229176"/>
            <a:ext cx="385468" cy="50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03766" y="2865548"/>
            <a:ext cx="402426" cy="525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67880" y="3604102"/>
            <a:ext cx="419976" cy="548768"/>
          </a:xfrm>
          <a:prstGeom prst="rect">
            <a:avLst/>
          </a:prstGeom>
        </p:spPr>
      </p:pic>
      <p:pic>
        <p:nvPicPr>
          <p:cNvPr id="12306" name="Picture 18" descr="Numerical fraction 5/6 | ClipArt ETC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699" y="4435945"/>
            <a:ext cx="419441" cy="54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96699" y="5298605"/>
            <a:ext cx="419976" cy="54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7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05050" y="1295400"/>
            <a:ext cx="7219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/>
              <a:t>Simplify fractions</a:t>
            </a:r>
            <a:endParaRPr lang="en-GB" sz="4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3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44"/>
    </mc:Choice>
    <mc:Fallback>
      <p:transition spd="slow" advTm="7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26310" y="99656"/>
            <a:ext cx="7219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/>
              <a:t>Think back…</a:t>
            </a:r>
            <a:endParaRPr lang="en-GB" sz="4800" dirty="0"/>
          </a:p>
        </p:txBody>
      </p:sp>
      <p:pic>
        <p:nvPicPr>
          <p:cNvPr id="1026" name="Picture 2" descr="Free Person Thinking Cartoon, Download Free Clip Art, Free Clip Art on  Clipart Libr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89291"/>
            <a:ext cx="2221260" cy="284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61069" y="847725"/>
            <a:ext cx="5915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What do we know about equivalent fractions?</a:t>
            </a:r>
            <a:endParaRPr lang="en-GB" sz="2800" dirty="0"/>
          </a:p>
        </p:txBody>
      </p:sp>
      <p:sp>
        <p:nvSpPr>
          <p:cNvPr id="5" name="Rectangle 4"/>
          <p:cNvSpPr/>
          <p:nvPr/>
        </p:nvSpPr>
        <p:spPr>
          <a:xfrm>
            <a:off x="3204547" y="2829610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Fractions with different numerators and denominators that represent the same value or proportion of the whole.</a:t>
            </a:r>
            <a:endParaRPr lang="en-GB" sz="2800" dirty="0" smtClean="0">
              <a:solidFill>
                <a:schemeClr val="tx1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3442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46"/>
    </mc:Choice>
    <mc:Fallback>
      <p:transition spd="slow" advTm="37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949" t="12831" r="1365"/>
          <a:stretch/>
        </p:blipFill>
        <p:spPr>
          <a:xfrm>
            <a:off x="3051528" y="2046282"/>
            <a:ext cx="6134101" cy="4132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61067" y="361950"/>
            <a:ext cx="5915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Fraction Wall</a:t>
            </a:r>
            <a:endParaRPr lang="en-GB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1666875" y="1304925"/>
            <a:ext cx="855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Here is a fraction wall. You can use this to help you throughout the lesson.</a:t>
            </a:r>
            <a:endParaRPr lang="en-GB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7127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32"/>
    </mc:Choice>
    <mc:Fallback>
      <p:transition spd="slow" advTm="40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949" t="12831" r="1365"/>
          <a:stretch/>
        </p:blipFill>
        <p:spPr>
          <a:xfrm>
            <a:off x="222603" y="2458028"/>
            <a:ext cx="6134101" cy="4132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61067" y="361950"/>
            <a:ext cx="5915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Fraction Wall</a:t>
            </a:r>
            <a:endParaRPr lang="en-GB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1704975" y="1304925"/>
            <a:ext cx="851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32128" y="2844862"/>
            <a:ext cx="3057525" cy="433358"/>
          </a:xfrm>
          <a:prstGeom prst="rect">
            <a:avLst/>
          </a:prstGeom>
          <a:solidFill>
            <a:schemeClr val="bg1">
              <a:lumMod val="65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32128" y="3680763"/>
            <a:ext cx="3057525" cy="433358"/>
          </a:xfrm>
          <a:prstGeom prst="rect">
            <a:avLst/>
          </a:prstGeom>
          <a:solidFill>
            <a:schemeClr val="bg1">
              <a:lumMod val="65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232128" y="4491751"/>
            <a:ext cx="3057525" cy="433358"/>
          </a:xfrm>
          <a:prstGeom prst="rect">
            <a:avLst/>
          </a:prstGeom>
          <a:solidFill>
            <a:schemeClr val="bg1">
              <a:lumMod val="65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22603" y="5324398"/>
            <a:ext cx="3057525" cy="433358"/>
          </a:xfrm>
          <a:prstGeom prst="rect">
            <a:avLst/>
          </a:prstGeom>
          <a:solidFill>
            <a:schemeClr val="bg1">
              <a:lumMod val="65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232128" y="6108169"/>
            <a:ext cx="3057525" cy="433358"/>
          </a:xfrm>
          <a:prstGeom prst="rect">
            <a:avLst/>
          </a:prstGeom>
          <a:solidFill>
            <a:schemeClr val="bg1">
              <a:lumMod val="65000"/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09" y="2458028"/>
            <a:ext cx="745720" cy="976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5775" y="2458028"/>
            <a:ext cx="747034" cy="9794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6092" y="2457533"/>
            <a:ext cx="746480" cy="9769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5855" y="2457533"/>
            <a:ext cx="747052" cy="9769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46189" y="2457533"/>
            <a:ext cx="746098" cy="976988"/>
          </a:xfrm>
          <a:prstGeom prst="rect">
            <a:avLst/>
          </a:prstGeom>
        </p:spPr>
      </p:pic>
      <p:sp>
        <p:nvSpPr>
          <p:cNvPr id="15" name="Curved Up Arrow 14"/>
          <p:cNvSpPr/>
          <p:nvPr/>
        </p:nvSpPr>
        <p:spPr>
          <a:xfrm>
            <a:off x="7353300" y="3680763"/>
            <a:ext cx="1247775" cy="55786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Curved Up Arrow 16"/>
          <p:cNvSpPr/>
          <p:nvPr/>
        </p:nvSpPr>
        <p:spPr>
          <a:xfrm>
            <a:off x="7353300" y="3680763"/>
            <a:ext cx="2314575" cy="81098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Curved Up Arrow 17"/>
          <p:cNvSpPr/>
          <p:nvPr/>
        </p:nvSpPr>
        <p:spPr>
          <a:xfrm>
            <a:off x="7353300" y="3680763"/>
            <a:ext cx="3333750" cy="106268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Curved Up Arrow 18"/>
          <p:cNvSpPr/>
          <p:nvPr/>
        </p:nvSpPr>
        <p:spPr>
          <a:xfrm>
            <a:off x="7353300" y="3680763"/>
            <a:ext cx="4438987" cy="137701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17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47"/>
    </mc:Choice>
    <mc:Fallback>
      <p:transition spd="slow" advTm="77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949" t="12831" r="1365"/>
          <a:stretch/>
        </p:blipFill>
        <p:spPr>
          <a:xfrm>
            <a:off x="365478" y="2198682"/>
            <a:ext cx="6134101" cy="4132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71925" y="7587"/>
            <a:ext cx="8553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/>
              <a:t>Over to you…</a:t>
            </a:r>
            <a:endParaRPr lang="en-GB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6877050" y="2428875"/>
            <a:ext cx="49244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Using the fraction wall now, can you find me one equivalent fraction for the following fractions?</a:t>
            </a:r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400" dirty="0" smtClean="0"/>
          </a:p>
        </p:txBody>
      </p:sp>
      <p:pic>
        <p:nvPicPr>
          <p:cNvPr id="3080" name="Picture 8" descr="Hand pointing gesture - Transparent PNG &amp; SVG vector fi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9162" y="-320101"/>
            <a:ext cx="3144071" cy="306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8091" y="3882619"/>
            <a:ext cx="476060" cy="6241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3578" y="4696765"/>
            <a:ext cx="465085" cy="608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3579" y="5495430"/>
            <a:ext cx="465084" cy="6110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86675" y="3655369"/>
            <a:ext cx="561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=</a:t>
            </a:r>
            <a:endParaRPr lang="en-GB" sz="54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7675700" y="4539450"/>
            <a:ext cx="561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=</a:t>
            </a:r>
            <a:endParaRPr lang="en-GB" sz="5400" dirty="0" smtClean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2670" y="5145914"/>
            <a:ext cx="1176630" cy="1457070"/>
          </a:xfrm>
          <a:prstGeom prst="rect">
            <a:avLst/>
          </a:prstGeom>
        </p:spPr>
      </p:pic>
      <p:pic>
        <p:nvPicPr>
          <p:cNvPr id="3082" name="Picture 10" descr="Numerical fraction 1/4 | ClipArt ETC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6" y="3882619"/>
            <a:ext cx="465084" cy="60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Numerical fraction 1/3 | ClipArt ETC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077" y="4696765"/>
            <a:ext cx="494046" cy="64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1376" y="5512289"/>
            <a:ext cx="471487" cy="6170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5478" y="3419476"/>
            <a:ext cx="1501422" cy="430668"/>
          </a:xfrm>
          <a:prstGeom prst="rect">
            <a:avLst/>
          </a:prstGeom>
          <a:solidFill>
            <a:srgbClr val="C00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65478" y="5064762"/>
            <a:ext cx="1501422" cy="430668"/>
          </a:xfrm>
          <a:prstGeom prst="rect">
            <a:avLst/>
          </a:prstGeom>
          <a:solidFill>
            <a:srgbClr val="C00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65478" y="3019425"/>
            <a:ext cx="2025297" cy="400051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365478" y="5462780"/>
            <a:ext cx="2025297" cy="400051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65478" y="3827776"/>
            <a:ext cx="4901847" cy="430668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365478" y="5868633"/>
            <a:ext cx="4901847" cy="430668"/>
          </a:xfrm>
          <a:prstGeom prst="rect">
            <a:avLst/>
          </a:prstGeom>
          <a:solidFill>
            <a:srgbClr val="FFC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138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709"/>
    </mc:Choice>
    <mc:Fallback>
      <p:transition spd="slow" advTm="84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3" grpId="0" animBg="1"/>
      <p:bldP spid="18" grpId="0" animBg="1"/>
      <p:bldP spid="6" grpId="0" animBg="1"/>
      <p:bldP spid="19" grpId="0" animBg="1"/>
      <p:bldP spid="7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43150" y="43499"/>
            <a:ext cx="7219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/>
              <a:t>Simplifying fractions</a:t>
            </a:r>
            <a:endParaRPr lang="en-GB" sz="4800" dirty="0"/>
          </a:p>
        </p:txBody>
      </p:sp>
      <p:sp>
        <p:nvSpPr>
          <p:cNvPr id="2" name="Rectangle 1"/>
          <p:cNvSpPr/>
          <p:nvPr/>
        </p:nvSpPr>
        <p:spPr>
          <a:xfrm>
            <a:off x="666750" y="1518012"/>
            <a:ext cx="108680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0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Writing a </a:t>
            </a:r>
            <a:r>
              <a:rPr lang="en-GB" sz="2800" b="1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fraction</a:t>
            </a:r>
            <a:r>
              <a:rPr lang="en-GB" sz="2800" b="0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in its simplest form </a:t>
            </a:r>
            <a:r>
              <a:rPr lang="en-GB" sz="2800" b="1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means</a:t>
            </a:r>
            <a:r>
              <a:rPr lang="en-GB" sz="2800" b="0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that the top and bottom numbers can no longer be divided by the same whole number exactly or evenly.</a:t>
            </a:r>
            <a:endParaRPr lang="en-GB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949" t="12831" r="1365"/>
          <a:stretch/>
        </p:blipFill>
        <p:spPr>
          <a:xfrm>
            <a:off x="222603" y="3514130"/>
            <a:ext cx="4768497" cy="32124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3663" y="4220401"/>
            <a:ext cx="919162" cy="12020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2603" y="6048375"/>
            <a:ext cx="3158772" cy="314325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urved Up Arrow 6"/>
          <p:cNvSpPr/>
          <p:nvPr/>
        </p:nvSpPr>
        <p:spPr>
          <a:xfrm>
            <a:off x="7023495" y="5599766"/>
            <a:ext cx="1678781" cy="58578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00948" y="6194434"/>
            <a:ext cx="952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÷</a:t>
            </a:r>
            <a:r>
              <a:rPr lang="en-GB" sz="2800" dirty="0" smtClean="0"/>
              <a:t>3</a:t>
            </a:r>
            <a:endParaRPr lang="en-GB" sz="2800" dirty="0"/>
          </a:p>
        </p:txBody>
      </p:sp>
      <p:sp>
        <p:nvSpPr>
          <p:cNvPr id="10" name="Curved Down Arrow 9"/>
          <p:cNvSpPr/>
          <p:nvPr/>
        </p:nvSpPr>
        <p:spPr>
          <a:xfrm>
            <a:off x="6829425" y="3514130"/>
            <a:ext cx="1724025" cy="53399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67598" y="2946958"/>
            <a:ext cx="952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÷</a:t>
            </a:r>
            <a:r>
              <a:rPr lang="en-GB" sz="2800" dirty="0" smtClean="0"/>
              <a:t>3</a:t>
            </a:r>
            <a:endParaRPr lang="en-GB" sz="2800" dirty="0"/>
          </a:p>
        </p:txBody>
      </p:sp>
      <p:pic>
        <p:nvPicPr>
          <p:cNvPr id="5122" name="Picture 2" descr="Numerical fraction 2/3 | ClipArt ET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413" y="4220401"/>
            <a:ext cx="940074" cy="123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22603" y="4147403"/>
            <a:ext cx="3158772" cy="319821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158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81"/>
    </mc:Choice>
    <mc:Fallback>
      <p:transition spd="slow" advTm="79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/>
      <p:bldP spid="10" grpId="0" animBg="1"/>
      <p:bldP spid="11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43150" y="43499"/>
            <a:ext cx="7219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/>
              <a:t>Simplifying fractions</a:t>
            </a:r>
            <a:endParaRPr lang="en-GB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949" t="12831" r="1365"/>
          <a:stretch/>
        </p:blipFill>
        <p:spPr>
          <a:xfrm>
            <a:off x="98778" y="1391990"/>
            <a:ext cx="6897803" cy="46468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93089" y="6066357"/>
            <a:ext cx="952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   ÷4</a:t>
            </a:r>
            <a:endParaRPr lang="en-GB" sz="3600" dirty="0"/>
          </a:p>
        </p:txBody>
      </p:sp>
      <p:pic>
        <p:nvPicPr>
          <p:cNvPr id="7170" name="Picture 2" descr="Numerical fraction 4/8 | ClipArt ET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54" y="1999130"/>
            <a:ext cx="824224" cy="107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8778" y="4600575"/>
            <a:ext cx="3448901" cy="466725"/>
          </a:xfrm>
          <a:prstGeom prst="rect">
            <a:avLst/>
          </a:prstGeom>
          <a:solidFill>
            <a:srgbClr val="FF0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urved Down Arrow 11"/>
          <p:cNvSpPr/>
          <p:nvPr/>
        </p:nvSpPr>
        <p:spPr>
          <a:xfrm>
            <a:off x="7466011" y="1217301"/>
            <a:ext cx="1409702" cy="66675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Curved Up Arrow 12"/>
          <p:cNvSpPr/>
          <p:nvPr/>
        </p:nvSpPr>
        <p:spPr>
          <a:xfrm>
            <a:off x="7504110" y="3193470"/>
            <a:ext cx="1362075" cy="64770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7172" name="Picture 4" descr="Numerical fraction 2/4 | ClipArt ET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50" y="1999130"/>
            <a:ext cx="821774" cy="107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rved Down Arrow 14"/>
          <p:cNvSpPr/>
          <p:nvPr/>
        </p:nvSpPr>
        <p:spPr>
          <a:xfrm>
            <a:off x="9099236" y="1217301"/>
            <a:ext cx="1457325" cy="66675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Curved Up Arrow 15"/>
          <p:cNvSpPr/>
          <p:nvPr/>
        </p:nvSpPr>
        <p:spPr>
          <a:xfrm>
            <a:off x="9165146" y="3187604"/>
            <a:ext cx="1438275" cy="64770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4086" y="2000359"/>
            <a:ext cx="811620" cy="10627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59702" y="3835305"/>
            <a:ext cx="866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÷2</a:t>
            </a:r>
            <a:endParaRPr lang="en-GB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7842245" y="677467"/>
            <a:ext cx="866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÷2</a:t>
            </a:r>
            <a:endParaRPr lang="en-GB" sz="32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51424" y="3763045"/>
            <a:ext cx="1018120" cy="8596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69133" y="606741"/>
            <a:ext cx="1018120" cy="85961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12022" y="2762920"/>
            <a:ext cx="3448901" cy="466725"/>
          </a:xfrm>
          <a:prstGeom prst="rect">
            <a:avLst/>
          </a:prstGeom>
          <a:solidFill>
            <a:srgbClr val="FF0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095" y="1839691"/>
            <a:ext cx="3462828" cy="475529"/>
          </a:xfrm>
          <a:prstGeom prst="rect">
            <a:avLst/>
          </a:prstGeom>
          <a:solidFill>
            <a:srgbClr val="FF0000">
              <a:alpha val="60000"/>
            </a:srgbClr>
          </a:solidFill>
        </p:spPr>
      </p:pic>
      <p:pic>
        <p:nvPicPr>
          <p:cNvPr id="27" name="Picture 2" descr="Numerical fraction 4/8 | ClipArt ET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547" y="4960938"/>
            <a:ext cx="824224" cy="107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00758" y="4959764"/>
            <a:ext cx="823031" cy="10790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44868" y="4984308"/>
            <a:ext cx="810838" cy="1060796"/>
          </a:xfrm>
          <a:prstGeom prst="rect">
            <a:avLst/>
          </a:prstGeom>
        </p:spPr>
      </p:pic>
      <p:sp>
        <p:nvSpPr>
          <p:cNvPr id="26" name="Curved Up Arrow 25"/>
          <p:cNvSpPr/>
          <p:nvPr/>
        </p:nvSpPr>
        <p:spPr>
          <a:xfrm>
            <a:off x="7698766" y="6038850"/>
            <a:ext cx="2702534" cy="67880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Curved Down Arrow 28"/>
          <p:cNvSpPr/>
          <p:nvPr/>
        </p:nvSpPr>
        <p:spPr>
          <a:xfrm>
            <a:off x="7752720" y="4230832"/>
            <a:ext cx="2648579" cy="71548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83738" y="4207689"/>
            <a:ext cx="1140051" cy="963251"/>
          </a:xfrm>
          <a:prstGeom prst="rect">
            <a:avLst/>
          </a:prstGeom>
        </p:spPr>
      </p:pic>
      <p:pic>
        <p:nvPicPr>
          <p:cNvPr id="7168" name="Audio 716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3252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562"/>
    </mc:Choice>
    <mc:Fallback>
      <p:transition spd="slow" advTm="82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68"/>
                </p:tgtEl>
              </p:cMediaNode>
            </p:audio>
          </p:childTnLst>
        </p:cTn>
      </p:par>
    </p:tnLst>
    <p:bldLst>
      <p:bldP spid="8" grpId="0"/>
      <p:bldP spid="9" grpId="0" animBg="1"/>
      <p:bldP spid="12" grpId="0" animBg="1"/>
      <p:bldP spid="13" grpId="0" animBg="1"/>
      <p:bldP spid="15" grpId="0" animBg="1"/>
      <p:bldP spid="16" grpId="0" animBg="1"/>
      <p:bldP spid="18" grpId="0"/>
      <p:bldP spid="22" grpId="0"/>
      <p:bldP spid="25" grpId="0" animBg="1"/>
      <p:bldP spid="26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43150" y="43499"/>
            <a:ext cx="7219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/>
              <a:t>Simplifying fractions – why do we do it?</a:t>
            </a:r>
            <a:endParaRPr lang="en-GB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949" t="12831" r="1365"/>
          <a:stretch/>
        </p:blipFill>
        <p:spPr>
          <a:xfrm>
            <a:off x="98778" y="2652991"/>
            <a:ext cx="6029836" cy="40621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0575" y="1613159"/>
            <a:ext cx="108299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/>
              <a:t>Simplifying (or reducing) fractions means to make the fraction as simple as possible. Why say four-eighths (4/8) when you really mean half (1/2) ? </a:t>
            </a:r>
            <a:endParaRPr lang="en-GB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5168" y="3812254"/>
            <a:ext cx="1743607" cy="1743607"/>
          </a:xfrm>
          <a:prstGeom prst="rect">
            <a:avLst/>
          </a:prstGeom>
        </p:spPr>
      </p:pic>
      <p:pic>
        <p:nvPicPr>
          <p:cNvPr id="15" name="Picture 74" descr="pie-2-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975" y="3812786"/>
            <a:ext cx="17430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4251" y="3812254"/>
            <a:ext cx="1761897" cy="1755800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1847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45"/>
    </mc:Choice>
    <mc:Fallback>
      <p:transition spd="slow" advTm="33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5.8|1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6.1|2.7|1.1|1|8.6|5.5|2|6.4|4.9|2.5|7.1|5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.5|48.7|3.7|2.7|2|3.2|1.2|6.3|1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|2.8|17.5|8|1.7|3.2|0.9|2.4|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4.9|1.1|8.9|2.7|5.6|0.7|2.1|1.9|6.1|1|6.1|1.6|2.7|1.8|7.4|1.2|7.2|5.8|1.5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.7|1.2|0.8|5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|1|4.3|0.6|0.6|0.4|0.6|53.6|13.4|2|15|0.8|0.7|1|10.7|3.6|0.8|10.1|1.9|4.4|3.4|8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.2|8.6|12.2|1.4|11.3|2.4|23.4|2.9|5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07044A1C68BD4C94A30BCF35C50B21" ma:contentTypeVersion="6" ma:contentTypeDescription="Create a new document." ma:contentTypeScope="" ma:versionID="1b176be6737bea82aa036f5de0ec208a">
  <xsd:schema xmlns:xsd="http://www.w3.org/2001/XMLSchema" xmlns:xs="http://www.w3.org/2001/XMLSchema" xmlns:p="http://schemas.microsoft.com/office/2006/metadata/properties" xmlns:ns2="b56fac23-60d4-4943-8ef5-74c6083a7b6c" targetNamespace="http://schemas.microsoft.com/office/2006/metadata/properties" ma:root="true" ma:fieldsID="a849d26107bce6f199e44061d0f19b66" ns2:_="">
    <xsd:import namespace="b56fac23-60d4-4943-8ef5-74c6083a7b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6fac23-60d4-4943-8ef5-74c6083a7b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14FFE50-E0C4-4FB6-BE53-496594EED63D}"/>
</file>

<file path=customXml/itemProps2.xml><?xml version="1.0" encoding="utf-8"?>
<ds:datastoreItem xmlns:ds="http://schemas.openxmlformats.org/officeDocument/2006/customXml" ds:itemID="{D2684052-DC4E-46C2-BBF7-8A2055E0153D}"/>
</file>

<file path=customXml/itemProps3.xml><?xml version="1.0" encoding="utf-8"?>
<ds:datastoreItem xmlns:ds="http://schemas.openxmlformats.org/officeDocument/2006/customXml" ds:itemID="{D58A9B99-3EA8-4E51-8B5B-CB26A3DA3826}"/>
</file>

<file path=docProps/app.xml><?xml version="1.0" encoding="utf-8"?>
<Properties xmlns="http://schemas.openxmlformats.org/officeDocument/2006/extended-properties" xmlns:vt="http://schemas.openxmlformats.org/officeDocument/2006/docPropsVTypes">
  <TotalTime>1498</TotalTime>
  <Words>636</Words>
  <Application>Microsoft Office PowerPoint</Application>
  <PresentationFormat>Widescreen</PresentationFormat>
  <Paragraphs>94</Paragraphs>
  <Slides>16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Candish</dc:creator>
  <cp:lastModifiedBy>Paula Candish</cp:lastModifiedBy>
  <cp:revision>36</cp:revision>
  <dcterms:created xsi:type="dcterms:W3CDTF">2021-01-19T13:14:14Z</dcterms:created>
  <dcterms:modified xsi:type="dcterms:W3CDTF">2021-01-20T14:12:22Z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0x010100E607044A1C68BD4C94A30BCF35C50B21</vt:lpwstr>
  </property>
</Properties>
</file>