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Science – Forces </a:t>
            </a:r>
            <a:br>
              <a:rPr lang="en-GB" dirty="0" smtClean="0"/>
            </a:br>
            <a:r>
              <a:rPr lang="en-GB" dirty="0" smtClean="0"/>
              <a:t>Lesson </a:t>
            </a: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February</a:t>
            </a:r>
            <a:r>
              <a:rPr lang="en-GB" dirty="0" smtClean="0"/>
              <a:t> </a:t>
            </a:r>
            <a:r>
              <a:rPr lang="en-GB" dirty="0" smtClean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5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8"/>
    </mc:Choice>
    <mc:Fallback>
      <p:transition spd="slow" advTm="16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497984"/>
            <a:ext cx="7832680" cy="440542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71"/>
    </mc:Choice>
    <mc:Fallback>
      <p:transition spd="slow" advTm="33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Table: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80977"/>
              </p:ext>
            </p:extLst>
          </p:nvPr>
        </p:nvGraphicFramePr>
        <p:xfrm>
          <a:off x="340244" y="1411997"/>
          <a:ext cx="8933760" cy="392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752">
                  <a:extLst>
                    <a:ext uri="{9D8B030D-6E8A-4147-A177-3AD203B41FA5}">
                      <a16:colId xmlns:a16="http://schemas.microsoft.com/office/drawing/2014/main" val="175901879"/>
                    </a:ext>
                  </a:extLst>
                </a:gridCol>
                <a:gridCol w="1786752">
                  <a:extLst>
                    <a:ext uri="{9D8B030D-6E8A-4147-A177-3AD203B41FA5}">
                      <a16:colId xmlns:a16="http://schemas.microsoft.com/office/drawing/2014/main" val="4135520759"/>
                    </a:ext>
                  </a:extLst>
                </a:gridCol>
                <a:gridCol w="1786752">
                  <a:extLst>
                    <a:ext uri="{9D8B030D-6E8A-4147-A177-3AD203B41FA5}">
                      <a16:colId xmlns:a16="http://schemas.microsoft.com/office/drawing/2014/main" val="3713823302"/>
                    </a:ext>
                  </a:extLst>
                </a:gridCol>
                <a:gridCol w="1786752">
                  <a:extLst>
                    <a:ext uri="{9D8B030D-6E8A-4147-A177-3AD203B41FA5}">
                      <a16:colId xmlns:a16="http://schemas.microsoft.com/office/drawing/2014/main" val="1887911173"/>
                    </a:ext>
                  </a:extLst>
                </a:gridCol>
                <a:gridCol w="1786752">
                  <a:extLst>
                    <a:ext uri="{9D8B030D-6E8A-4147-A177-3AD203B41FA5}">
                      <a16:colId xmlns:a16="http://schemas.microsoft.com/office/drawing/2014/main" val="3393625337"/>
                    </a:ext>
                  </a:extLst>
                </a:gridCol>
              </a:tblGrid>
              <a:tr h="7846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Shape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Taken</a:t>
                      </a:r>
                      <a:r>
                        <a:rPr lang="en-GB" baseline="0" dirty="0" smtClean="0"/>
                        <a:t> (seconds)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40571"/>
                  </a:ext>
                </a:extLst>
              </a:tr>
              <a:tr h="78468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Drop 1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Drop 2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Drop 3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Mean Result</a:t>
                      </a:r>
                      <a:endParaRPr lang="en-GB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59790"/>
                  </a:ext>
                </a:extLst>
              </a:tr>
              <a:tr h="7846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Ball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8879"/>
                  </a:ext>
                </a:extLst>
              </a:tr>
              <a:tr h="7846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Pancake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675131"/>
                  </a:ext>
                </a:extLst>
              </a:tr>
              <a:tr h="78468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65433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48"/>
    </mc:Choice>
    <mc:Fallback>
      <p:transition spd="slow" advTm="3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 and complete these sentences…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1" y="1594885"/>
            <a:ext cx="9441711" cy="482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The __________ shape took the longest time to sink.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This shape sunk slowly because __________ 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The __________ shape was the fastest to sink. It took _____ seconds. This shape sunk quickly because __________ 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046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2"/>
    </mc:Choice>
    <mc:Fallback>
      <p:transition spd="slow" advTm="1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 -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025" r="66295" b="10431"/>
          <a:stretch/>
        </p:blipFill>
        <p:spPr>
          <a:xfrm>
            <a:off x="2657771" y="1502735"/>
            <a:ext cx="4298334" cy="49164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472338" y="2143319"/>
            <a:ext cx="1606153" cy="85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Weight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 flipH="1">
            <a:off x="5231219" y="4621702"/>
            <a:ext cx="2172125" cy="85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resistance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2"/>
    </mc:Choice>
    <mc:Fallback>
      <p:transition spd="slow" advTm="1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Creative!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Which animal shape would be best to use for a sinking swimming toy?</a:t>
            </a:r>
          </a:p>
          <a:p>
            <a:pPr marL="0" indent="0" algn="ctr">
              <a:buNone/>
            </a:pPr>
            <a:r>
              <a:rPr lang="en-GB" dirty="0" smtClean="0"/>
              <a:t>Explain why you’ve made that choice.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8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</a:t>
            </a:r>
            <a:endParaRPr lang="en-GB" dirty="0"/>
          </a:p>
        </p:txBody>
      </p:sp>
      <p:pic>
        <p:nvPicPr>
          <p:cNvPr id="5122" name="Picture 2" descr="Lily Pad Pictures [HQ] | Download Free Images on Unsp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69" y="1448059"/>
            <a:ext cx="7330197" cy="4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40"/>
    </mc:Choice>
    <mc:Fallback>
      <p:transition spd="slow" advTm="3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923" y="1171157"/>
            <a:ext cx="7766936" cy="1646302"/>
          </a:xfrm>
        </p:spPr>
        <p:txBody>
          <a:bodyPr/>
          <a:lstStyle/>
          <a:p>
            <a:r>
              <a:rPr lang="en-GB" dirty="0" smtClean="0"/>
              <a:t>LO: Investigate the effects of </a:t>
            </a:r>
            <a:r>
              <a:rPr lang="en-GB" dirty="0" smtClean="0"/>
              <a:t>water</a:t>
            </a:r>
            <a:r>
              <a:rPr lang="en-GB" dirty="0" smtClean="0"/>
              <a:t> </a:t>
            </a:r>
            <a:r>
              <a:rPr lang="en-GB" dirty="0" smtClean="0"/>
              <a:t>resistance.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923" y="3030108"/>
            <a:ext cx="7766936" cy="3498283"/>
          </a:xfrm>
        </p:spPr>
        <p:txBody>
          <a:bodyPr>
            <a:normAutofit/>
          </a:bodyPr>
          <a:lstStyle/>
          <a:p>
            <a:r>
              <a:rPr lang="en-GB" sz="2400" u="sng" dirty="0" smtClean="0"/>
              <a:t>Success Criteria:</a:t>
            </a:r>
          </a:p>
          <a:p>
            <a:r>
              <a:rPr lang="en-GB" sz="2400" dirty="0" smtClean="0"/>
              <a:t>Explain the effects of water resistance.</a:t>
            </a:r>
          </a:p>
          <a:p>
            <a:r>
              <a:rPr lang="en-GB" sz="2400" dirty="0" smtClean="0"/>
              <a:t>Identify streamlined shapes.</a:t>
            </a:r>
          </a:p>
          <a:p>
            <a:r>
              <a:rPr lang="en-GB" sz="2400" dirty="0" smtClean="0"/>
              <a:t>Minimise the effects of water resistance on an object. </a:t>
            </a:r>
            <a:endParaRPr lang="en-GB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08"/>
    </mc:Choice>
    <mc:Fallback>
      <p:transition spd="slow" advTm="1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water resistance?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623" y="2359253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Water resistance is a type of friction when an object moves through water.</a:t>
            </a:r>
            <a:endParaRPr lang="en-GB" sz="3200" dirty="0"/>
          </a:p>
        </p:txBody>
      </p:sp>
      <p:pic>
        <p:nvPicPr>
          <p:cNvPr id="1026" name="Picture 2" descr="17 Ways You Know You Are a Distance Swim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930400"/>
            <a:ext cx="7109453" cy="47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135736" y="3251200"/>
            <a:ext cx="2679774" cy="85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swimmer’s force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9675628" y="4120120"/>
            <a:ext cx="2172125" cy="85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resistance</a:t>
            </a:r>
            <a:endParaRPr lang="en-GB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79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81"/>
    </mc:Choice>
    <mc:Fallback>
      <p:transition spd="slow" advTm="38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Streamlined Shapes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30" y="1524952"/>
            <a:ext cx="6543675" cy="49053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12"/>
    </mc:Choice>
    <mc:Fallback>
      <p:transition spd="slow" advTm="31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It…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1384662"/>
            <a:ext cx="4184035" cy="5172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How do professional athletes reduce their air and water resistance when playing their sport?</a:t>
            </a:r>
          </a:p>
          <a:p>
            <a:pPr marL="0" indent="0" algn="ctr">
              <a:buNone/>
            </a:pPr>
            <a:r>
              <a:rPr lang="en-GB" sz="2400" dirty="0" smtClean="0"/>
              <a:t>How do they make themselves more streamlined so they can go faster?</a:t>
            </a:r>
          </a:p>
          <a:p>
            <a:pPr marL="0" indent="0" algn="ctr">
              <a:buNone/>
            </a:pPr>
            <a:r>
              <a:rPr lang="en-GB" sz="2400" dirty="0" smtClean="0"/>
              <a:t>Will Usain Bolt run faster in the water or on land? Why?</a:t>
            </a:r>
          </a:p>
          <a:p>
            <a:pPr marL="0" indent="0" algn="ctr">
              <a:buNone/>
            </a:pPr>
            <a:r>
              <a:rPr lang="en-GB" sz="2400" dirty="0" smtClean="0"/>
              <a:t>Is it faster to run or swim in the water? Why?</a:t>
            </a:r>
            <a:endParaRPr lang="en-GB" sz="24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593" y="2990663"/>
            <a:ext cx="3818185" cy="3148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2" descr="Image result for olympic swimmer british">
            <a:extLst>
              <a:ext uri="{FF2B5EF4-FFF2-40B4-BE49-F238E27FC236}">
                <a16:creationId xmlns:a16="http://schemas.microsoft.com/office/drawing/2014/main" id="{583B9AF0-EF08-42A0-A4E9-A0D76D68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593" y="194130"/>
            <a:ext cx="3818185" cy="23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57"/>
    </mc:Choice>
    <mc:Fallback>
      <p:transition spd="slow" advTm="19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It…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1384662"/>
            <a:ext cx="4184035" cy="320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How do professional athletes reduce their air and water resistance when playing their sport?</a:t>
            </a:r>
          </a:p>
          <a:p>
            <a:pPr marL="0" indent="0" algn="ctr">
              <a:buNone/>
            </a:pPr>
            <a:r>
              <a:rPr lang="en-GB" sz="2400" dirty="0" smtClean="0"/>
              <a:t>How do they make themselves more streamlined so they can go faster?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593" y="2990663"/>
            <a:ext cx="3818185" cy="3148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2" descr="Image result for olympic swimmer british">
            <a:extLst>
              <a:ext uri="{FF2B5EF4-FFF2-40B4-BE49-F238E27FC236}">
                <a16:creationId xmlns:a16="http://schemas.microsoft.com/office/drawing/2014/main" id="{583B9AF0-EF08-42A0-A4E9-A0D76D68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593" y="194130"/>
            <a:ext cx="3818185" cy="23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62"/>
    </mc:Choice>
    <mc:Fallback>
      <p:transition spd="slow" advTm="41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get your body into a streamlined shape?</a:t>
            </a:r>
            <a:endParaRPr lang="en-GB" dirty="0"/>
          </a:p>
        </p:txBody>
      </p:sp>
      <p:pic>
        <p:nvPicPr>
          <p:cNvPr id="2050" name="Picture 2" descr="Swimming Faster With Streamli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30" y="1930400"/>
            <a:ext cx="3075875" cy="46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58"/>
    </mc:Choice>
    <mc:Fallback>
      <p:transition spd="slow" advTm="2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Investigate…</a:t>
            </a:r>
            <a:endParaRPr lang="en-GB" dirty="0"/>
          </a:p>
        </p:txBody>
      </p:sp>
      <p:pic>
        <p:nvPicPr>
          <p:cNvPr id="3074" name="Picture 2" descr="Water Resistance Experiments for Kids inspired by Olympic Swimmers.  We varied the shape of playdough (experiment #1) and the shape of aluminum foil wrapped around stones (experiment #2) to make it fall faster or slower through the water. #Olympics #waterresistance #handson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8" y="1382624"/>
            <a:ext cx="7737640" cy="43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95"/>
    </mc:Choice>
    <mc:Fallback>
      <p:transition spd="slow" advTm="36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1:</a:t>
            </a:r>
            <a:endParaRPr lang="en-GB" dirty="0"/>
          </a:p>
        </p:txBody>
      </p:sp>
      <p:pic>
        <p:nvPicPr>
          <p:cNvPr id="4098" name="Picture 2" descr="Water Resistance Experiments for Kids inspired by Olympic Swimmers.  We varied the shape of playdough (experiment #1) and the shape of aluminum foil wrapped around stones (experiment #2) to make it fall faster or slower through the water. #Olympics #waterresistance #handson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87179"/>
            <a:ext cx="7787397" cy="43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1"/>
    </mc:Choice>
    <mc:Fallback>
      <p:transition spd="slow" advTm="2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3.5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3916B-CA6B-4190-8791-D820212D18F5}"/>
</file>

<file path=customXml/itemProps2.xml><?xml version="1.0" encoding="utf-8"?>
<ds:datastoreItem xmlns:ds="http://schemas.openxmlformats.org/officeDocument/2006/customXml" ds:itemID="{144BBE6D-9ACD-48AF-A2AD-C10D96F326BC}"/>
</file>

<file path=customXml/itemProps3.xml><?xml version="1.0" encoding="utf-8"?>
<ds:datastoreItem xmlns:ds="http://schemas.openxmlformats.org/officeDocument/2006/customXml" ds:itemID="{78D7D989-F7C2-4722-A0CF-9E5D810C6F6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273</Words>
  <Application>Microsoft Office PowerPoint</Application>
  <PresentationFormat>Widescreen</PresentationFormat>
  <Paragraphs>47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Science – Forces  Lesson 4</vt:lpstr>
      <vt:lpstr>LO: Investigate the effects of water resistance.</vt:lpstr>
      <vt:lpstr>What is water resistance?</vt:lpstr>
      <vt:lpstr>Streamlined Shapes</vt:lpstr>
      <vt:lpstr>Think About It…</vt:lpstr>
      <vt:lpstr>Think About It…</vt:lpstr>
      <vt:lpstr>Can you get your body into a streamlined shape?</vt:lpstr>
      <vt:lpstr>Let’s Investigate…</vt:lpstr>
      <vt:lpstr>Step 1:</vt:lpstr>
      <vt:lpstr>Step 2:</vt:lpstr>
      <vt:lpstr>Results Table:</vt:lpstr>
      <vt:lpstr>Copy and complete these sentences…</vt:lpstr>
      <vt:lpstr>Diagram</vt:lpstr>
      <vt:lpstr>Diagram - Example</vt:lpstr>
      <vt:lpstr>Get Creative!</vt:lpstr>
      <vt:lpstr>Apply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– Forces  Lesson 1</dc:title>
  <dc:creator>Amber Dickinson</dc:creator>
  <cp:lastModifiedBy>Amber Dickinson</cp:lastModifiedBy>
  <cp:revision>52</cp:revision>
  <dcterms:created xsi:type="dcterms:W3CDTF">2021-01-06T13:31:53Z</dcterms:created>
  <dcterms:modified xsi:type="dcterms:W3CDTF">2021-01-27T23:26:19Z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