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7.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56" r:id="rId3"/>
    <p:sldId id="259" r:id="rId4"/>
    <p:sldId id="267" r:id="rId5"/>
    <p:sldId id="268" r:id="rId6"/>
    <p:sldId id="269" r:id="rId7"/>
    <p:sldId id="270"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49" autoAdjust="0"/>
    <p:restoredTop sz="94660"/>
  </p:normalViewPr>
  <p:slideViewPr>
    <p:cSldViewPr snapToGrid="0">
      <p:cViewPr varScale="1">
        <p:scale>
          <a:sx n="87" d="100"/>
          <a:sy n="87" d="100"/>
        </p:scale>
        <p:origin x="470"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customXml" Target="../customXml/item3.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2928E1A-F674-423E-B75A-83166F6FA6A7}" type="datetimeFigureOut">
              <a:rPr lang="en-GB" smtClean="0"/>
              <a:t>03/02/2021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296FE-6C8E-4C91-8B4E-77224D6D50AA}" type="slidenum">
              <a:rPr lang="en-GB" smtClean="0"/>
              <a:t>‹#›</a:t>
            </a:fld>
            <a:endParaRPr lang="en-GB"/>
          </a:p>
        </p:txBody>
      </p:sp>
    </p:spTree>
    <p:extLst>
      <p:ext uri="{BB962C8B-B14F-4D97-AF65-F5344CB8AC3E}">
        <p14:creationId xmlns:p14="http://schemas.microsoft.com/office/powerpoint/2010/main" val="773064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2928E1A-F674-423E-B75A-83166F6FA6A7}" type="datetimeFigureOut">
              <a:rPr lang="en-GB" smtClean="0"/>
              <a:t>03/02/2021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296FE-6C8E-4C91-8B4E-77224D6D50AA}" type="slidenum">
              <a:rPr lang="en-GB" smtClean="0"/>
              <a:t>‹#›</a:t>
            </a:fld>
            <a:endParaRPr lang="en-GB"/>
          </a:p>
        </p:txBody>
      </p:sp>
    </p:spTree>
    <p:extLst>
      <p:ext uri="{BB962C8B-B14F-4D97-AF65-F5344CB8AC3E}">
        <p14:creationId xmlns:p14="http://schemas.microsoft.com/office/powerpoint/2010/main" val="711261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2928E1A-F674-423E-B75A-83166F6FA6A7}" type="datetimeFigureOut">
              <a:rPr lang="en-GB" smtClean="0"/>
              <a:t>03/02/2021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296FE-6C8E-4C91-8B4E-77224D6D50AA}" type="slidenum">
              <a:rPr lang="en-GB" smtClean="0"/>
              <a:t>‹#›</a:t>
            </a:fld>
            <a:endParaRPr lang="en-GB"/>
          </a:p>
        </p:txBody>
      </p:sp>
    </p:spTree>
    <p:extLst>
      <p:ext uri="{BB962C8B-B14F-4D97-AF65-F5344CB8AC3E}">
        <p14:creationId xmlns:p14="http://schemas.microsoft.com/office/powerpoint/2010/main" val="808959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2928E1A-F674-423E-B75A-83166F6FA6A7}" type="datetimeFigureOut">
              <a:rPr lang="en-GB" smtClean="0"/>
              <a:t>03/02/2021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296FE-6C8E-4C91-8B4E-77224D6D50AA}" type="slidenum">
              <a:rPr lang="en-GB" smtClean="0"/>
              <a:t>‹#›</a:t>
            </a:fld>
            <a:endParaRPr lang="en-GB"/>
          </a:p>
        </p:txBody>
      </p:sp>
    </p:spTree>
    <p:extLst>
      <p:ext uri="{BB962C8B-B14F-4D97-AF65-F5344CB8AC3E}">
        <p14:creationId xmlns:p14="http://schemas.microsoft.com/office/powerpoint/2010/main" val="457639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2928E1A-F674-423E-B75A-83166F6FA6A7}" type="datetimeFigureOut">
              <a:rPr lang="en-GB" smtClean="0"/>
              <a:t>03/02/2021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296FE-6C8E-4C91-8B4E-77224D6D50AA}" type="slidenum">
              <a:rPr lang="en-GB" smtClean="0"/>
              <a:t>‹#›</a:t>
            </a:fld>
            <a:endParaRPr lang="en-GB"/>
          </a:p>
        </p:txBody>
      </p:sp>
    </p:spTree>
    <p:extLst>
      <p:ext uri="{BB962C8B-B14F-4D97-AF65-F5344CB8AC3E}">
        <p14:creationId xmlns:p14="http://schemas.microsoft.com/office/powerpoint/2010/main" val="4106095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2928E1A-F674-423E-B75A-83166F6FA6A7}" type="datetimeFigureOut">
              <a:rPr lang="en-GB" smtClean="0"/>
              <a:t>03/02/2021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2296FE-6C8E-4C91-8B4E-77224D6D50AA}" type="slidenum">
              <a:rPr lang="en-GB" smtClean="0"/>
              <a:t>‹#›</a:t>
            </a:fld>
            <a:endParaRPr lang="en-GB"/>
          </a:p>
        </p:txBody>
      </p:sp>
    </p:spTree>
    <p:extLst>
      <p:ext uri="{BB962C8B-B14F-4D97-AF65-F5344CB8AC3E}">
        <p14:creationId xmlns:p14="http://schemas.microsoft.com/office/powerpoint/2010/main" val="1130093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2928E1A-F674-423E-B75A-83166F6FA6A7}" type="datetimeFigureOut">
              <a:rPr lang="en-GB" smtClean="0"/>
              <a:t>03/02/2021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22296FE-6C8E-4C91-8B4E-77224D6D50AA}" type="slidenum">
              <a:rPr lang="en-GB" smtClean="0"/>
              <a:t>‹#›</a:t>
            </a:fld>
            <a:endParaRPr lang="en-GB"/>
          </a:p>
        </p:txBody>
      </p:sp>
    </p:spTree>
    <p:extLst>
      <p:ext uri="{BB962C8B-B14F-4D97-AF65-F5344CB8AC3E}">
        <p14:creationId xmlns:p14="http://schemas.microsoft.com/office/powerpoint/2010/main" val="4244101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2928E1A-F674-423E-B75A-83166F6FA6A7}" type="datetimeFigureOut">
              <a:rPr lang="en-GB" smtClean="0"/>
              <a:t>03/02/2021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22296FE-6C8E-4C91-8B4E-77224D6D50AA}" type="slidenum">
              <a:rPr lang="en-GB" smtClean="0"/>
              <a:t>‹#›</a:t>
            </a:fld>
            <a:endParaRPr lang="en-GB"/>
          </a:p>
        </p:txBody>
      </p:sp>
    </p:spTree>
    <p:extLst>
      <p:ext uri="{BB962C8B-B14F-4D97-AF65-F5344CB8AC3E}">
        <p14:creationId xmlns:p14="http://schemas.microsoft.com/office/powerpoint/2010/main" val="2244222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928E1A-F674-423E-B75A-83166F6FA6A7}" type="datetimeFigureOut">
              <a:rPr lang="en-GB" smtClean="0"/>
              <a:t>03/02/2021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296FE-6C8E-4C91-8B4E-77224D6D50AA}" type="slidenum">
              <a:rPr lang="en-GB" smtClean="0"/>
              <a:t>‹#›</a:t>
            </a:fld>
            <a:endParaRPr lang="en-GB"/>
          </a:p>
        </p:txBody>
      </p:sp>
    </p:spTree>
    <p:extLst>
      <p:ext uri="{BB962C8B-B14F-4D97-AF65-F5344CB8AC3E}">
        <p14:creationId xmlns:p14="http://schemas.microsoft.com/office/powerpoint/2010/main" val="320182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2928E1A-F674-423E-B75A-83166F6FA6A7}" type="datetimeFigureOut">
              <a:rPr lang="en-GB" smtClean="0"/>
              <a:t>03/02/2021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2296FE-6C8E-4C91-8B4E-77224D6D50AA}" type="slidenum">
              <a:rPr lang="en-GB" smtClean="0"/>
              <a:t>‹#›</a:t>
            </a:fld>
            <a:endParaRPr lang="en-GB"/>
          </a:p>
        </p:txBody>
      </p:sp>
    </p:spTree>
    <p:extLst>
      <p:ext uri="{BB962C8B-B14F-4D97-AF65-F5344CB8AC3E}">
        <p14:creationId xmlns:p14="http://schemas.microsoft.com/office/powerpoint/2010/main" val="3810777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2928E1A-F674-423E-B75A-83166F6FA6A7}" type="datetimeFigureOut">
              <a:rPr lang="en-GB" smtClean="0"/>
              <a:t>03/02/2021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2296FE-6C8E-4C91-8B4E-77224D6D50AA}" type="slidenum">
              <a:rPr lang="en-GB" smtClean="0"/>
              <a:t>‹#›</a:t>
            </a:fld>
            <a:endParaRPr lang="en-GB"/>
          </a:p>
        </p:txBody>
      </p:sp>
    </p:spTree>
    <p:extLst>
      <p:ext uri="{BB962C8B-B14F-4D97-AF65-F5344CB8AC3E}">
        <p14:creationId xmlns:p14="http://schemas.microsoft.com/office/powerpoint/2010/main" val="2427461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928E1A-F674-423E-B75A-83166F6FA6A7}" type="datetimeFigureOut">
              <a:rPr lang="en-GB" smtClean="0"/>
              <a:t>03/02/2021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296FE-6C8E-4C91-8B4E-77224D6D50AA}" type="slidenum">
              <a:rPr lang="en-GB" smtClean="0"/>
              <a:t>‹#›</a:t>
            </a:fld>
            <a:endParaRPr lang="en-GB"/>
          </a:p>
        </p:txBody>
      </p:sp>
    </p:spTree>
    <p:extLst>
      <p:ext uri="{BB962C8B-B14F-4D97-AF65-F5344CB8AC3E}">
        <p14:creationId xmlns:p14="http://schemas.microsoft.com/office/powerpoint/2010/main" val="952846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hyperlink" Target="https://forms.office.com/Pages/ShareFormPage.aspx?id=eCY4lN73r0G0KV1rDWITzRhTQ2IZqpBOsW8cFVoooF9UNVlMS1dCVkdaM0k0WlhFTE9WVFBTWEg1Ti4u&amp;sharetoken=0wn6HbazNMBTOJNIa3OR" TargetMode="External"/><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rivercottage.net/" TargetMode="External"/><Relationship Id="rId5" Type="http://schemas.openxmlformats.org/officeDocument/2006/relationships/hyperlink" Target="https://www.nigelslater.com/Recipes" TargetMode="External"/><Relationship Id="rId4" Type="http://schemas.openxmlformats.org/officeDocument/2006/relationships/hyperlink" Target="https://www.jamieoliver.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Design Technology (D.T)</a:t>
            </a:r>
            <a:endParaRPr lang="en-GB" dirty="0"/>
          </a:p>
        </p:txBody>
      </p:sp>
      <p:sp>
        <p:nvSpPr>
          <p:cNvPr id="3" name="Subtitle 2"/>
          <p:cNvSpPr>
            <a:spLocks noGrp="1"/>
          </p:cNvSpPr>
          <p:nvPr>
            <p:ph type="subTitle" idx="1"/>
          </p:nvPr>
        </p:nvSpPr>
        <p:spPr/>
        <p:txBody>
          <a:bodyPr/>
          <a:lstStyle/>
          <a:p>
            <a:r>
              <a:rPr lang="en-GB" dirty="0" smtClean="0"/>
              <a:t>Thursday 4th February 2021</a:t>
            </a:r>
            <a:endParaRPr lang="en-GB" dirty="0"/>
          </a:p>
        </p:txBody>
      </p:sp>
    </p:spTree>
    <p:extLst>
      <p:ext uri="{BB962C8B-B14F-4D97-AF65-F5344CB8AC3E}">
        <p14:creationId xmlns:p14="http://schemas.microsoft.com/office/powerpoint/2010/main" val="2279232854"/>
      </p:ext>
    </p:extLst>
  </p:cSld>
  <p:clrMapOvr>
    <a:masterClrMapping/>
  </p:clrMapOvr>
  <mc:AlternateContent xmlns:mc="http://schemas.openxmlformats.org/markup-compatibility/2006" xmlns:p14="http://schemas.microsoft.com/office/powerpoint/2010/main">
    <mc:Choice Requires="p14">
      <p:transition spd="slow" p14:dur="2000" advTm="1549"/>
    </mc:Choice>
    <mc:Fallback xmlns="">
      <p:transition spd="slow" advTm="1549"/>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77658" y="327901"/>
            <a:ext cx="10714029" cy="357588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72419272"/>
      </p:ext>
    </p:extLst>
  </p:cSld>
  <p:clrMapOvr>
    <a:masterClrMapping/>
  </p:clrMapOvr>
  <mc:AlternateContent xmlns:mc="http://schemas.openxmlformats.org/markup-compatibility/2006" xmlns:p14="http://schemas.microsoft.com/office/powerpoint/2010/main">
    <mc:Choice Requires="p14">
      <p:transition spd="slow" p14:dur="2000" advTm="71383"/>
    </mc:Choice>
    <mc:Fallback xmlns="">
      <p:transition spd="slow" advTm="71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238" y="250825"/>
            <a:ext cx="10515600" cy="1325563"/>
          </a:xfrm>
        </p:spPr>
        <p:txBody>
          <a:bodyPr/>
          <a:lstStyle/>
          <a:p>
            <a:r>
              <a:rPr lang="en-GB" dirty="0" smtClean="0"/>
              <a:t>Evaluation</a:t>
            </a:r>
            <a:endParaRPr lang="en-GB" dirty="0"/>
          </a:p>
        </p:txBody>
      </p:sp>
      <p:pic>
        <p:nvPicPr>
          <p:cNvPr id="7" name="Content Placeholder 6"/>
          <p:cNvPicPr>
            <a:picLocks noGrp="1" noChangeAspect="1"/>
          </p:cNvPicPr>
          <p:nvPr>
            <p:ph idx="1"/>
          </p:nvPr>
        </p:nvPicPr>
        <p:blipFill>
          <a:blip r:embed="rId4"/>
          <a:stretch>
            <a:fillRect/>
          </a:stretch>
        </p:blipFill>
        <p:spPr>
          <a:xfrm>
            <a:off x="794238" y="1576388"/>
            <a:ext cx="6802001" cy="3128767"/>
          </a:xfrm>
          <a:prstGeom prst="rect">
            <a:avLst/>
          </a:prstGeom>
        </p:spPr>
      </p:pic>
      <p:sp>
        <p:nvSpPr>
          <p:cNvPr id="3" name="TextBox 2"/>
          <p:cNvSpPr txBox="1"/>
          <p:nvPr/>
        </p:nvSpPr>
        <p:spPr>
          <a:xfrm>
            <a:off x="589085" y="4705155"/>
            <a:ext cx="10181492" cy="2031325"/>
          </a:xfrm>
          <a:prstGeom prst="rect">
            <a:avLst/>
          </a:prstGeom>
          <a:noFill/>
        </p:spPr>
        <p:txBody>
          <a:bodyPr wrap="square" rtlCol="0">
            <a:spAutoFit/>
          </a:bodyPr>
          <a:lstStyle/>
          <a:p>
            <a:r>
              <a:rPr lang="en-GB" dirty="0" smtClean="0"/>
              <a:t>My winter vegetable tart was inspired by my research into foods eaten in the Victorian era. Research states that Victorians ate with the seasons and what was available locally. My tart includes a range of seasonal winter </a:t>
            </a:r>
            <a:r>
              <a:rPr lang="en-GB" dirty="0" smtClean="0"/>
              <a:t>vegetables </a:t>
            </a:r>
            <a:r>
              <a:rPr lang="en-GB" dirty="0" smtClean="0"/>
              <a:t>therefore being a seasonal product. It is well balanced as it only contains a small amount of butter and cheese to help combine the winter vegetables which make it full of nutrition and healthy. My product was inspired by the Victorians themselves and the way they ate with the seasons. I am sure it would have been enjoyed by them. I could have improved my tart by adding a wider range of seasonal vegetables and perhaps some parsnips to make it slightly sweeter.</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04038814"/>
      </p:ext>
    </p:extLst>
  </p:cSld>
  <p:clrMapOvr>
    <a:masterClrMapping/>
  </p:clrMapOvr>
  <mc:AlternateContent xmlns:mc="http://schemas.openxmlformats.org/markup-compatibility/2006" xmlns:p14="http://schemas.microsoft.com/office/powerpoint/2010/main">
    <mc:Choice Requires="p14">
      <p:transition spd="slow" p14:dur="2000" advTm="105185"/>
    </mc:Choice>
    <mc:Fallback xmlns="">
      <p:transition spd="slow" advTm="105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Labelled photograph/diagram</a:t>
            </a:r>
            <a:endParaRPr lang="en-GB" dirty="0"/>
          </a:p>
        </p:txBody>
      </p:sp>
      <p:pic>
        <p:nvPicPr>
          <p:cNvPr id="4" name="Content Placeholder 3"/>
          <p:cNvPicPr>
            <a:picLocks noGrp="1" noChangeAspect="1"/>
          </p:cNvPicPr>
          <p:nvPr>
            <p:ph idx="1"/>
          </p:nvPr>
        </p:nvPicPr>
        <p:blipFill>
          <a:blip r:embed="rId4"/>
          <a:stretch>
            <a:fillRect/>
          </a:stretch>
        </p:blipFill>
        <p:spPr>
          <a:xfrm>
            <a:off x="4153329" y="2574009"/>
            <a:ext cx="2587075" cy="2587075"/>
          </a:xfrm>
          <a:prstGeom prst="rect">
            <a:avLst/>
          </a:prstGeom>
        </p:spPr>
      </p:pic>
      <p:sp>
        <p:nvSpPr>
          <p:cNvPr id="5" name="TextBox 4"/>
          <p:cNvSpPr txBox="1"/>
          <p:nvPr/>
        </p:nvSpPr>
        <p:spPr>
          <a:xfrm>
            <a:off x="6740404" y="2157388"/>
            <a:ext cx="3516923" cy="369332"/>
          </a:xfrm>
          <a:prstGeom prst="rect">
            <a:avLst/>
          </a:prstGeom>
          <a:noFill/>
        </p:spPr>
        <p:txBody>
          <a:bodyPr wrap="square" rtlCol="0">
            <a:spAutoFit/>
          </a:bodyPr>
          <a:lstStyle/>
          <a:p>
            <a:r>
              <a:rPr lang="en-GB" dirty="0" smtClean="0"/>
              <a:t>Golden pastry</a:t>
            </a:r>
            <a:endParaRPr lang="en-GB" dirty="0"/>
          </a:p>
        </p:txBody>
      </p:sp>
      <p:sp>
        <p:nvSpPr>
          <p:cNvPr id="6" name="TextBox 5"/>
          <p:cNvSpPr txBox="1"/>
          <p:nvPr/>
        </p:nvSpPr>
        <p:spPr>
          <a:xfrm>
            <a:off x="7118473" y="4837918"/>
            <a:ext cx="3516923" cy="646331"/>
          </a:xfrm>
          <a:prstGeom prst="rect">
            <a:avLst/>
          </a:prstGeom>
          <a:noFill/>
        </p:spPr>
        <p:txBody>
          <a:bodyPr wrap="square" rtlCol="0">
            <a:spAutoFit/>
          </a:bodyPr>
          <a:lstStyle/>
          <a:p>
            <a:r>
              <a:rPr lang="en-GB" dirty="0" smtClean="0"/>
              <a:t>Seasonal vegetables including onions and carrots</a:t>
            </a:r>
            <a:endParaRPr lang="en-GB" dirty="0"/>
          </a:p>
        </p:txBody>
      </p:sp>
      <p:cxnSp>
        <p:nvCxnSpPr>
          <p:cNvPr id="8" name="Straight Arrow Connector 7"/>
          <p:cNvCxnSpPr/>
          <p:nvPr/>
        </p:nvCxnSpPr>
        <p:spPr>
          <a:xfrm flipH="1">
            <a:off x="6594231" y="2479431"/>
            <a:ext cx="146173" cy="199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6096000" y="4501662"/>
            <a:ext cx="946638" cy="430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54055" y="3330148"/>
            <a:ext cx="1845284" cy="369332"/>
          </a:xfrm>
          <a:prstGeom prst="rect">
            <a:avLst/>
          </a:prstGeom>
          <a:noFill/>
        </p:spPr>
        <p:txBody>
          <a:bodyPr wrap="square" rtlCol="0">
            <a:spAutoFit/>
          </a:bodyPr>
          <a:lstStyle/>
          <a:p>
            <a:r>
              <a:rPr lang="en-GB" dirty="0" smtClean="0"/>
              <a:t>Seasonal colours</a:t>
            </a:r>
            <a:endParaRPr lang="en-GB" dirty="0"/>
          </a:p>
        </p:txBody>
      </p:sp>
      <p:cxnSp>
        <p:nvCxnSpPr>
          <p:cNvPr id="13" name="Straight Arrow Connector 12"/>
          <p:cNvCxnSpPr/>
          <p:nvPr/>
        </p:nvCxnSpPr>
        <p:spPr>
          <a:xfrm flipV="1">
            <a:off x="3358662" y="3437792"/>
            <a:ext cx="1512276" cy="703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521070" y="1643399"/>
            <a:ext cx="5108330" cy="369332"/>
          </a:xfrm>
          <a:prstGeom prst="rect">
            <a:avLst/>
          </a:prstGeom>
          <a:noFill/>
        </p:spPr>
        <p:txBody>
          <a:bodyPr wrap="square" rtlCol="0">
            <a:spAutoFit/>
          </a:bodyPr>
          <a:lstStyle/>
          <a:p>
            <a:r>
              <a:rPr lang="en-GB" u="sng" dirty="0" smtClean="0"/>
              <a:t>This is a photograph of my winter vegetable tart.</a:t>
            </a:r>
            <a:endParaRPr lang="en-GB" u="sng"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42045324"/>
      </p:ext>
    </p:extLst>
  </p:cSld>
  <p:clrMapOvr>
    <a:masterClrMapping/>
  </p:clrMapOvr>
  <mc:AlternateContent xmlns:mc="http://schemas.openxmlformats.org/markup-compatibility/2006" xmlns:p14="http://schemas.microsoft.com/office/powerpoint/2010/main">
    <mc:Choice Requires="p14">
      <p:transition spd="slow" p14:dur="2000" advTm="26038"/>
    </mc:Choice>
    <mc:Fallback xmlns="">
      <p:transition spd="slow" advTm="26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Star diagram</a:t>
            </a:r>
            <a:endParaRPr lang="en-GB" dirty="0"/>
          </a:p>
        </p:txBody>
      </p:sp>
      <p:pic>
        <p:nvPicPr>
          <p:cNvPr id="4" name="Content Placeholder 3"/>
          <p:cNvPicPr>
            <a:picLocks noGrp="1" noChangeAspect="1"/>
          </p:cNvPicPr>
          <p:nvPr>
            <p:ph idx="1"/>
          </p:nvPr>
        </p:nvPicPr>
        <p:blipFill>
          <a:blip r:embed="rId4"/>
          <a:stretch>
            <a:fillRect/>
          </a:stretch>
        </p:blipFill>
        <p:spPr>
          <a:xfrm>
            <a:off x="3054228" y="1802423"/>
            <a:ext cx="5465518" cy="3950976"/>
          </a:xfrm>
          <a:prstGeom prst="rect">
            <a:avLst/>
          </a:prstGeom>
        </p:spPr>
      </p:pic>
      <p:sp>
        <p:nvSpPr>
          <p:cNvPr id="5" name="TextBox 4"/>
          <p:cNvSpPr txBox="1"/>
          <p:nvPr/>
        </p:nvSpPr>
        <p:spPr>
          <a:xfrm>
            <a:off x="6893169" y="5093975"/>
            <a:ext cx="1099039" cy="369332"/>
          </a:xfrm>
          <a:prstGeom prst="rect">
            <a:avLst/>
          </a:prstGeom>
          <a:solidFill>
            <a:schemeClr val="bg1"/>
          </a:solidFill>
        </p:spPr>
        <p:txBody>
          <a:bodyPr wrap="square" rtlCol="0">
            <a:spAutoFit/>
          </a:bodyPr>
          <a:lstStyle/>
          <a:p>
            <a:r>
              <a:rPr lang="en-GB" dirty="0" smtClean="0"/>
              <a:t>texture</a:t>
            </a:r>
            <a:endParaRPr lang="en-GB" dirty="0"/>
          </a:p>
        </p:txBody>
      </p:sp>
      <p:sp>
        <p:nvSpPr>
          <p:cNvPr id="6" name="TextBox 5"/>
          <p:cNvSpPr txBox="1"/>
          <p:nvPr/>
        </p:nvSpPr>
        <p:spPr>
          <a:xfrm>
            <a:off x="5375031" y="1802423"/>
            <a:ext cx="1099039" cy="369332"/>
          </a:xfrm>
          <a:prstGeom prst="rect">
            <a:avLst/>
          </a:prstGeom>
          <a:solidFill>
            <a:schemeClr val="bg1"/>
          </a:solidFill>
        </p:spPr>
        <p:txBody>
          <a:bodyPr wrap="square" rtlCol="0">
            <a:spAutoFit/>
          </a:bodyPr>
          <a:lstStyle/>
          <a:p>
            <a:r>
              <a:rPr lang="en-GB" dirty="0" smtClean="0"/>
              <a:t>flavour</a:t>
            </a:r>
            <a:endParaRPr lang="en-GB" dirty="0"/>
          </a:p>
        </p:txBody>
      </p:sp>
      <p:sp>
        <p:nvSpPr>
          <p:cNvPr id="7" name="TextBox 6"/>
          <p:cNvSpPr txBox="1"/>
          <p:nvPr/>
        </p:nvSpPr>
        <p:spPr>
          <a:xfrm>
            <a:off x="3188677" y="3048834"/>
            <a:ext cx="1099039" cy="369332"/>
          </a:xfrm>
          <a:prstGeom prst="rect">
            <a:avLst/>
          </a:prstGeom>
          <a:solidFill>
            <a:schemeClr val="bg1"/>
          </a:solidFill>
        </p:spPr>
        <p:txBody>
          <a:bodyPr wrap="square" rtlCol="0">
            <a:spAutoFit/>
          </a:bodyPr>
          <a:lstStyle/>
          <a:p>
            <a:r>
              <a:rPr lang="en-GB" dirty="0" smtClean="0"/>
              <a:t>colour</a:t>
            </a:r>
            <a:endParaRPr lang="en-GB" dirty="0"/>
          </a:p>
        </p:txBody>
      </p:sp>
      <p:sp>
        <p:nvSpPr>
          <p:cNvPr id="8" name="TextBox 7"/>
          <p:cNvSpPr txBox="1"/>
          <p:nvPr/>
        </p:nvSpPr>
        <p:spPr>
          <a:xfrm>
            <a:off x="7420707" y="3048834"/>
            <a:ext cx="1099039" cy="646331"/>
          </a:xfrm>
          <a:prstGeom prst="rect">
            <a:avLst/>
          </a:prstGeom>
          <a:solidFill>
            <a:schemeClr val="bg1"/>
          </a:solidFill>
        </p:spPr>
        <p:txBody>
          <a:bodyPr wrap="square" rtlCol="0">
            <a:spAutoFit/>
          </a:bodyPr>
          <a:lstStyle/>
          <a:p>
            <a:r>
              <a:rPr lang="en-GB" dirty="0" smtClean="0"/>
              <a:t>Attractive looking</a:t>
            </a:r>
            <a:endParaRPr lang="en-GB" dirty="0"/>
          </a:p>
        </p:txBody>
      </p:sp>
      <p:sp>
        <p:nvSpPr>
          <p:cNvPr id="9" name="TextBox 8"/>
          <p:cNvSpPr txBox="1"/>
          <p:nvPr/>
        </p:nvSpPr>
        <p:spPr>
          <a:xfrm>
            <a:off x="3874659" y="5091342"/>
            <a:ext cx="1099039" cy="369332"/>
          </a:xfrm>
          <a:prstGeom prst="rect">
            <a:avLst/>
          </a:prstGeom>
          <a:solidFill>
            <a:schemeClr val="bg1"/>
          </a:solidFill>
        </p:spPr>
        <p:txBody>
          <a:bodyPr wrap="square" rtlCol="0">
            <a:spAutoFit/>
          </a:bodyPr>
          <a:lstStyle/>
          <a:p>
            <a:r>
              <a:rPr lang="en-GB" dirty="0" smtClean="0"/>
              <a:t>seasonal</a:t>
            </a:r>
            <a:endParaRPr lang="en-GB" dirty="0"/>
          </a:p>
        </p:txBody>
      </p:sp>
      <p:sp>
        <p:nvSpPr>
          <p:cNvPr id="10" name="TextBox 9"/>
          <p:cNvSpPr txBox="1"/>
          <p:nvPr/>
        </p:nvSpPr>
        <p:spPr>
          <a:xfrm>
            <a:off x="7420707" y="1690688"/>
            <a:ext cx="1811216" cy="1358146"/>
          </a:xfrm>
          <a:prstGeom prst="rect">
            <a:avLst/>
          </a:prstGeom>
          <a:solidFill>
            <a:schemeClr val="bg1"/>
          </a:solidFill>
        </p:spPr>
        <p:txBody>
          <a:bodyPr wrap="square" rtlCol="0">
            <a:spAutoFit/>
          </a:bodyPr>
          <a:lstStyle/>
          <a:p>
            <a:endParaRPr lang="en-GB" dirty="0"/>
          </a:p>
        </p:txBody>
      </p:sp>
      <p:sp>
        <p:nvSpPr>
          <p:cNvPr id="11" name="TextBox 10"/>
          <p:cNvSpPr txBox="1"/>
          <p:nvPr/>
        </p:nvSpPr>
        <p:spPr>
          <a:xfrm>
            <a:off x="376577" y="3787414"/>
            <a:ext cx="2812100" cy="1754326"/>
          </a:xfrm>
          <a:prstGeom prst="rect">
            <a:avLst/>
          </a:prstGeom>
          <a:noFill/>
        </p:spPr>
        <p:txBody>
          <a:bodyPr wrap="square" rtlCol="0">
            <a:spAutoFit/>
          </a:bodyPr>
          <a:lstStyle/>
          <a:p>
            <a:r>
              <a:rPr lang="en-GB" dirty="0" smtClean="0"/>
              <a:t>Create different coloured lines for the opinions of different people that tried your savoury product.</a:t>
            </a:r>
          </a:p>
          <a:p>
            <a:r>
              <a:rPr lang="en-GB" dirty="0" smtClean="0"/>
              <a:t>5=fully met criteria.</a:t>
            </a:r>
          </a:p>
          <a:p>
            <a:r>
              <a:rPr lang="en-GB" dirty="0" smtClean="0"/>
              <a:t>1=did not meet criteria.</a:t>
            </a:r>
            <a:endParaRPr lang="en-GB" dirty="0"/>
          </a:p>
        </p:txBody>
      </p:sp>
      <p:sp>
        <p:nvSpPr>
          <p:cNvPr id="12" name="TextBox 11"/>
          <p:cNvSpPr txBox="1"/>
          <p:nvPr/>
        </p:nvSpPr>
        <p:spPr>
          <a:xfrm>
            <a:off x="8336604" y="4374397"/>
            <a:ext cx="3599234" cy="923330"/>
          </a:xfrm>
          <a:prstGeom prst="rect">
            <a:avLst/>
          </a:prstGeom>
          <a:noFill/>
        </p:spPr>
        <p:txBody>
          <a:bodyPr wrap="square" rtlCol="0">
            <a:spAutoFit/>
          </a:bodyPr>
          <a:lstStyle/>
          <a:p>
            <a:r>
              <a:rPr lang="en-GB" dirty="0" smtClean="0"/>
              <a:t>I loved the winter vegetable tart, it was colourful and in season. I would eat again!</a:t>
            </a:r>
            <a:endParaRPr lang="en-GB" dirty="0"/>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08694539"/>
      </p:ext>
    </p:extLst>
  </p:cSld>
  <p:clrMapOvr>
    <a:masterClrMapping/>
  </p:clrMapOvr>
  <mc:AlternateContent xmlns:mc="http://schemas.openxmlformats.org/markup-compatibility/2006" xmlns:p14="http://schemas.microsoft.com/office/powerpoint/2010/main">
    <mc:Choice Requires="p14">
      <p:transition spd="slow" p14:dur="2000" advTm="133614"/>
    </mc:Choice>
    <mc:Fallback xmlns="">
      <p:transition spd="slow" advTm="133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Evaluation</a:t>
            </a:r>
            <a:endParaRPr lang="en-GB" dirty="0"/>
          </a:p>
        </p:txBody>
      </p:sp>
      <p:sp>
        <p:nvSpPr>
          <p:cNvPr id="3" name="Content Placeholder 2"/>
          <p:cNvSpPr>
            <a:spLocks noGrp="1"/>
          </p:cNvSpPr>
          <p:nvPr>
            <p:ph idx="1"/>
          </p:nvPr>
        </p:nvSpPr>
        <p:spPr/>
        <p:txBody>
          <a:bodyPr/>
          <a:lstStyle/>
          <a:p>
            <a:r>
              <a:rPr lang="en-GB" dirty="0" smtClean="0"/>
              <a:t>Challenge 1-Compare savoury product to design brief and specification, label photograph/diagram, plot opinions on star diagram.</a:t>
            </a:r>
          </a:p>
          <a:p>
            <a:endParaRPr lang="en-GB" dirty="0"/>
          </a:p>
          <a:p>
            <a:r>
              <a:rPr lang="en-GB" dirty="0" smtClean="0"/>
              <a:t>Challenge 2-as challenge 1. Share results from tasting in additional ways e.g. bar charts or line graphs. Write steps to improvements.</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33233310"/>
      </p:ext>
    </p:extLst>
  </p:cSld>
  <p:clrMapOvr>
    <a:masterClrMapping/>
  </p:clrMapOvr>
  <mc:AlternateContent xmlns:mc="http://schemas.openxmlformats.org/markup-compatibility/2006" xmlns:p14="http://schemas.microsoft.com/office/powerpoint/2010/main">
    <mc:Choice Requires="p14">
      <p:transition spd="slow" p14:dur="2000" advTm="56551"/>
    </mc:Choice>
    <mc:Fallback xmlns="">
      <p:transition spd="slow" advTm="56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Chefs</a:t>
            </a:r>
            <a:endParaRPr lang="en-GB" dirty="0"/>
          </a:p>
        </p:txBody>
      </p:sp>
      <p:sp>
        <p:nvSpPr>
          <p:cNvPr id="3" name="Content Placeholder 2"/>
          <p:cNvSpPr>
            <a:spLocks noGrp="1"/>
          </p:cNvSpPr>
          <p:nvPr>
            <p:ph idx="1"/>
          </p:nvPr>
        </p:nvSpPr>
        <p:spPr>
          <a:xfrm>
            <a:off x="838200" y="1825625"/>
            <a:ext cx="10515600" cy="2618359"/>
          </a:xfrm>
        </p:spPr>
        <p:txBody>
          <a:bodyPr>
            <a:normAutofit fontScale="70000" lnSpcReduction="20000"/>
          </a:bodyPr>
          <a:lstStyle/>
          <a:p>
            <a:r>
              <a:rPr lang="en-GB" dirty="0" smtClean="0"/>
              <a:t>Many chefs have influenced eating habits and promoted healthy eating.</a:t>
            </a:r>
          </a:p>
          <a:p>
            <a:r>
              <a:rPr lang="en-GB" dirty="0" smtClean="0"/>
              <a:t>Find out about a famous chef of your choosing and write about their influence on eating habits and promotion of healthy eating.</a:t>
            </a:r>
          </a:p>
          <a:p>
            <a:endParaRPr lang="en-GB" dirty="0"/>
          </a:p>
          <a:p>
            <a:r>
              <a:rPr lang="en-GB" dirty="0" smtClean="0"/>
              <a:t>Here are some links that you might choose to use:</a:t>
            </a:r>
          </a:p>
          <a:p>
            <a:r>
              <a:rPr lang="en-GB" dirty="0">
                <a:hlinkClick r:id="rId4"/>
              </a:rPr>
              <a:t>https://www.jamieoliver.com</a:t>
            </a:r>
            <a:r>
              <a:rPr lang="en-GB" dirty="0" smtClean="0">
                <a:hlinkClick r:id="rId4"/>
              </a:rPr>
              <a:t>/</a:t>
            </a:r>
            <a:endParaRPr lang="en-GB" dirty="0" smtClean="0"/>
          </a:p>
          <a:p>
            <a:r>
              <a:rPr lang="en-GB" dirty="0">
                <a:hlinkClick r:id="rId5"/>
              </a:rPr>
              <a:t>https://</a:t>
            </a:r>
            <a:r>
              <a:rPr lang="en-GB" dirty="0" smtClean="0">
                <a:hlinkClick r:id="rId5"/>
              </a:rPr>
              <a:t>www.nigelslater.com/Recipes</a:t>
            </a:r>
            <a:endParaRPr lang="en-GB" dirty="0" smtClean="0"/>
          </a:p>
          <a:p>
            <a:r>
              <a:rPr lang="en-GB" dirty="0">
                <a:hlinkClick r:id="rId6"/>
              </a:rPr>
              <a:t>https://www.rivercottage.net</a:t>
            </a:r>
            <a:r>
              <a:rPr lang="en-GB" dirty="0" smtClean="0">
                <a:hlinkClick r:id="rId6"/>
              </a:rPr>
              <a:t>/</a:t>
            </a:r>
            <a:endParaRPr lang="en-GB" dirty="0" smtClean="0"/>
          </a:p>
          <a:p>
            <a:endParaRPr lang="en-GB" sz="1200" dirty="0" smtClean="0"/>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
        <p:nvSpPr>
          <p:cNvPr id="5" name="Rectangle 4"/>
          <p:cNvSpPr/>
          <p:nvPr/>
        </p:nvSpPr>
        <p:spPr>
          <a:xfrm>
            <a:off x="362871" y="5752088"/>
            <a:ext cx="11369548" cy="646331"/>
          </a:xfrm>
          <a:prstGeom prst="rect">
            <a:avLst/>
          </a:prstGeom>
        </p:spPr>
        <p:txBody>
          <a:bodyPr wrap="square">
            <a:spAutoFit/>
          </a:bodyPr>
          <a:lstStyle/>
          <a:p>
            <a:pPr>
              <a:spcAft>
                <a:spcPts val="0"/>
              </a:spcAft>
            </a:pPr>
            <a:r>
              <a:rPr lang="en-GB" u="sng" dirty="0">
                <a:solidFill>
                  <a:srgbClr val="0563C1"/>
                </a:solidFill>
                <a:latin typeface="Calibri" panose="020F0502020204030204" pitchFamily="34" charset="0"/>
                <a:ea typeface="Calibri" panose="020F0502020204030204" pitchFamily="34" charset="0"/>
                <a:hlinkClick r:id="rId8"/>
              </a:rPr>
              <a:t>https://forms.office.com/Pages/ShareFormPage.aspx?id=eCY4lN73r0G0KV1rDWITzRhTQ2IZqpBOsW8cFVoooF9UNVlMS1dCVkdaM0k0WlhFTE9WVFBTWEg1Ti4u&amp;sharetoken=0wn6HbazNMBTOJNIa3OR</a:t>
            </a:r>
            <a:r>
              <a:rPr lang="en-GB" dirty="0">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2943745282"/>
      </p:ext>
    </p:extLst>
  </p:cSld>
  <p:clrMapOvr>
    <a:masterClrMapping/>
  </p:clrMapOvr>
  <mc:AlternateContent xmlns:mc="http://schemas.openxmlformats.org/markup-compatibility/2006" xmlns:p14="http://schemas.microsoft.com/office/powerpoint/2010/main">
    <mc:Choice Requires="p14">
      <p:transition spd="slow" p14:dur="2000" advTm="54540"/>
    </mc:Choice>
    <mc:Fallback xmlns="">
      <p:transition spd="slow" advTm="54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07044A1C68BD4C94A30BCF35C50B21" ma:contentTypeVersion="6" ma:contentTypeDescription="Create a new document." ma:contentTypeScope="" ma:versionID="1b176be6737bea82aa036f5de0ec208a">
  <xsd:schema xmlns:xsd="http://www.w3.org/2001/XMLSchema" xmlns:xs="http://www.w3.org/2001/XMLSchema" xmlns:p="http://schemas.microsoft.com/office/2006/metadata/properties" xmlns:ns2="b56fac23-60d4-4943-8ef5-74c6083a7b6c" targetNamespace="http://schemas.microsoft.com/office/2006/metadata/properties" ma:root="true" ma:fieldsID="a849d26107bce6f199e44061d0f19b66" ns2:_="">
    <xsd:import namespace="b56fac23-60d4-4943-8ef5-74c6083a7b6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6fac23-60d4-4943-8ef5-74c6083a7b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A1B249F-0B1C-4098-8417-87F0567E162B}"/>
</file>

<file path=customXml/itemProps2.xml><?xml version="1.0" encoding="utf-8"?>
<ds:datastoreItem xmlns:ds="http://schemas.openxmlformats.org/officeDocument/2006/customXml" ds:itemID="{E8CE145D-F3BB-4266-8D6C-3AFE2AF944D7}"/>
</file>

<file path=customXml/itemProps3.xml><?xml version="1.0" encoding="utf-8"?>
<ds:datastoreItem xmlns:ds="http://schemas.openxmlformats.org/officeDocument/2006/customXml" ds:itemID="{3824878E-CC5B-4588-BBAB-090F09C969EE}"/>
</file>

<file path=docProps/app.xml><?xml version="1.0" encoding="utf-8"?>
<Properties xmlns="http://schemas.openxmlformats.org/officeDocument/2006/extended-properties" xmlns:vt="http://schemas.openxmlformats.org/officeDocument/2006/docPropsVTypes">
  <TotalTime>437</TotalTime>
  <Words>317</Words>
  <Application>Microsoft Office PowerPoint</Application>
  <PresentationFormat>Widescreen</PresentationFormat>
  <Paragraphs>32</Paragraphs>
  <Slides>7</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Design Technology (D.T)</vt:lpstr>
      <vt:lpstr>PowerPoint Presentation</vt:lpstr>
      <vt:lpstr>Evaluation</vt:lpstr>
      <vt:lpstr>Labelled photograph/diagram</vt:lpstr>
      <vt:lpstr>Star diagram</vt:lpstr>
      <vt:lpstr>Evaluation</vt:lpstr>
      <vt:lpstr>Chefs</vt:lpstr>
    </vt:vector>
  </TitlesOfParts>
  <Company>ALT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Culyer</dc:creator>
  <cp:lastModifiedBy>Paula Candish</cp:lastModifiedBy>
  <cp:revision>29</cp:revision>
  <dcterms:created xsi:type="dcterms:W3CDTF">2021-01-12T10:01:46Z</dcterms:created>
  <dcterms:modified xsi:type="dcterms:W3CDTF">2021-02-03T13:33:50Z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0x010100E607044A1C68BD4C94A30BCF35C50B21</vt:lpwstr>
  </property>
</Properties>
</file>