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C94B6-1B0D-9980-9491-B9564C4D0A8F}" v="7" dt="2021-01-18T09:07:50.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F3C94B6-1B0D-9980-9491-B9564C4D0A8F}"/>
    <pc:docChg chg="modSld">
      <pc:chgData name="" userId="" providerId="" clId="Web-{7F3C94B6-1B0D-9980-9491-B9564C4D0A8F}" dt="2021-01-18T09:07:50.970" v="6" actId="1076"/>
      <pc:docMkLst>
        <pc:docMk/>
      </pc:docMkLst>
      <pc:sldChg chg="modSp">
        <pc:chgData name="" userId="" providerId="" clId="Web-{7F3C94B6-1B0D-9980-9491-B9564C4D0A8F}" dt="2021-01-18T09:07:50.970" v="6" actId="1076"/>
        <pc:sldMkLst>
          <pc:docMk/>
          <pc:sldMk cId="668770411" sldId="257"/>
        </pc:sldMkLst>
        <pc:spChg chg="mod">
          <ac:chgData name="" userId="" providerId="" clId="Web-{7F3C94B6-1B0D-9980-9491-B9564C4D0A8F}" dt="2021-01-18T09:07:50.970" v="6" actId="1076"/>
          <ac:spMkLst>
            <pc:docMk/>
            <pc:sldMk cId="668770411" sldId="257"/>
            <ac:spMk id="3" creationId="{00000000-0000-0000-0000-000000000000}"/>
          </ac:spMkLst>
        </pc:spChg>
        <pc:picChg chg="mod">
          <ac:chgData name="" userId="" providerId="" clId="Web-{7F3C94B6-1B0D-9980-9491-B9564C4D0A8F}" dt="2021-01-18T09:07:38.766" v="2" actId="1076"/>
          <ac:picMkLst>
            <pc:docMk/>
            <pc:sldMk cId="668770411" sldId="257"/>
            <ac:picMk id="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ECF98E-D114-4F76-98EE-1780225589C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40271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ECF98E-D114-4F76-98EE-1780225589C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59445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ECF98E-D114-4F76-98EE-1780225589C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273515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ECF98E-D114-4F76-98EE-1780225589C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68654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ECF98E-D114-4F76-98EE-1780225589C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284445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DECF98E-D114-4F76-98EE-1780225589CD}"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411106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ECF98E-D114-4F76-98EE-1780225589CD}"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265455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DECF98E-D114-4F76-98EE-1780225589CD}"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415103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CF98E-D114-4F76-98EE-1780225589CD}"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56732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ECF98E-D114-4F76-98EE-1780225589CD}"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143055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ECF98E-D114-4F76-98EE-1780225589CD}"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31EF7-9641-48CE-83CC-37AAED86CBA0}" type="slidenum">
              <a:rPr lang="en-GB" smtClean="0"/>
              <a:t>‹#›</a:t>
            </a:fld>
            <a:endParaRPr lang="en-GB"/>
          </a:p>
        </p:txBody>
      </p:sp>
    </p:spTree>
    <p:extLst>
      <p:ext uri="{BB962C8B-B14F-4D97-AF65-F5344CB8AC3E}">
        <p14:creationId xmlns:p14="http://schemas.microsoft.com/office/powerpoint/2010/main" val="154398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CF98E-D114-4F76-98EE-1780225589CD}"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31EF7-9641-48CE-83CC-37AAED86CBA0}" type="slidenum">
              <a:rPr lang="en-GB" smtClean="0"/>
              <a:t>‹#›</a:t>
            </a:fld>
            <a:endParaRPr lang="en-GB"/>
          </a:p>
        </p:txBody>
      </p:sp>
    </p:spTree>
    <p:extLst>
      <p:ext uri="{BB962C8B-B14F-4D97-AF65-F5344CB8AC3E}">
        <p14:creationId xmlns:p14="http://schemas.microsoft.com/office/powerpoint/2010/main" val="109682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64" y="1451546"/>
            <a:ext cx="10262616" cy="3851973"/>
          </a:xfrm>
        </p:spPr>
        <p:txBody>
          <a:bodyPr>
            <a:noAutofit/>
          </a:bodyPr>
          <a:lstStyle/>
          <a:p>
            <a:r>
              <a:rPr lang="en-GB" sz="9600"/>
              <a:t>English </a:t>
            </a:r>
            <a:br>
              <a:rPr lang="en-GB" sz="9600"/>
            </a:br>
            <a:r>
              <a:rPr lang="en-GB" sz="9600"/>
              <a:t>Year 6</a:t>
            </a:r>
            <a:br>
              <a:rPr lang="en-GB" sz="9600"/>
            </a:br>
            <a:r>
              <a:rPr lang="en-GB" sz="9600"/>
              <a:t>18.01.2021</a:t>
            </a:r>
          </a:p>
        </p:txBody>
      </p:sp>
    </p:spTree>
    <p:extLst>
      <p:ext uri="{BB962C8B-B14F-4D97-AF65-F5344CB8AC3E}">
        <p14:creationId xmlns:p14="http://schemas.microsoft.com/office/powerpoint/2010/main" val="925982005"/>
      </p:ext>
    </p:extLst>
  </p:cSld>
  <p:clrMapOvr>
    <a:masterClrMapping/>
  </p:clrMapOvr>
  <mc:AlternateContent xmlns:mc="http://schemas.openxmlformats.org/markup-compatibility/2006">
    <mc:Choice xmlns:p14="http://schemas.microsoft.com/office/powerpoint/2010/main" Requires="p14">
      <p:transition spd="slow" p14:dur="2000" advTm="2532"/>
    </mc:Choice>
    <mc:Fallback>
      <p:transition spd="slow" advTm="25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L.O. Note and develop initial ideas.</a:t>
            </a:r>
          </a:p>
        </p:txBody>
      </p:sp>
      <p:sp>
        <p:nvSpPr>
          <p:cNvPr id="3" name="Content Placeholder 2"/>
          <p:cNvSpPr>
            <a:spLocks noGrp="1"/>
          </p:cNvSpPr>
          <p:nvPr>
            <p:ph idx="1"/>
          </p:nvPr>
        </p:nvSpPr>
        <p:spPr>
          <a:xfrm>
            <a:off x="668867" y="1027339"/>
            <a:ext cx="10515600" cy="4351338"/>
          </a:xfrm>
        </p:spPr>
        <p:txBody>
          <a:bodyPr/>
          <a:lstStyle/>
          <a:p>
            <a:r>
              <a:rPr lang="en-GB"/>
              <a:t>Consider arguments for and against workhouses in Victorian times</a:t>
            </a:r>
          </a:p>
          <a:p>
            <a:r>
              <a:rPr lang="en-GB"/>
              <a:t>Identify what to include in an introduction</a:t>
            </a:r>
          </a:p>
          <a:p>
            <a:r>
              <a:rPr lang="en-GB"/>
              <a:t>Identify what to include in a conclusion</a:t>
            </a:r>
          </a:p>
          <a:p>
            <a:r>
              <a:rPr lang="en-GB"/>
              <a:t>Sort ideas into a plan to write a balanced argument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1024" y="6372452"/>
            <a:ext cx="487362" cy="487362"/>
          </a:xfrm>
          <a:prstGeom prst="rect">
            <a:avLst/>
          </a:prstGeom>
        </p:spPr>
      </p:pic>
    </p:spTree>
    <p:extLst>
      <p:ext uri="{BB962C8B-B14F-4D97-AF65-F5344CB8AC3E}">
        <p14:creationId xmlns:p14="http://schemas.microsoft.com/office/powerpoint/2010/main" val="668770411"/>
      </p:ext>
    </p:extLst>
  </p:cSld>
  <p:clrMapOvr>
    <a:masterClrMapping/>
  </p:clrMapOvr>
  <mc:AlternateContent xmlns:mc="http://schemas.openxmlformats.org/markup-compatibility/2006">
    <mc:Choice xmlns:p14="http://schemas.microsoft.com/office/powerpoint/2010/main" Requires="p14">
      <p:transition spd="slow" p14:dur="2000" advTm="32558"/>
    </mc:Choice>
    <mc:Fallback>
      <p:transition spd="slow" advTm="325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a:t>Spend some time looking back at the work you have completed on Victorian workhouses and the lives of poor children who don’t live in workhouses.</a:t>
            </a:r>
          </a:p>
          <a:p>
            <a:pPr marL="0" indent="0">
              <a:buNone/>
            </a:pPr>
            <a:r>
              <a:rPr lang="en-GB"/>
              <a:t>Draw a grid of arguments for and against having workhouses during Victorian times.</a:t>
            </a:r>
          </a:p>
          <a:p>
            <a:pPr marL="0" indent="0">
              <a:buNone/>
            </a:pPr>
            <a:endParaRPr lang="en-GB"/>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91132912"/>
      </p:ext>
    </p:extLst>
  </p:cSld>
  <p:clrMapOvr>
    <a:masterClrMapping/>
  </p:clrMapOvr>
  <mc:AlternateContent xmlns:mc="http://schemas.openxmlformats.org/markup-compatibility/2006">
    <mc:Choice xmlns:p14="http://schemas.microsoft.com/office/powerpoint/2010/main" Requires="p14">
      <p:transition spd="slow" p14:dur="2000" advTm="17082"/>
    </mc:Choice>
    <mc:Fallback>
      <p:transition spd="slow" advTm="17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Were Victorian workhouses a good thing for children?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932157"/>
              </p:ext>
            </p:extLst>
          </p:nvPr>
        </p:nvGraphicFramePr>
        <p:xfrm>
          <a:off x="838200" y="1825623"/>
          <a:ext cx="10381488" cy="4846320"/>
        </p:xfrm>
        <a:graphic>
          <a:graphicData uri="http://schemas.openxmlformats.org/drawingml/2006/table">
            <a:tbl>
              <a:tblPr firstRow="1" bandRow="1">
                <a:tableStyleId>{5C22544A-7EE6-4342-B048-85BDC9FD1C3A}</a:tableStyleId>
              </a:tblPr>
              <a:tblGrid>
                <a:gridCol w="5190744">
                  <a:extLst>
                    <a:ext uri="{9D8B030D-6E8A-4147-A177-3AD203B41FA5}">
                      <a16:colId xmlns:a16="http://schemas.microsoft.com/office/drawing/2014/main" val="3679875184"/>
                    </a:ext>
                  </a:extLst>
                </a:gridCol>
                <a:gridCol w="5190744">
                  <a:extLst>
                    <a:ext uri="{9D8B030D-6E8A-4147-A177-3AD203B41FA5}">
                      <a16:colId xmlns:a16="http://schemas.microsoft.com/office/drawing/2014/main" val="1234689057"/>
                    </a:ext>
                  </a:extLst>
                </a:gridCol>
              </a:tblGrid>
              <a:tr h="268353">
                <a:tc>
                  <a:txBody>
                    <a:bodyPr/>
                    <a:lstStyle/>
                    <a:p>
                      <a:r>
                        <a:rPr lang="en-GB"/>
                        <a:t>Positive</a:t>
                      </a:r>
                      <a:r>
                        <a:rPr lang="en-GB" baseline="0"/>
                        <a:t> points </a:t>
                      </a:r>
                      <a:endParaRPr lang="en-GB"/>
                    </a:p>
                  </a:txBody>
                  <a:tcPr/>
                </a:tc>
                <a:tc>
                  <a:txBody>
                    <a:bodyPr/>
                    <a:lstStyle/>
                    <a:p>
                      <a:r>
                        <a:rPr lang="en-GB"/>
                        <a:t>Negative points</a:t>
                      </a:r>
                    </a:p>
                  </a:txBody>
                  <a:tcPr/>
                </a:tc>
                <a:extLst>
                  <a:ext uri="{0D108BD9-81ED-4DB2-BD59-A6C34878D82A}">
                    <a16:rowId xmlns:a16="http://schemas.microsoft.com/office/drawing/2014/main" val="2521152592"/>
                  </a:ext>
                </a:extLst>
              </a:tr>
              <a:tr h="2081848">
                <a:tc>
                  <a:txBody>
                    <a:bodyPr/>
                    <a:lstStyle/>
                    <a:p>
                      <a:pPr marL="285750" indent="-285750">
                        <a:buFont typeface="Arial" panose="020B0604020202020204" pitchFamily="34" charset="0"/>
                        <a:buChar char="•"/>
                      </a:pPr>
                      <a:r>
                        <a:rPr lang="en-GB"/>
                        <a:t>The people in</a:t>
                      </a:r>
                      <a:r>
                        <a:rPr lang="en-GB" baseline="0"/>
                        <a:t> workhouses had a roof over their head.  They were fortunate enough not to be out on the street.</a:t>
                      </a:r>
                    </a:p>
                    <a:p>
                      <a:pPr marL="285750" indent="-285750">
                        <a:buFont typeface="Arial" panose="020B0604020202020204" pitchFamily="34" charset="0"/>
                        <a:buChar char="•"/>
                      </a:pPr>
                      <a:endParaRPr lang="en-GB" baseline="0"/>
                    </a:p>
                    <a:p>
                      <a:pPr marL="285750" indent="-285750">
                        <a:buFont typeface="Arial" panose="020B0604020202020204" pitchFamily="34" charset="0"/>
                        <a:buChar char="•"/>
                      </a:pPr>
                      <a:r>
                        <a:rPr lang="en-GB" baseline="0"/>
                        <a:t>Children in workhouses were fed daily.  They didn’t have to worry about where their next meal was coming from.</a:t>
                      </a:r>
                    </a:p>
                    <a:p>
                      <a:pPr marL="0" indent="0">
                        <a:buFont typeface="Arial" panose="020B0604020202020204" pitchFamily="34" charset="0"/>
                        <a:buNone/>
                      </a:pPr>
                      <a:endParaRPr lang="en-GB" baseline="0"/>
                    </a:p>
                    <a:p>
                      <a:pPr marL="285750" indent="-285750">
                        <a:buFont typeface="Arial" panose="020B0604020202020204" pitchFamily="34" charset="0"/>
                        <a:buChar char="•"/>
                      </a:pPr>
                      <a:r>
                        <a:rPr lang="en-GB" baseline="0"/>
                        <a:t>Children would be able to be in workhouses with their families.  On the street, poor families would often have to sell their children to masters to make money.</a:t>
                      </a:r>
                      <a:endParaRPr lang="en-GB"/>
                    </a:p>
                  </a:txBody>
                  <a:tcPr/>
                </a:tc>
                <a:tc>
                  <a:txBody>
                    <a:bodyPr/>
                    <a:lstStyle/>
                    <a:p>
                      <a:pPr marL="285750" indent="-285750">
                        <a:buFont typeface="Arial" panose="020B0604020202020204" pitchFamily="34" charset="0"/>
                        <a:buChar char="•"/>
                      </a:pPr>
                      <a:r>
                        <a:rPr lang="en-GB"/>
                        <a:t>The</a:t>
                      </a:r>
                      <a:r>
                        <a:rPr lang="en-GB" baseline="0"/>
                        <a:t> living conditions in the workhouse were poor and not in anyway comfortable.  There were lots of people sharing one room and no privacy.</a:t>
                      </a:r>
                    </a:p>
                    <a:p>
                      <a:pPr marL="0" indent="0">
                        <a:buFont typeface="Arial" panose="020B0604020202020204" pitchFamily="34" charset="0"/>
                        <a:buNone/>
                      </a:pPr>
                      <a:endParaRPr lang="en-GB" baseline="0"/>
                    </a:p>
                    <a:p>
                      <a:pPr marL="285750" indent="-285750">
                        <a:buFont typeface="Arial" panose="020B0604020202020204" pitchFamily="34" charset="0"/>
                        <a:buChar char="•"/>
                      </a:pPr>
                      <a:r>
                        <a:rPr lang="en-GB" baseline="0"/>
                        <a:t>The workhouse meals consisted of Gruel which was very watery oatmeal.  They were fed this day in and day out with no alternatives.  It did not make for a healthy diet.</a:t>
                      </a:r>
                    </a:p>
                    <a:p>
                      <a:pPr marL="0" indent="0">
                        <a:buFont typeface="Arial" panose="020B0604020202020204" pitchFamily="34" charset="0"/>
                        <a:buNone/>
                      </a:pPr>
                      <a:endParaRPr lang="en-GB" baseline="0"/>
                    </a:p>
                    <a:p>
                      <a:pPr marL="285750" indent="-285750">
                        <a:buFont typeface="Arial" panose="020B0604020202020204" pitchFamily="34" charset="0"/>
                        <a:buChar char="•"/>
                      </a:pPr>
                      <a:r>
                        <a:rPr lang="en-GB" baseline="0"/>
                        <a:t>Families in workhouses were not put in the same parts of the building.   Children would only be able to see their families for a short time on a Sunday.</a:t>
                      </a:r>
                    </a:p>
                    <a:p>
                      <a:pPr marL="285750" indent="-285750">
                        <a:buFont typeface="Arial" panose="020B0604020202020204" pitchFamily="34" charset="0"/>
                        <a:buChar char="•"/>
                      </a:pPr>
                      <a:endParaRPr lang="en-GB" baseline="0"/>
                    </a:p>
                    <a:p>
                      <a:pPr marL="285750" indent="-285750">
                        <a:buFont typeface="Arial" panose="020B0604020202020204" pitchFamily="34" charset="0"/>
                        <a:buChar char="•"/>
                      </a:pPr>
                      <a:endParaRPr lang="en-GB" baseline="0"/>
                    </a:p>
                    <a:p>
                      <a:pPr marL="285750" indent="-285750">
                        <a:buFont typeface="Arial" panose="020B0604020202020204" pitchFamily="34" charset="0"/>
                        <a:buChar char="•"/>
                      </a:pPr>
                      <a:endParaRPr lang="en-GB" baseline="0"/>
                    </a:p>
                    <a:p>
                      <a:pPr marL="285750" indent="-285750">
                        <a:buFont typeface="Arial" panose="020B0604020202020204" pitchFamily="34" charset="0"/>
                        <a:buChar char="•"/>
                      </a:pPr>
                      <a:endParaRPr lang="en-GB"/>
                    </a:p>
                  </a:txBody>
                  <a:tcPr/>
                </a:tc>
                <a:extLst>
                  <a:ext uri="{0D108BD9-81ED-4DB2-BD59-A6C34878D82A}">
                    <a16:rowId xmlns:a16="http://schemas.microsoft.com/office/drawing/2014/main" val="1193676944"/>
                  </a:ext>
                </a:extLst>
              </a:tr>
            </a:tbl>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11562338"/>
      </p:ext>
    </p:extLst>
  </p:cSld>
  <p:clrMapOvr>
    <a:masterClrMapping/>
  </p:clrMapOvr>
  <mc:AlternateContent xmlns:mc="http://schemas.openxmlformats.org/markup-compatibility/2006">
    <mc:Choice xmlns:p14="http://schemas.microsoft.com/office/powerpoint/2010/main" Requires="p14">
      <p:transition spd="slow" p14:dur="2000" advTm="72084"/>
    </mc:Choice>
    <mc:Fallback>
      <p:transition spd="slow" advTm="72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04733829"/>
              </p:ext>
            </p:extLst>
          </p:nvPr>
        </p:nvGraphicFramePr>
        <p:xfrm>
          <a:off x="618744" y="170561"/>
          <a:ext cx="10515600" cy="6056619"/>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91066968"/>
                    </a:ext>
                  </a:extLst>
                </a:gridCol>
              </a:tblGrid>
              <a:tr h="432913">
                <a:tc>
                  <a:txBody>
                    <a:bodyPr/>
                    <a:lstStyle/>
                    <a:p>
                      <a:r>
                        <a:rPr lang="en-GB"/>
                        <a:t>Title</a:t>
                      </a:r>
                      <a:r>
                        <a:rPr lang="en-GB" baseline="0"/>
                        <a:t> - </a:t>
                      </a:r>
                      <a:endParaRPr lang="en-GB"/>
                    </a:p>
                  </a:txBody>
                  <a:tcPr/>
                </a:tc>
                <a:extLst>
                  <a:ext uri="{0D108BD9-81ED-4DB2-BD59-A6C34878D82A}">
                    <a16:rowId xmlns:a16="http://schemas.microsoft.com/office/drawing/2014/main" val="3406852350"/>
                  </a:ext>
                </a:extLst>
              </a:tr>
              <a:tr h="965982">
                <a:tc>
                  <a:txBody>
                    <a:bodyPr/>
                    <a:lstStyle/>
                    <a:p>
                      <a:r>
                        <a:rPr lang="en-GB"/>
                        <a:t>Introduction (explaining what your argument</a:t>
                      </a:r>
                      <a:r>
                        <a:rPr lang="en-GB" baseline="0"/>
                        <a:t> is about and the key arguments)</a:t>
                      </a:r>
                      <a:endParaRPr lang="en-GB"/>
                    </a:p>
                  </a:txBody>
                  <a:tcPr/>
                </a:tc>
                <a:extLst>
                  <a:ext uri="{0D108BD9-81ED-4DB2-BD59-A6C34878D82A}">
                    <a16:rowId xmlns:a16="http://schemas.microsoft.com/office/drawing/2014/main" val="2450245603"/>
                  </a:ext>
                </a:extLst>
              </a:tr>
              <a:tr h="792772">
                <a:tc>
                  <a:txBody>
                    <a:bodyPr/>
                    <a:lstStyle/>
                    <a:p>
                      <a:r>
                        <a:rPr lang="en-GB"/>
                        <a:t>For and against (include</a:t>
                      </a:r>
                      <a:r>
                        <a:rPr lang="en-GB" baseline="0"/>
                        <a:t> facts to support arguments)</a:t>
                      </a:r>
                      <a:endParaRPr lang="en-GB"/>
                    </a:p>
                  </a:txBody>
                  <a:tcPr/>
                </a:tc>
                <a:extLst>
                  <a:ext uri="{0D108BD9-81ED-4DB2-BD59-A6C34878D82A}">
                    <a16:rowId xmlns:a16="http://schemas.microsoft.com/office/drawing/2014/main" val="1728835191"/>
                  </a:ext>
                </a:extLst>
              </a:tr>
              <a:tr h="8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and against (include</a:t>
                      </a:r>
                      <a:r>
                        <a:rPr lang="en-GB" baseline="0"/>
                        <a:t> facts to support arguments)</a:t>
                      </a:r>
                      <a:endParaRPr lang="en-GB"/>
                    </a:p>
                    <a:p>
                      <a:endParaRPr lang="en-GB"/>
                    </a:p>
                  </a:txBody>
                  <a:tcPr/>
                </a:tc>
                <a:extLst>
                  <a:ext uri="{0D108BD9-81ED-4DB2-BD59-A6C34878D82A}">
                    <a16:rowId xmlns:a16="http://schemas.microsoft.com/office/drawing/2014/main" val="2460901109"/>
                  </a:ext>
                </a:extLst>
              </a:tr>
              <a:tr h="927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and against (include</a:t>
                      </a:r>
                      <a:r>
                        <a:rPr lang="en-GB" baseline="0"/>
                        <a:t> facts to support arguments)</a:t>
                      </a:r>
                      <a:endParaRPr lang="en-GB"/>
                    </a:p>
                    <a:p>
                      <a:endParaRPr lang="en-GB"/>
                    </a:p>
                  </a:txBody>
                  <a:tcPr/>
                </a:tc>
                <a:extLst>
                  <a:ext uri="{0D108BD9-81ED-4DB2-BD59-A6C34878D82A}">
                    <a16:rowId xmlns:a16="http://schemas.microsoft.com/office/drawing/2014/main" val="3578782513"/>
                  </a:ext>
                </a:extLst>
              </a:tr>
              <a:tr h="923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and against (include</a:t>
                      </a:r>
                      <a:r>
                        <a:rPr lang="en-GB" baseline="0"/>
                        <a:t> facts to support arguments)</a:t>
                      </a:r>
                      <a:endParaRPr lang="en-GB"/>
                    </a:p>
                    <a:p>
                      <a:endParaRPr lang="en-GB"/>
                    </a:p>
                  </a:txBody>
                  <a:tcPr/>
                </a:tc>
                <a:extLst>
                  <a:ext uri="{0D108BD9-81ED-4DB2-BD59-A6C34878D82A}">
                    <a16:rowId xmlns:a16="http://schemas.microsoft.com/office/drawing/2014/main" val="526122313"/>
                  </a:ext>
                </a:extLst>
              </a:tr>
              <a:tr h="689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and against</a:t>
                      </a:r>
                      <a:r>
                        <a:rPr lang="en-GB" baseline="0"/>
                        <a:t> </a:t>
                      </a:r>
                      <a:r>
                        <a:rPr lang="en-GB"/>
                        <a:t>(include</a:t>
                      </a:r>
                      <a:r>
                        <a:rPr lang="en-GB" baseline="0"/>
                        <a:t> facts to support arguments)</a:t>
                      </a:r>
                      <a:endParaRPr lang="en-GB"/>
                    </a:p>
                    <a:p>
                      <a:endParaRPr lang="en-GB"/>
                    </a:p>
                  </a:txBody>
                  <a:tcPr/>
                </a:tc>
                <a:extLst>
                  <a:ext uri="{0D108BD9-81ED-4DB2-BD59-A6C34878D82A}">
                    <a16:rowId xmlns:a16="http://schemas.microsoft.com/office/drawing/2014/main" val="3965523464"/>
                  </a:ext>
                </a:extLst>
              </a:tr>
              <a:tr h="432913">
                <a:tc>
                  <a:txBody>
                    <a:bodyPr/>
                    <a:lstStyle/>
                    <a:p>
                      <a:r>
                        <a:rPr lang="en-GB"/>
                        <a:t>Conclusion</a:t>
                      </a:r>
                      <a:r>
                        <a:rPr lang="en-GB" baseline="0"/>
                        <a:t> (summarising key arguments and giving own opinion)</a:t>
                      </a:r>
                      <a:endParaRPr lang="en-GB"/>
                    </a:p>
                  </a:txBody>
                  <a:tcPr/>
                </a:tc>
                <a:extLst>
                  <a:ext uri="{0D108BD9-81ED-4DB2-BD59-A6C34878D82A}">
                    <a16:rowId xmlns:a16="http://schemas.microsoft.com/office/drawing/2014/main" val="1349758911"/>
                  </a:ext>
                </a:extLst>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29998957"/>
      </p:ext>
    </p:extLst>
  </p:cSld>
  <p:clrMapOvr>
    <a:masterClrMapping/>
  </p:clrMapOvr>
  <mc:AlternateContent xmlns:mc="http://schemas.openxmlformats.org/markup-compatibility/2006">
    <mc:Choice xmlns:p14="http://schemas.microsoft.com/office/powerpoint/2010/main" Requires="p14">
      <p:transition spd="slow" p14:dur="2000" advTm="50259"/>
    </mc:Choice>
    <mc:Fallback>
      <p:transition spd="slow" advTm="50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Content Placeholder 4"/>
          <p:cNvGraphicFramePr>
            <a:graphicFrameLocks/>
          </p:cNvGraphicFramePr>
          <p:nvPr>
            <p:extLst>
              <p:ext uri="{D42A27DB-BD31-4B8C-83A1-F6EECF244321}">
                <p14:modId xmlns:p14="http://schemas.microsoft.com/office/powerpoint/2010/main" val="2282896124"/>
              </p:ext>
            </p:extLst>
          </p:nvPr>
        </p:nvGraphicFramePr>
        <p:xfrm>
          <a:off x="618744" y="170561"/>
          <a:ext cx="10515600" cy="6116479"/>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91066968"/>
                    </a:ext>
                  </a:extLst>
                </a:gridCol>
              </a:tblGrid>
              <a:tr h="542023">
                <a:tc>
                  <a:txBody>
                    <a:bodyPr/>
                    <a:lstStyle/>
                    <a:p>
                      <a:r>
                        <a:rPr lang="en-GB"/>
                        <a:t>Title</a:t>
                      </a:r>
                      <a:r>
                        <a:rPr lang="en-GB" baseline="0"/>
                        <a:t> -  Were Victorian workhouses a good idea?</a:t>
                      </a:r>
                      <a:endParaRPr lang="en-GB"/>
                    </a:p>
                  </a:txBody>
                  <a:tcPr/>
                </a:tc>
                <a:extLst>
                  <a:ext uri="{0D108BD9-81ED-4DB2-BD59-A6C34878D82A}">
                    <a16:rowId xmlns:a16="http://schemas.microsoft.com/office/drawing/2014/main" val="3406852350"/>
                  </a:ext>
                </a:extLst>
              </a:tr>
              <a:tr h="1209444">
                <a:tc>
                  <a:txBody>
                    <a:bodyPr/>
                    <a:lstStyle/>
                    <a:p>
                      <a:r>
                        <a:rPr lang="en-GB"/>
                        <a:t>Introduction (explaining what your argument</a:t>
                      </a:r>
                      <a:r>
                        <a:rPr lang="en-GB" baseline="0"/>
                        <a:t> is about and the key arguments)</a:t>
                      </a:r>
                    </a:p>
                    <a:p>
                      <a:r>
                        <a:rPr lang="en-GB"/>
                        <a:t>Discussing</a:t>
                      </a:r>
                      <a:r>
                        <a:rPr lang="en-GB" baseline="0"/>
                        <a:t> whether Victorian Workhouses were a good thing or not.    Main arguments are that the children are safe and fed but the opposing arguments challenge at what cost they are safe and fed.</a:t>
                      </a:r>
                    </a:p>
                  </a:txBody>
                  <a:tcPr/>
                </a:tc>
                <a:extLst>
                  <a:ext uri="{0D108BD9-81ED-4DB2-BD59-A6C34878D82A}">
                    <a16:rowId xmlns:a16="http://schemas.microsoft.com/office/drawing/2014/main" val="2450245603"/>
                  </a:ext>
                </a:extLst>
              </a:tr>
              <a:tr h="1144861">
                <a:tc>
                  <a:txBody>
                    <a:bodyPr/>
                    <a:lstStyle/>
                    <a:p>
                      <a:r>
                        <a:rPr lang="en-GB"/>
                        <a:t>For and against (include</a:t>
                      </a:r>
                      <a:r>
                        <a:rPr lang="en-GB" baseline="0"/>
                        <a:t> facts to support arguments)</a:t>
                      </a:r>
                    </a:p>
                    <a:p>
                      <a:r>
                        <a:rPr lang="en-GB" baseline="0"/>
                        <a:t>It was believed…   Children had a roof over their head and were off the streets.</a:t>
                      </a:r>
                    </a:p>
                    <a:p>
                      <a:r>
                        <a:rPr lang="en-GB" baseline="0"/>
                        <a:t>However,   …         Children living in poor, cold and uncomfortable conditions.</a:t>
                      </a:r>
                      <a:endParaRPr lang="en-GB"/>
                    </a:p>
                  </a:txBody>
                  <a:tcPr/>
                </a:tc>
                <a:extLst>
                  <a:ext uri="{0D108BD9-81ED-4DB2-BD59-A6C34878D82A}">
                    <a16:rowId xmlns:a16="http://schemas.microsoft.com/office/drawing/2014/main" val="1728835191"/>
                  </a:ext>
                </a:extLst>
              </a:tr>
              <a:tr h="1144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and against (include</a:t>
                      </a:r>
                      <a:r>
                        <a:rPr lang="en-GB" baseline="0"/>
                        <a:t> facts to support arguments)</a:t>
                      </a:r>
                      <a:endParaRPr lang="en-GB"/>
                    </a:p>
                    <a:p>
                      <a:r>
                        <a:rPr lang="en-GB"/>
                        <a:t>It can be argued … children</a:t>
                      </a:r>
                      <a:r>
                        <a:rPr lang="en-GB" baseline="0"/>
                        <a:t> were fed daily and knew where their next meal was coming from.</a:t>
                      </a:r>
                    </a:p>
                    <a:p>
                      <a:r>
                        <a:rPr lang="en-GB" baseline="0"/>
                        <a:t>On the other hand, ….  Food was gruel and never anything different.</a:t>
                      </a:r>
                      <a:endParaRPr lang="en-GB"/>
                    </a:p>
                  </a:txBody>
                  <a:tcPr/>
                </a:tc>
                <a:extLst>
                  <a:ext uri="{0D108BD9-81ED-4DB2-BD59-A6C34878D82A}">
                    <a16:rowId xmlns:a16="http://schemas.microsoft.com/office/drawing/2014/main" val="2460901109"/>
                  </a:ext>
                </a:extLst>
              </a:tr>
              <a:tr h="1160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and against (include</a:t>
                      </a:r>
                      <a:r>
                        <a:rPr lang="en-GB" baseline="0"/>
                        <a:t> facts to support arguments)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Some people propose… at least children could be with their families in the workhouse.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Other have argued … the families only actually saw each other on Sundays for a short time.</a:t>
                      </a:r>
                      <a:endParaRPr lang="en-GB"/>
                    </a:p>
                  </a:txBody>
                  <a:tcPr/>
                </a:tc>
                <a:extLst>
                  <a:ext uri="{0D108BD9-81ED-4DB2-BD59-A6C34878D82A}">
                    <a16:rowId xmlns:a16="http://schemas.microsoft.com/office/drawing/2014/main" val="3578782513"/>
                  </a:ext>
                </a:extLst>
              </a:tr>
              <a:tr h="542023">
                <a:tc>
                  <a:txBody>
                    <a:bodyPr/>
                    <a:lstStyle/>
                    <a:p>
                      <a:r>
                        <a:rPr lang="en-GB"/>
                        <a:t>Conclusion</a:t>
                      </a:r>
                      <a:r>
                        <a:rPr lang="en-GB" baseline="0"/>
                        <a:t> (summarising key arguments and giving own opinion)</a:t>
                      </a:r>
                    </a:p>
                    <a:p>
                      <a:r>
                        <a:rPr lang="en-GB" baseline="0"/>
                        <a:t>In conclusion, …   arguments for and against both hold weight.  The children may not have had comfort in the workhouses or good food but they had roof over their head and knew where their next meal is coming from.</a:t>
                      </a:r>
                    </a:p>
                  </a:txBody>
                  <a:tcPr/>
                </a:tc>
                <a:extLst>
                  <a:ext uri="{0D108BD9-81ED-4DB2-BD59-A6C34878D82A}">
                    <a16:rowId xmlns:a16="http://schemas.microsoft.com/office/drawing/2014/main" val="1349758911"/>
                  </a:ext>
                </a:extLst>
              </a:tr>
            </a:tbl>
          </a:graphicData>
        </a:graphic>
      </p:graphicFrame>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28653597"/>
      </p:ext>
    </p:extLst>
  </p:cSld>
  <p:clrMapOvr>
    <a:masterClrMapping/>
  </p:clrMapOvr>
  <mc:AlternateContent xmlns:mc="http://schemas.openxmlformats.org/markup-compatibility/2006">
    <mc:Choice xmlns:p14="http://schemas.microsoft.com/office/powerpoint/2010/main" Requires="p14">
      <p:transition spd="slow" p14:dur="2000" advTm="234019"/>
    </mc:Choice>
    <mc:Fallback>
      <p:transition spd="slow" advTm="234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B265CF-6616-4A34-9D36-AE1762CE873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F520D2-AACC-4D78-ADA0-CBE333B55814}">
  <ds:schemaRefs>
    <ds:schemaRef ds:uri="http://schemas.microsoft.com/sharepoint/v3/contenttype/forms"/>
  </ds:schemaRefs>
</ds:datastoreItem>
</file>

<file path=customXml/itemProps3.xml><?xml version="1.0" encoding="utf-8"?>
<ds:datastoreItem xmlns:ds="http://schemas.openxmlformats.org/officeDocument/2006/customXml" ds:itemID="{7F9D315D-0B22-48F9-9A84-A0EF438680E1}">
  <ds:schemaRefs>
    <ds:schemaRef ds:uri="b56fac23-60d4-4943-8ef5-74c6083a7b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English  Year 6 18.01.2021</vt:lpstr>
      <vt:lpstr>L.O. Note and develop initial ideas.</vt:lpstr>
      <vt:lpstr>PowerPoint Presentation</vt:lpstr>
      <vt:lpstr>Were Victorian workhouses a good thing for children?</vt:lpstr>
      <vt:lpstr>PowerPoint Presentation</vt:lpstr>
      <vt:lpstr>PowerPoint Presentation</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Year 6 18.01.2021</dc:title>
  <dc:creator>Laurie Lott</dc:creator>
  <cp:revision>1</cp:revision>
  <dcterms:created xsi:type="dcterms:W3CDTF">2021-01-13T11:12:42Z</dcterms:created>
  <dcterms:modified xsi:type="dcterms:W3CDTF">2021-01-18T09:07:53Z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