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BC7F6D-5D6B-4216-BC4D-937E958E83A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413869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C7F6D-5D6B-4216-BC4D-937E958E83A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348784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C7F6D-5D6B-4216-BC4D-937E958E83A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117396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C7F6D-5D6B-4216-BC4D-937E958E83A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415970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BC7F6D-5D6B-4216-BC4D-937E958E83A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283049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BC7F6D-5D6B-4216-BC4D-937E958E83A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387532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BC7F6D-5D6B-4216-BC4D-937E958E83AF}"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154967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BC7F6D-5D6B-4216-BC4D-937E958E83AF}"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417495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C7F6D-5D6B-4216-BC4D-937E958E83AF}"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95061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C7F6D-5D6B-4216-BC4D-937E958E83A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243950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C7F6D-5D6B-4216-BC4D-937E958E83A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3FC2E-48D9-46D2-8A07-1AFE73F9EA9F}" type="slidenum">
              <a:rPr lang="en-GB" smtClean="0"/>
              <a:t>‹#›</a:t>
            </a:fld>
            <a:endParaRPr lang="en-GB"/>
          </a:p>
        </p:txBody>
      </p:sp>
    </p:spTree>
    <p:extLst>
      <p:ext uri="{BB962C8B-B14F-4D97-AF65-F5344CB8AC3E}">
        <p14:creationId xmlns:p14="http://schemas.microsoft.com/office/powerpoint/2010/main" val="233794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7F6D-5D6B-4216-BC4D-937E958E83AF}"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3FC2E-48D9-46D2-8A07-1AFE73F9EA9F}" type="slidenum">
              <a:rPr lang="en-GB" smtClean="0"/>
              <a:t>‹#›</a:t>
            </a:fld>
            <a:endParaRPr lang="en-GB"/>
          </a:p>
        </p:txBody>
      </p:sp>
    </p:spTree>
    <p:extLst>
      <p:ext uri="{BB962C8B-B14F-4D97-AF65-F5344CB8AC3E}">
        <p14:creationId xmlns:p14="http://schemas.microsoft.com/office/powerpoint/2010/main" val="34445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 19</a:t>
            </a:r>
            <a:r>
              <a:rPr lang="en-GB" baseline="30000" dirty="0" smtClean="0"/>
              <a:t>th</a:t>
            </a:r>
            <a:r>
              <a:rPr lang="en-GB" dirty="0" smtClean="0"/>
              <a:t> January 2021</a:t>
            </a:r>
            <a:endParaRPr lang="en-GB" dirty="0"/>
          </a:p>
        </p:txBody>
      </p:sp>
      <p:sp>
        <p:nvSpPr>
          <p:cNvPr id="3" name="Subtitle 2"/>
          <p:cNvSpPr>
            <a:spLocks noGrp="1"/>
          </p:cNvSpPr>
          <p:nvPr>
            <p:ph type="subTitle" idx="1"/>
          </p:nvPr>
        </p:nvSpPr>
        <p:spPr/>
        <p:txBody>
          <a:bodyPr>
            <a:normAutofit/>
          </a:bodyPr>
          <a:lstStyle/>
          <a:p>
            <a:r>
              <a:rPr lang="en-GB" sz="4800" dirty="0" smtClean="0"/>
              <a:t>Year 6</a:t>
            </a:r>
          </a:p>
          <a:p>
            <a:r>
              <a:rPr lang="en-GB" sz="4800" dirty="0" smtClean="0"/>
              <a:t>English</a:t>
            </a:r>
            <a:endParaRPr lang="en-GB" sz="4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33497532"/>
      </p:ext>
    </p:extLst>
  </p:cSld>
  <p:clrMapOvr>
    <a:masterClrMapping/>
  </p:clrMapOvr>
  <mc:AlternateContent xmlns:mc="http://schemas.openxmlformats.org/markup-compatibility/2006" xmlns:p14="http://schemas.microsoft.com/office/powerpoint/2010/main">
    <mc:Choice Requires="p14">
      <p:transition spd="slow" p14:dur="2000" advTm="3567"/>
    </mc:Choice>
    <mc:Fallback xmlns="">
      <p:transition spd="slow" advTm="3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Choose appropriate grammar and vocabulary to write a balanced argument.</a:t>
            </a:r>
            <a:endParaRPr lang="en-GB" dirty="0"/>
          </a:p>
        </p:txBody>
      </p:sp>
      <p:sp>
        <p:nvSpPr>
          <p:cNvPr id="3" name="Content Placeholder 2"/>
          <p:cNvSpPr>
            <a:spLocks noGrp="1"/>
          </p:cNvSpPr>
          <p:nvPr>
            <p:ph idx="1"/>
          </p:nvPr>
        </p:nvSpPr>
        <p:spPr/>
        <p:txBody>
          <a:bodyPr/>
          <a:lstStyle/>
          <a:p>
            <a:r>
              <a:rPr lang="en-GB" dirty="0" smtClean="0"/>
              <a:t>Use contrasting conjunctions </a:t>
            </a:r>
            <a:r>
              <a:rPr lang="en-GB" dirty="0" err="1" smtClean="0"/>
              <a:t>e.g</a:t>
            </a:r>
            <a:r>
              <a:rPr lang="en-GB" dirty="0" smtClean="0"/>
              <a:t> whereas, while, However, On the other hand, </a:t>
            </a:r>
          </a:p>
          <a:p>
            <a:r>
              <a:rPr lang="en-GB" dirty="0" smtClean="0"/>
              <a:t>Use the language of debate e.g. some people say, it can be argued, On one hand,</a:t>
            </a:r>
          </a:p>
          <a:p>
            <a:r>
              <a:rPr lang="en-GB" dirty="0" smtClean="0"/>
              <a:t>Use technical language</a:t>
            </a:r>
          </a:p>
          <a:p>
            <a:r>
              <a:rPr lang="en-GB" dirty="0" smtClean="0"/>
              <a:t>Use appropriate structure </a:t>
            </a:r>
          </a:p>
        </p:txBody>
      </p:sp>
      <p:pic>
        <p:nvPicPr>
          <p:cNvPr id="4" name="Picture 3"/>
          <p:cNvPicPr>
            <a:picLocks noChangeAspect="1"/>
          </p:cNvPicPr>
          <p:nvPr/>
        </p:nvPicPr>
        <p:blipFill>
          <a:blip r:embed="rId4"/>
          <a:stretch>
            <a:fillRect/>
          </a:stretch>
        </p:blipFill>
        <p:spPr>
          <a:xfrm>
            <a:off x="6069109" y="3392424"/>
            <a:ext cx="1917603" cy="260832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6838613"/>
      </p:ext>
    </p:extLst>
  </p:cSld>
  <p:clrMapOvr>
    <a:masterClrMapping/>
  </p:clrMapOvr>
  <mc:AlternateContent xmlns:mc="http://schemas.openxmlformats.org/markup-compatibility/2006" xmlns:p14="http://schemas.microsoft.com/office/powerpoint/2010/main">
    <mc:Choice Requires="p14">
      <p:transition spd="slow" p14:dur="2000" advTm="40320"/>
    </mc:Choice>
    <mc:Fallback xmlns="">
      <p:transition spd="slow" advTm="40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purpose of an introduction?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Look at the following three slides and the different introductions I have included.</a:t>
            </a:r>
          </a:p>
          <a:p>
            <a:pPr marL="0" indent="0">
              <a:buNone/>
            </a:pPr>
            <a:endParaRPr lang="en-GB" dirty="0"/>
          </a:p>
        </p:txBody>
      </p:sp>
      <p:pic>
        <p:nvPicPr>
          <p:cNvPr id="6" name="Picture 5"/>
          <p:cNvPicPr>
            <a:picLocks noChangeAspect="1"/>
          </p:cNvPicPr>
          <p:nvPr/>
        </p:nvPicPr>
        <p:blipFill>
          <a:blip r:embed="rId4"/>
          <a:stretch>
            <a:fillRect/>
          </a:stretch>
        </p:blipFill>
        <p:spPr>
          <a:xfrm>
            <a:off x="2018686" y="3172968"/>
            <a:ext cx="7081690" cy="2132647"/>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86051536"/>
      </p:ext>
    </p:extLst>
  </p:cSld>
  <p:clrMapOvr>
    <a:masterClrMapping/>
  </p:clrMapOvr>
  <mc:AlternateContent xmlns:mc="http://schemas.openxmlformats.org/markup-compatibility/2006" xmlns:p14="http://schemas.microsoft.com/office/powerpoint/2010/main">
    <mc:Choice Requires="p14">
      <p:transition spd="slow" p14:dur="2000" advTm="23570"/>
    </mc:Choice>
    <mc:Fallback xmlns="">
      <p:transition spd="slow" advTm="23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608" y="838073"/>
            <a:ext cx="10515600" cy="4351338"/>
          </a:xfrm>
        </p:spPr>
        <p:txBody>
          <a:bodyPr>
            <a:normAutofit lnSpcReduction="10000"/>
          </a:bodyPr>
          <a:lstStyle/>
          <a:p>
            <a:pPr marL="0" indent="0">
              <a:buNone/>
            </a:pPr>
            <a:r>
              <a:rPr lang="en-GB" u="sng" dirty="0" smtClean="0"/>
              <a:t>Should fox hunting be banned?</a:t>
            </a:r>
          </a:p>
          <a:p>
            <a:pPr marL="0" indent="0">
              <a:buNone/>
            </a:pPr>
            <a:endParaRPr lang="en-GB" u="sng" dirty="0" smtClean="0"/>
          </a:p>
          <a:p>
            <a:pPr marL="0" indent="0">
              <a:buNone/>
            </a:pPr>
            <a:r>
              <a:rPr lang="en-GB" dirty="0" smtClean="0"/>
              <a:t>The recent </a:t>
            </a:r>
            <a:r>
              <a:rPr lang="en-GB" dirty="0"/>
              <a:t>debate of whether fox hunting should be allowed has caused quite a discussion within the local community.  For years, foxes have been threatened by a tradition that involved hunting and killing the creatures for sport. Therefore, as a result of a recent </a:t>
            </a:r>
            <a:r>
              <a:rPr lang="en-GB" dirty="0" smtClean="0"/>
              <a:t>debate, many </a:t>
            </a:r>
            <a:r>
              <a:rPr lang="en-GB" dirty="0"/>
              <a:t>people are considering that fox hunting should in fact be banned throughout the county. Despite this, there are some people who oppose this opinion and believe it is their right to hunt foxes on their own property. This report will explain both arguments for and against the hunting of foxes for sport.</a:t>
            </a:r>
          </a:p>
          <a:p>
            <a:endParaRPr lang="en-GB" dirty="0"/>
          </a:p>
        </p:txBody>
      </p:sp>
    </p:spTree>
    <p:extLst>
      <p:ext uri="{BB962C8B-B14F-4D97-AF65-F5344CB8AC3E}">
        <p14:creationId xmlns:p14="http://schemas.microsoft.com/office/powerpoint/2010/main" val="308643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82341"/>
            <a:ext cx="10418064" cy="4154984"/>
          </a:xfrm>
          <a:prstGeom prst="rect">
            <a:avLst/>
          </a:prstGeom>
        </p:spPr>
        <p:txBody>
          <a:bodyPr wrap="square">
            <a:spAutoFit/>
          </a:bodyPr>
          <a:lstStyle/>
          <a:p>
            <a:r>
              <a:rPr lang="en-GB" sz="2400" u="sng" dirty="0" smtClean="0"/>
              <a:t>Should children be allowed to eat chocolate for breakfast?</a:t>
            </a:r>
          </a:p>
          <a:p>
            <a:endParaRPr lang="en-GB" sz="2400" u="sng" dirty="0" smtClean="0"/>
          </a:p>
          <a:p>
            <a:r>
              <a:rPr lang="en-GB" sz="2400" dirty="0" smtClean="0"/>
              <a:t>Breakfast is known as the most important meal of the day; it gives you energy and fuel and therefore powers you for the morning. A decent breakfast should allow you to wake up properly and allow you to function fully in the morning. In supermarkets these days, there are many different options for breakfast. Cereal, toast, yogurts, fruit- all of these items are popular choices for children to start the day with. Having said this, there are some children who would choose a less conventional start to their day- a bar of chocolate. There are arguments for and against the eating of chocolate for breakfast and this balanced argument will examine the opinions for both sides. </a:t>
            </a:r>
            <a:endParaRPr lang="en-GB" sz="2400" dirty="0"/>
          </a:p>
        </p:txBody>
      </p:sp>
    </p:spTree>
    <p:extLst>
      <p:ext uri="{BB962C8B-B14F-4D97-AF65-F5344CB8AC3E}">
        <p14:creationId xmlns:p14="http://schemas.microsoft.com/office/powerpoint/2010/main" val="312144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608" y="1240409"/>
            <a:ext cx="10515600" cy="4351338"/>
          </a:xfrm>
        </p:spPr>
        <p:txBody>
          <a:bodyPr>
            <a:normAutofit/>
          </a:bodyPr>
          <a:lstStyle/>
          <a:p>
            <a:pPr marL="0" indent="0">
              <a:lnSpc>
                <a:spcPct val="115000"/>
              </a:lnSpc>
              <a:spcAft>
                <a:spcPts val="1000"/>
              </a:spcAft>
              <a:buNone/>
            </a:pPr>
            <a:r>
              <a:rPr lang="en-GB" u="sng" dirty="0" smtClean="0">
                <a:latin typeface="Calibri" panose="020F0502020204030204" pitchFamily="34" charset="0"/>
                <a:ea typeface="Calibri" panose="020F0502020204030204" pitchFamily="34" charset="0"/>
                <a:cs typeface="Times New Roman" panose="02020603050405020304" pitchFamily="18" charset="0"/>
              </a:rPr>
              <a:t>Should </a:t>
            </a:r>
            <a:r>
              <a:rPr lang="en-GB" u="sng" dirty="0">
                <a:latin typeface="Calibri" panose="020F0502020204030204" pitchFamily="34" charset="0"/>
                <a:ea typeface="Calibri" panose="020F0502020204030204" pitchFamily="34" charset="0"/>
                <a:cs typeface="Times New Roman" panose="02020603050405020304" pitchFamily="18" charset="0"/>
              </a:rPr>
              <a:t>Dragons be kept as Pets?</a:t>
            </a:r>
          </a:p>
          <a:p>
            <a:pPr marL="0" indent="0">
              <a:lnSpc>
                <a:spcPct val="115000"/>
              </a:lnSpc>
              <a:spcAft>
                <a:spcPts val="1000"/>
              </a:spcAft>
              <a:buNone/>
            </a:pPr>
            <a:r>
              <a:rPr lang="en-GB" dirty="0">
                <a:latin typeface="Calibri" panose="020F0502020204030204" pitchFamily="34" charset="0"/>
                <a:ea typeface="Calibri" panose="020F0502020204030204" pitchFamily="34" charset="0"/>
                <a:cs typeface="Times New Roman" panose="02020603050405020304" pitchFamily="18" charset="0"/>
              </a:rPr>
              <a:t>Due to their considerable rise in popularity, the practice of keeping dragons as pets has increased causing much debate amongst households around the country. Some people believe that dragons can be a rewarding addition to a family; others, however, are of the opinion that co-habiting with a dragon is detrimental to human health.</a:t>
            </a:r>
          </a:p>
          <a:p>
            <a:endParaRPr lang="en-GB" dirty="0"/>
          </a:p>
        </p:txBody>
      </p:sp>
    </p:spTree>
    <p:extLst>
      <p:ext uri="{BB962C8B-B14F-4D97-AF65-F5344CB8AC3E}">
        <p14:creationId xmlns:p14="http://schemas.microsoft.com/office/powerpoint/2010/main" val="4249122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8544"/>
            <a:ext cx="8119872" cy="3416320"/>
          </a:xfrm>
          <a:prstGeom prst="rect">
            <a:avLst/>
          </a:prstGeom>
        </p:spPr>
        <p:txBody>
          <a:bodyPr wrap="square">
            <a:spAutoFit/>
          </a:bodyPr>
          <a:lstStyle/>
          <a:p>
            <a:pPr>
              <a:spcAft>
                <a:spcPts val="0"/>
              </a:spcAft>
            </a:pPr>
            <a:r>
              <a:rPr lang="en-GB" sz="2400" dirty="0">
                <a:latin typeface="Comic Sans MS" panose="030F0702030302020204" pitchFamily="66" charset="0"/>
                <a:ea typeface="Times New Roman" panose="02020603050405020304" pitchFamily="18" charset="0"/>
                <a:cs typeface="Comic Sans MS" panose="030F0702030302020204" pitchFamily="66" charset="0"/>
              </a:rPr>
              <a:t>I</a:t>
            </a:r>
            <a:r>
              <a:rPr lang="en-GB" sz="2400" dirty="0" smtClean="0">
                <a:latin typeface="Comic Sans MS" panose="030F0702030302020204" pitchFamily="66" charset="0"/>
                <a:ea typeface="Times New Roman" panose="02020603050405020304" pitchFamily="18" charset="0"/>
                <a:cs typeface="Comic Sans MS" panose="030F0702030302020204" pitchFamily="66" charset="0"/>
              </a:rPr>
              <a:t>ntroduction:</a:t>
            </a:r>
          </a:p>
          <a:p>
            <a:pPr>
              <a:spcAft>
                <a:spcPts val="0"/>
              </a:spcAft>
            </a:pPr>
            <a:endParaRPr lang="en-GB" sz="2400" dirty="0">
              <a:latin typeface="Comic Sans MS" panose="030F0702030302020204" pitchFamily="66" charset="0"/>
              <a:ea typeface="Times New Roman" panose="02020603050405020304" pitchFamily="18" charset="0"/>
              <a:cs typeface="Comic Sans MS" panose="030F0702030302020204" pitchFamily="66" charset="0"/>
            </a:endParaRPr>
          </a:p>
          <a:p>
            <a:pPr marL="342900" lvl="0" indent="-342900">
              <a:spcAft>
                <a:spcPts val="0"/>
              </a:spcAft>
              <a:buFont typeface="Symbol" panose="05050102010706020507" pitchFamily="18" charset="2"/>
              <a:buChar char=""/>
              <a:tabLst>
                <a:tab pos="457200" algn="l"/>
              </a:tabLst>
            </a:pPr>
            <a:r>
              <a:rPr lang="en-GB" sz="2400" dirty="0" smtClean="0">
                <a:latin typeface="Comic Sans MS" panose="030F0702030302020204" pitchFamily="66" charset="0"/>
                <a:ea typeface="Times New Roman" panose="02020603050405020304" pitchFamily="18" charset="0"/>
                <a:cs typeface="Comic Sans MS" panose="030F0702030302020204" pitchFamily="66" charset="0"/>
              </a:rPr>
              <a:t>identifies </a:t>
            </a:r>
            <a:r>
              <a:rPr lang="en-GB" sz="2400" dirty="0">
                <a:latin typeface="Comic Sans MS" panose="030F0702030302020204" pitchFamily="66" charset="0"/>
                <a:ea typeface="Times New Roman" panose="02020603050405020304" pitchFamily="18" charset="0"/>
                <a:cs typeface="Comic Sans MS" panose="030F0702030302020204" pitchFamily="66" charset="0"/>
              </a:rPr>
              <a:t>what the “issue” or controversy is in a clear way</a:t>
            </a:r>
          </a:p>
          <a:p>
            <a:pPr marL="342900" lvl="0" indent="-342900">
              <a:spcAft>
                <a:spcPts val="0"/>
              </a:spcAft>
              <a:buFont typeface="Symbol" panose="05050102010706020507" pitchFamily="18" charset="2"/>
              <a:buChar char=""/>
              <a:tabLst>
                <a:tab pos="457200" algn="l"/>
              </a:tabLst>
            </a:pPr>
            <a:r>
              <a:rPr lang="en-GB" sz="2400" dirty="0">
                <a:latin typeface="Comic Sans MS" panose="030F0702030302020204" pitchFamily="66" charset="0"/>
                <a:ea typeface="Times New Roman" panose="02020603050405020304" pitchFamily="18" charset="0"/>
                <a:cs typeface="Comic Sans MS" panose="030F0702030302020204" pitchFamily="66" charset="0"/>
              </a:rPr>
              <a:t>gives the reader an idea of the main different </a:t>
            </a:r>
            <a:r>
              <a:rPr lang="en-GB" sz="2400" dirty="0" smtClean="0">
                <a:latin typeface="Comic Sans MS" panose="030F0702030302020204" pitchFamily="66" charset="0"/>
                <a:ea typeface="Times New Roman" panose="02020603050405020304" pitchFamily="18" charset="0"/>
                <a:cs typeface="Comic Sans MS" panose="030F0702030302020204" pitchFamily="66" charset="0"/>
              </a:rPr>
              <a:t>arguments </a:t>
            </a:r>
          </a:p>
          <a:p>
            <a:pPr marL="342900" lvl="0" indent="-342900">
              <a:spcAft>
                <a:spcPts val="0"/>
              </a:spcAft>
              <a:buFont typeface="Symbol" panose="05050102010706020507" pitchFamily="18" charset="2"/>
              <a:buChar char=""/>
              <a:tabLst>
                <a:tab pos="457200" algn="l"/>
              </a:tabLst>
            </a:pPr>
            <a:r>
              <a:rPr lang="en-GB" sz="2400" dirty="0" smtClean="0">
                <a:latin typeface="Comic Sans MS" panose="030F0702030302020204" pitchFamily="66" charset="0"/>
                <a:ea typeface="Times New Roman" panose="02020603050405020304" pitchFamily="18" charset="0"/>
                <a:cs typeface="Comic Sans MS" panose="030F0702030302020204" pitchFamily="66" charset="0"/>
              </a:rPr>
              <a:t> identifies </a:t>
            </a:r>
            <a:r>
              <a:rPr lang="en-GB" sz="2400" dirty="0">
                <a:latin typeface="Comic Sans MS" panose="030F0702030302020204" pitchFamily="66" charset="0"/>
                <a:ea typeface="Times New Roman" panose="02020603050405020304" pitchFamily="18" charset="0"/>
                <a:cs typeface="Comic Sans MS" panose="030F0702030302020204" pitchFamily="66" charset="0"/>
              </a:rPr>
              <a:t>why the issue </a:t>
            </a:r>
            <a:r>
              <a:rPr lang="en-GB" sz="2400" dirty="0" smtClean="0">
                <a:latin typeface="Comic Sans MS" panose="030F0702030302020204" pitchFamily="66" charset="0"/>
                <a:ea typeface="Times New Roman" panose="02020603050405020304" pitchFamily="18" charset="0"/>
                <a:cs typeface="Comic Sans MS" panose="030F0702030302020204" pitchFamily="66" charset="0"/>
              </a:rPr>
              <a:t>is important/interesting</a:t>
            </a:r>
          </a:p>
          <a:p>
            <a:pPr marL="342900" lvl="0" indent="-342900">
              <a:spcAft>
                <a:spcPts val="0"/>
              </a:spcAft>
              <a:buFont typeface="Symbol" panose="05050102010706020507" pitchFamily="18" charset="2"/>
              <a:buChar char=""/>
              <a:tabLst>
                <a:tab pos="457200" algn="l"/>
              </a:tabLst>
            </a:pPr>
            <a:r>
              <a:rPr lang="en-GB" sz="2400" dirty="0" smtClean="0">
                <a:latin typeface="Comic Sans MS" panose="030F0702030302020204" pitchFamily="66" charset="0"/>
              </a:rPr>
              <a:t>uses technical language</a:t>
            </a:r>
          </a:p>
          <a:p>
            <a:pPr marL="342900" lvl="0" indent="-342900">
              <a:spcAft>
                <a:spcPts val="0"/>
              </a:spcAft>
              <a:buFont typeface="Symbol" panose="05050102010706020507" pitchFamily="18" charset="2"/>
              <a:buChar char=""/>
              <a:tabLst>
                <a:tab pos="457200" algn="l"/>
              </a:tabLst>
            </a:pPr>
            <a:r>
              <a:rPr lang="en-GB" sz="2400" dirty="0" smtClean="0">
                <a:latin typeface="Comic Sans MS" panose="030F0702030302020204" pitchFamily="66" charset="0"/>
              </a:rPr>
              <a:t>uses language of debate</a:t>
            </a:r>
            <a:endParaRPr lang="en-GB" sz="2400" dirty="0"/>
          </a:p>
        </p:txBody>
      </p:sp>
      <p:pic>
        <p:nvPicPr>
          <p:cNvPr id="2050" name="Picture 2" descr="Introduction Badge Megaphone Icon Flat Vector Stock Vector (Royalty Free)  531684712"/>
          <p:cNvPicPr>
            <a:picLocks noChangeAspect="1" noChangeArrowheads="1"/>
          </p:cNvPicPr>
          <p:nvPr/>
        </p:nvPicPr>
        <p:blipFill rotWithShape="1">
          <a:blip r:embed="rId4">
            <a:extLst>
              <a:ext uri="{28A0092B-C50C-407E-A947-70E740481C1C}">
                <a14:useLocalDpi xmlns:a14="http://schemas.microsoft.com/office/drawing/2010/main" val="0"/>
              </a:ext>
            </a:extLst>
          </a:blip>
          <a:srcRect b="6112"/>
          <a:stretch/>
        </p:blipFill>
        <p:spPr bwMode="auto">
          <a:xfrm>
            <a:off x="8213725" y="3144072"/>
            <a:ext cx="3035300" cy="327419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68594300"/>
      </p:ext>
    </p:extLst>
  </p:cSld>
  <p:clrMapOvr>
    <a:masterClrMapping/>
  </p:clrMapOvr>
  <mc:AlternateContent xmlns:mc="http://schemas.openxmlformats.org/markup-compatibility/2006" xmlns:p14="http://schemas.microsoft.com/office/powerpoint/2010/main">
    <mc:Choice Requires="p14">
      <p:transition spd="slow" p14:dur="2000" advTm="38754"/>
    </mc:Choice>
    <mc:Fallback xmlns="">
      <p:transition spd="slow" advTm="38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7" name="TextBox 6"/>
          <p:cNvSpPr txBox="1"/>
          <p:nvPr/>
        </p:nvSpPr>
        <p:spPr>
          <a:xfrm>
            <a:off x="704088" y="758952"/>
            <a:ext cx="3343479" cy="2862322"/>
          </a:xfrm>
          <a:prstGeom prst="rect">
            <a:avLst/>
          </a:prstGeom>
          <a:noFill/>
        </p:spPr>
        <p:txBody>
          <a:bodyPr wrap="none" rtlCol="0">
            <a:spAutoFit/>
          </a:bodyPr>
          <a:lstStyle/>
          <a:p>
            <a:r>
              <a:rPr lang="en-GB" dirty="0" smtClean="0"/>
              <a:t>Language of debate </a:t>
            </a:r>
          </a:p>
          <a:p>
            <a:endParaRPr lang="en-GB" dirty="0"/>
          </a:p>
          <a:p>
            <a:r>
              <a:rPr lang="en-GB" dirty="0" smtClean="0"/>
              <a:t>Some people believe…</a:t>
            </a:r>
          </a:p>
          <a:p>
            <a:r>
              <a:rPr lang="en-GB" dirty="0" smtClean="0"/>
              <a:t>It can be argued that..</a:t>
            </a:r>
          </a:p>
          <a:p>
            <a:r>
              <a:rPr lang="en-GB" dirty="0" smtClean="0"/>
              <a:t>It has recently come to light that..</a:t>
            </a:r>
          </a:p>
          <a:p>
            <a:r>
              <a:rPr lang="en-GB" dirty="0" smtClean="0"/>
              <a:t>Many people…</a:t>
            </a:r>
          </a:p>
          <a:p>
            <a:r>
              <a:rPr lang="en-GB" dirty="0" smtClean="0"/>
              <a:t>This fact…</a:t>
            </a:r>
          </a:p>
          <a:p>
            <a:r>
              <a:rPr lang="en-GB" dirty="0" smtClean="0"/>
              <a:t>Those who support…</a:t>
            </a:r>
          </a:p>
          <a:p>
            <a:r>
              <a:rPr lang="en-GB" dirty="0" smtClean="0"/>
              <a:t>In the past…</a:t>
            </a:r>
          </a:p>
          <a:p>
            <a:endParaRPr lang="en-GB" dirty="0" smtClean="0"/>
          </a:p>
        </p:txBody>
      </p:sp>
      <p:sp>
        <p:nvSpPr>
          <p:cNvPr id="8" name="TextBox 7"/>
          <p:cNvSpPr txBox="1"/>
          <p:nvPr/>
        </p:nvSpPr>
        <p:spPr>
          <a:xfrm>
            <a:off x="5227320" y="902208"/>
            <a:ext cx="1928926" cy="4247317"/>
          </a:xfrm>
          <a:prstGeom prst="rect">
            <a:avLst/>
          </a:prstGeom>
          <a:noFill/>
        </p:spPr>
        <p:txBody>
          <a:bodyPr wrap="none" rtlCol="0">
            <a:spAutoFit/>
          </a:bodyPr>
          <a:lstStyle/>
          <a:p>
            <a:r>
              <a:rPr lang="en-GB" dirty="0" smtClean="0"/>
              <a:t>Key Vocabulary</a:t>
            </a:r>
          </a:p>
          <a:p>
            <a:endParaRPr lang="en-GB" dirty="0"/>
          </a:p>
          <a:p>
            <a:r>
              <a:rPr lang="en-GB" dirty="0" smtClean="0"/>
              <a:t>Workhouse</a:t>
            </a:r>
          </a:p>
          <a:p>
            <a:r>
              <a:rPr lang="en-GB" dirty="0" smtClean="0"/>
              <a:t>Victorians</a:t>
            </a:r>
          </a:p>
          <a:p>
            <a:r>
              <a:rPr lang="en-GB" dirty="0" smtClean="0"/>
              <a:t>Paupers</a:t>
            </a:r>
          </a:p>
          <a:p>
            <a:r>
              <a:rPr lang="en-GB" dirty="0" smtClean="0"/>
              <a:t>Poor</a:t>
            </a:r>
          </a:p>
          <a:p>
            <a:r>
              <a:rPr lang="en-GB" dirty="0" smtClean="0"/>
              <a:t>Orphans</a:t>
            </a:r>
          </a:p>
          <a:p>
            <a:r>
              <a:rPr lang="en-GB" dirty="0" smtClean="0"/>
              <a:t>Neglect</a:t>
            </a:r>
          </a:p>
          <a:p>
            <a:r>
              <a:rPr lang="en-GB" dirty="0" smtClean="0"/>
              <a:t>Homeless</a:t>
            </a:r>
          </a:p>
          <a:p>
            <a:r>
              <a:rPr lang="en-GB" dirty="0" smtClean="0"/>
              <a:t>Elderly </a:t>
            </a:r>
          </a:p>
          <a:p>
            <a:r>
              <a:rPr lang="en-GB" dirty="0" smtClean="0"/>
              <a:t>Sick</a:t>
            </a:r>
          </a:p>
          <a:p>
            <a:r>
              <a:rPr lang="en-GB" dirty="0" smtClean="0"/>
              <a:t>Streets</a:t>
            </a:r>
          </a:p>
          <a:p>
            <a:r>
              <a:rPr lang="en-GB" dirty="0" smtClean="0"/>
              <a:t>Gruel</a:t>
            </a:r>
          </a:p>
          <a:p>
            <a:r>
              <a:rPr lang="en-GB" dirty="0" smtClean="0"/>
              <a:t>Poor Law Act 1834</a:t>
            </a:r>
          </a:p>
          <a:p>
            <a:endParaRPr lang="en-GB" dirty="0" smtClean="0"/>
          </a:p>
        </p:txBody>
      </p:sp>
      <p:sp>
        <p:nvSpPr>
          <p:cNvPr id="10" name="Content Placeholder 9"/>
          <p:cNvSpPr txBox="1">
            <a:spLocks noGrp="1"/>
          </p:cNvSpPr>
          <p:nvPr>
            <p:ph idx="1"/>
          </p:nvPr>
        </p:nvSpPr>
        <p:spPr>
          <a:xfrm>
            <a:off x="7962899" y="857090"/>
            <a:ext cx="2924176" cy="3361946"/>
          </a:xfrm>
          <a:prstGeom prst="rect">
            <a:avLst/>
          </a:prstGeom>
          <a:noFill/>
        </p:spPr>
        <p:txBody>
          <a:bodyPr wrap="square" rtlCol="0">
            <a:spAutoFit/>
          </a:bodyPr>
          <a:lstStyle/>
          <a:p>
            <a:pPr marL="0" indent="0">
              <a:buNone/>
            </a:pPr>
            <a:r>
              <a:rPr lang="en-GB" sz="1800" dirty="0" smtClean="0"/>
              <a:t>Contrasting conjunctions</a:t>
            </a:r>
          </a:p>
          <a:p>
            <a:pPr marL="0" indent="0">
              <a:buNone/>
            </a:pPr>
            <a:endParaRPr lang="en-GB" sz="1800" dirty="0" smtClean="0"/>
          </a:p>
          <a:p>
            <a:pPr marL="0" indent="0">
              <a:buNone/>
            </a:pPr>
            <a:r>
              <a:rPr lang="en-GB" sz="1800" dirty="0" smtClean="0"/>
              <a:t>On the other hand,..</a:t>
            </a:r>
          </a:p>
          <a:p>
            <a:pPr marL="0" indent="0">
              <a:buNone/>
            </a:pPr>
            <a:r>
              <a:rPr lang="en-GB" sz="1800" dirty="0" smtClean="0"/>
              <a:t>Whereas…</a:t>
            </a:r>
          </a:p>
          <a:p>
            <a:pPr marL="0" indent="0">
              <a:buNone/>
            </a:pPr>
            <a:r>
              <a:rPr lang="en-GB" sz="1800" dirty="0" smtClean="0"/>
              <a:t>While..</a:t>
            </a:r>
          </a:p>
          <a:p>
            <a:pPr marL="0" indent="0">
              <a:buNone/>
            </a:pPr>
            <a:r>
              <a:rPr lang="en-GB" sz="1800" dirty="0" smtClean="0"/>
              <a:t>But…</a:t>
            </a:r>
          </a:p>
          <a:p>
            <a:pPr marL="0" indent="0">
              <a:buNone/>
            </a:pPr>
            <a:r>
              <a:rPr lang="en-GB" sz="1800" dirty="0" smtClean="0"/>
              <a:t>However,</a:t>
            </a:r>
          </a:p>
          <a:p>
            <a:pPr marL="0" indent="0">
              <a:buNone/>
            </a:pPr>
            <a:endParaRPr lang="en-GB" sz="1800" dirty="0" smtClean="0"/>
          </a:p>
          <a:p>
            <a:pPr marL="0" indent="0">
              <a:buNone/>
            </a:pPr>
            <a:endParaRPr lang="en-GB" sz="1800" dirty="0" smtClean="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45900050"/>
      </p:ext>
    </p:extLst>
  </p:cSld>
  <p:clrMapOvr>
    <a:masterClrMapping/>
  </p:clrMapOvr>
  <mc:AlternateContent xmlns:mc="http://schemas.openxmlformats.org/markup-compatibility/2006" xmlns:p14="http://schemas.microsoft.com/office/powerpoint/2010/main">
    <mc:Choice Requires="p14">
      <p:transition spd="slow" p14:dur="2000" advTm="60306"/>
    </mc:Choice>
    <mc:Fallback xmlns="">
      <p:transition spd="slow" advTm="60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Were Victorian workhouses a good idea?</a:t>
            </a:r>
            <a:endParaRPr lang="en-GB" dirty="0"/>
          </a:p>
        </p:txBody>
      </p:sp>
      <p:sp>
        <p:nvSpPr>
          <p:cNvPr id="3" name="Content Placeholder 2"/>
          <p:cNvSpPr>
            <a:spLocks noGrp="1"/>
          </p:cNvSpPr>
          <p:nvPr>
            <p:ph idx="1"/>
          </p:nvPr>
        </p:nvSpPr>
        <p:spPr>
          <a:xfrm>
            <a:off x="304801" y="1825625"/>
            <a:ext cx="10353674" cy="4351338"/>
          </a:xfrm>
        </p:spPr>
        <p:txBody>
          <a:bodyPr>
            <a:normAutofit fontScale="92500" lnSpcReduction="10000"/>
          </a:bodyPr>
          <a:lstStyle/>
          <a:p>
            <a:pPr marL="0" indent="0">
              <a:buNone/>
            </a:pPr>
            <a:r>
              <a:rPr lang="en-GB" dirty="0" smtClean="0"/>
              <a:t>During Victorian times, workhouses were used for paupers who had little or no other choices.  They were factory-like buildings which were foreboding to look at.  Housing for poor people has been an issue throughout all eras but never more so than in the reign of Queen Victoria. </a:t>
            </a:r>
            <a:r>
              <a:rPr lang="en-GB" dirty="0"/>
              <a:t>The </a:t>
            </a:r>
            <a:r>
              <a:rPr lang="en-GB" dirty="0" smtClean="0"/>
              <a:t>Poor Law</a:t>
            </a:r>
            <a:r>
              <a:rPr lang="en-GB" dirty="0"/>
              <a:t> (Amendment) Act of 1834, otherwise known as the 'New' Poor Law, </a:t>
            </a:r>
            <a:r>
              <a:rPr lang="en-GB" dirty="0" smtClean="0"/>
              <a:t>established the</a:t>
            </a:r>
            <a:r>
              <a:rPr lang="en-GB" dirty="0"/>
              <a:t> workhouse system. Instead of providing a refuge for the elderly, sick and </a:t>
            </a:r>
            <a:r>
              <a:rPr lang="en-GB" dirty="0" smtClean="0"/>
              <a:t>poor and, instead </a:t>
            </a:r>
            <a:r>
              <a:rPr lang="en-GB" dirty="0"/>
              <a:t>of providing food or clothing in exchange for work in times of high unemployment, workhouses were to become a sort of prison system</a:t>
            </a:r>
            <a:r>
              <a:rPr lang="en-GB" dirty="0" smtClean="0"/>
              <a:t>. It was </a:t>
            </a:r>
            <a:r>
              <a:rPr lang="en-GB" dirty="0" smtClean="0"/>
              <a:t>argued </a:t>
            </a:r>
            <a:r>
              <a:rPr lang="en-GB" dirty="0" smtClean="0"/>
              <a:t>that workhouses were necessary to support the poor and enable them to support themselves. However, it could also be argued that they were no more than prison systems for the poor which victimised those who couldn’t afford clothes, food or </a:t>
            </a:r>
            <a:r>
              <a:rPr lang="en-GB" smtClean="0"/>
              <a:t>any </a:t>
            </a:r>
            <a:r>
              <a:rPr lang="en-GB" smtClean="0"/>
              <a:t>accommodation.</a:t>
            </a:r>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64411276"/>
      </p:ext>
    </p:extLst>
  </p:cSld>
  <p:clrMapOvr>
    <a:masterClrMapping/>
  </p:clrMapOvr>
  <mc:AlternateContent xmlns:mc="http://schemas.openxmlformats.org/markup-compatibility/2006" xmlns:p14="http://schemas.microsoft.com/office/powerpoint/2010/main">
    <mc:Choice Requires="p14">
      <p:transition spd="slow" p14:dur="2000" advTm="155062"/>
    </mc:Choice>
    <mc:Fallback xmlns="">
      <p:transition spd="slow" advTm="155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687</Words>
  <Application>Microsoft Office PowerPoint</Application>
  <PresentationFormat>Widescreen</PresentationFormat>
  <Paragraphs>57</Paragraphs>
  <Slides>9</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Comic Sans MS</vt:lpstr>
      <vt:lpstr>Symbol</vt:lpstr>
      <vt:lpstr>Times New Roman</vt:lpstr>
      <vt:lpstr>Office Theme</vt:lpstr>
      <vt:lpstr>Tuesday 19th January 2021</vt:lpstr>
      <vt:lpstr>L.O. Choose appropriate grammar and vocabulary to write a balanced argument.</vt:lpstr>
      <vt:lpstr>What is the purpose of an introduction?</vt:lpstr>
      <vt:lpstr>PowerPoint Presentation</vt:lpstr>
      <vt:lpstr>PowerPoint Presentation</vt:lpstr>
      <vt:lpstr>PowerPoint Presentation</vt:lpstr>
      <vt:lpstr>PowerPoint Presentation</vt:lpstr>
      <vt:lpstr>PowerPoint Presentation</vt:lpstr>
      <vt:lpstr>Were Victorian workhouses a good idea?</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19th January 2021</dc:title>
  <dc:creator>Laurie Lott</dc:creator>
  <cp:lastModifiedBy>Paula Candish</cp:lastModifiedBy>
  <cp:revision>9</cp:revision>
  <dcterms:created xsi:type="dcterms:W3CDTF">2021-01-17T19:10:06Z</dcterms:created>
  <dcterms:modified xsi:type="dcterms:W3CDTF">2021-01-18T11:21:43Z</dcterms:modified>
</cp:coreProperties>
</file>