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79" r:id="rId5"/>
    <p:sldMasterId id="2147483682" r:id="rId6"/>
    <p:sldMasterId id="2147483685" r:id="rId7"/>
    <p:sldMasterId id="2147483687" r:id="rId8"/>
  </p:sldMasterIdLst>
  <p:notesMasterIdLst>
    <p:notesMasterId r:id="rId23"/>
  </p:notesMasterIdLst>
  <p:sldIdLst>
    <p:sldId id="336" r:id="rId9"/>
    <p:sldId id="337" r:id="rId10"/>
    <p:sldId id="317" r:id="rId11"/>
    <p:sldId id="333" r:id="rId12"/>
    <p:sldId id="300" r:id="rId13"/>
    <p:sldId id="323" r:id="rId14"/>
    <p:sldId id="324" r:id="rId15"/>
    <p:sldId id="334" r:id="rId16"/>
    <p:sldId id="329" r:id="rId17"/>
    <p:sldId id="330" r:id="rId18"/>
    <p:sldId id="331" r:id="rId19"/>
    <p:sldId id="332" r:id="rId20"/>
    <p:sldId id="338" r:id="rId21"/>
    <p:sldId id="33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1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6B4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1" autoAdjust="0"/>
    <p:restoredTop sz="88605" autoAdjust="0"/>
  </p:normalViewPr>
  <p:slideViewPr>
    <p:cSldViewPr snapToGrid="0" snapToObjects="1">
      <p:cViewPr varScale="1">
        <p:scale>
          <a:sx n="77" d="100"/>
          <a:sy n="77" d="100"/>
        </p:scale>
        <p:origin x="1382" y="72"/>
      </p:cViewPr>
      <p:guideLst>
        <p:guide orient="horz" pos="436"/>
        <p:guide pos="31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22/02/2021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side</a:t>
            </a:r>
          </a:p>
          <a:p>
            <a:r>
              <a:rPr lang="en-GB" dirty="0"/>
              <a:t>2 long sides the</a:t>
            </a:r>
            <a:r>
              <a:rPr lang="en-GB" baseline="0" dirty="0"/>
              <a:t> same length and 2 shorter sides the same length</a:t>
            </a:r>
            <a:endParaRPr lang="en-GB" dirty="0"/>
          </a:p>
          <a:p>
            <a:r>
              <a:rPr lang="en-GB" dirty="0"/>
              <a:t>Without a right angle</a:t>
            </a:r>
          </a:p>
          <a:p>
            <a:r>
              <a:rPr lang="en-GB" dirty="0"/>
              <a:t>All sides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52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side</a:t>
            </a:r>
          </a:p>
          <a:p>
            <a:r>
              <a:rPr lang="en-GB" dirty="0"/>
              <a:t>2 long sides the</a:t>
            </a:r>
            <a:r>
              <a:rPr lang="en-GB" baseline="0" dirty="0"/>
              <a:t> same length and 2 shorter sides the same length</a:t>
            </a:r>
            <a:endParaRPr lang="en-GB" dirty="0"/>
          </a:p>
          <a:p>
            <a:r>
              <a:rPr lang="en-GB" dirty="0"/>
              <a:t>Without a right angle</a:t>
            </a:r>
          </a:p>
          <a:p>
            <a:r>
              <a:rPr lang="en-GB" dirty="0"/>
              <a:t>All sides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0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</a:t>
            </a:r>
            <a:r>
              <a:rPr lang="en-GB" baseline="0" dirty="0"/>
              <a:t> thinks that’s a lot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2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</a:t>
            </a:r>
            <a:r>
              <a:rPr lang="en-GB" baseline="0" dirty="0"/>
              <a:t> thinks that’s a lot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36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54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83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9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5.png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7" Type="http://schemas.openxmlformats.org/officeDocument/2006/relationships/image" Target="../media/image5.png"/><Relationship Id="rId2" Type="http://schemas.microsoft.com/office/2007/relationships/media" Target="../media/media11.m4a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m4a"/><Relationship Id="rId7" Type="http://schemas.openxmlformats.org/officeDocument/2006/relationships/image" Target="../media/image9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6.m4a"/><Relationship Id="rId7" Type="http://schemas.openxmlformats.org/officeDocument/2006/relationships/image" Target="../media/image6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7.m4a"/><Relationship Id="rId7" Type="http://schemas.openxmlformats.org/officeDocument/2006/relationships/image" Target="../media/image6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8.m4a"/><Relationship Id="rId7" Type="http://schemas.openxmlformats.org/officeDocument/2006/relationships/image" Target="../media/image8.pn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9" y="516834"/>
            <a:ext cx="634116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Year 6 Challenge 1.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23.02.2021</a:t>
            </a:r>
            <a:r>
              <a:rPr lang="en-GB" sz="2800" dirty="0"/>
              <a:t>.</a:t>
            </a:r>
          </a:p>
          <a:p>
            <a:pPr algn="ctr"/>
            <a:endParaRPr lang="en-GB" sz="2800" dirty="0"/>
          </a:p>
          <a:p>
            <a:endParaRPr lang="en-GB" dirty="0"/>
          </a:p>
          <a:p>
            <a:r>
              <a:rPr lang="en-GB" dirty="0"/>
              <a:t>If you are a challenge 1 person, your tasks linked to your learning in maths today have been set on Purple Mash.</a:t>
            </a:r>
          </a:p>
        </p:txBody>
      </p:sp>
    </p:spTree>
    <p:extLst>
      <p:ext uri="{BB962C8B-B14F-4D97-AF65-F5344CB8AC3E}">
        <p14:creationId xmlns:p14="http://schemas.microsoft.com/office/powerpoint/2010/main" val="12196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>
            <a:extLst>
              <a:ext uri="{FF2B5EF4-FFF2-40B4-BE49-F238E27FC236}">
                <a16:creationId xmlns:a16="http://schemas.microsoft.com/office/drawing/2014/main" id="{185388EB-8D18-5343-BDA6-C344E3C85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624" y="3946417"/>
            <a:ext cx="965551" cy="965551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976260" y="2880109"/>
            <a:ext cx="1512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4" name="Cross 3"/>
          <p:cNvSpPr/>
          <p:nvPr/>
        </p:nvSpPr>
        <p:spPr>
          <a:xfrm rot="2696801">
            <a:off x="3267049" y="4562843"/>
            <a:ext cx="1614331" cy="1614331"/>
          </a:xfrm>
          <a:prstGeom prst="plus">
            <a:avLst>
              <a:gd name="adj" fmla="val 38441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L-Shape 4"/>
          <p:cNvSpPr/>
          <p:nvPr/>
        </p:nvSpPr>
        <p:spPr>
          <a:xfrm rot="8017800">
            <a:off x="3398784" y="1296701"/>
            <a:ext cx="1350859" cy="1379349"/>
          </a:xfrm>
          <a:prstGeom prst="corner">
            <a:avLst>
              <a:gd name="adj1" fmla="val 33938"/>
              <a:gd name="adj2" fmla="val 36233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 </a:t>
            </a:r>
          </a:p>
        </p:txBody>
      </p:sp>
      <p:sp>
        <p:nvSpPr>
          <p:cNvPr id="42" name="Freeform 41"/>
          <p:cNvSpPr/>
          <p:nvPr/>
        </p:nvSpPr>
        <p:spPr>
          <a:xfrm rot="10800000">
            <a:off x="3299298" y="2951132"/>
            <a:ext cx="1549831" cy="906796"/>
          </a:xfrm>
          <a:custGeom>
            <a:avLst/>
            <a:gdLst>
              <a:gd name="connsiteX0" fmla="*/ 1549831 w 1549831"/>
              <a:gd name="connsiteY0" fmla="*/ 906796 h 906796"/>
              <a:gd name="connsiteX1" fmla="*/ 0 w 1549831"/>
              <a:gd name="connsiteY1" fmla="*/ 906796 h 906796"/>
              <a:gd name="connsiteX2" fmla="*/ 299329 w 1549831"/>
              <a:gd name="connsiteY2" fmla="*/ 453398 h 906796"/>
              <a:gd name="connsiteX3" fmla="*/ 0 w 1549831"/>
              <a:gd name="connsiteY3" fmla="*/ 0 h 906796"/>
              <a:gd name="connsiteX4" fmla="*/ 1549831 w 1549831"/>
              <a:gd name="connsiteY4" fmla="*/ 0 h 906796"/>
              <a:gd name="connsiteX5" fmla="*/ 1250502 w 1549831"/>
              <a:gd name="connsiteY5" fmla="*/ 453398 h 90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9831" h="906796">
                <a:moveTo>
                  <a:pt x="1549831" y="906796"/>
                </a:moveTo>
                <a:lnTo>
                  <a:pt x="0" y="906796"/>
                </a:lnTo>
                <a:lnTo>
                  <a:pt x="299329" y="453398"/>
                </a:lnTo>
                <a:lnTo>
                  <a:pt x="0" y="0"/>
                </a:lnTo>
                <a:lnTo>
                  <a:pt x="1549831" y="0"/>
                </a:lnTo>
                <a:lnTo>
                  <a:pt x="1250502" y="453398"/>
                </a:lnTo>
                <a:close/>
              </a:path>
            </a:pathLst>
          </a:cu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5288536" y="335191"/>
            <a:ext cx="2614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Number of sides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11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1"/>
    </mc:Choice>
    <mc:Fallback xmlns="">
      <p:transition spd="slow" advTm="8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8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/>
          <p:cNvSpPr/>
          <p:nvPr/>
        </p:nvSpPr>
        <p:spPr>
          <a:xfrm rot="2696801">
            <a:off x="3267049" y="4562843"/>
            <a:ext cx="1614331" cy="1614331"/>
          </a:xfrm>
          <a:prstGeom prst="plus">
            <a:avLst>
              <a:gd name="adj" fmla="val 38441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L-Shape 4"/>
          <p:cNvSpPr/>
          <p:nvPr/>
        </p:nvSpPr>
        <p:spPr>
          <a:xfrm rot="8017800">
            <a:off x="3398784" y="1296701"/>
            <a:ext cx="1350859" cy="1379349"/>
          </a:xfrm>
          <a:prstGeom prst="corner">
            <a:avLst>
              <a:gd name="adj1" fmla="val 33938"/>
              <a:gd name="adj2" fmla="val 36233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 </a:t>
            </a:r>
          </a:p>
        </p:txBody>
      </p:sp>
      <p:sp>
        <p:nvSpPr>
          <p:cNvPr id="42" name="Freeform 41"/>
          <p:cNvSpPr/>
          <p:nvPr/>
        </p:nvSpPr>
        <p:spPr>
          <a:xfrm rot="10800000">
            <a:off x="3299298" y="2951132"/>
            <a:ext cx="1549831" cy="906796"/>
          </a:xfrm>
          <a:custGeom>
            <a:avLst/>
            <a:gdLst>
              <a:gd name="connsiteX0" fmla="*/ 1549831 w 1549831"/>
              <a:gd name="connsiteY0" fmla="*/ 906796 h 906796"/>
              <a:gd name="connsiteX1" fmla="*/ 0 w 1549831"/>
              <a:gd name="connsiteY1" fmla="*/ 906796 h 906796"/>
              <a:gd name="connsiteX2" fmla="*/ 299329 w 1549831"/>
              <a:gd name="connsiteY2" fmla="*/ 453398 h 906796"/>
              <a:gd name="connsiteX3" fmla="*/ 0 w 1549831"/>
              <a:gd name="connsiteY3" fmla="*/ 0 h 906796"/>
              <a:gd name="connsiteX4" fmla="*/ 1549831 w 1549831"/>
              <a:gd name="connsiteY4" fmla="*/ 0 h 906796"/>
              <a:gd name="connsiteX5" fmla="*/ 1250502 w 1549831"/>
              <a:gd name="connsiteY5" fmla="*/ 453398 h 90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9831" h="906796">
                <a:moveTo>
                  <a:pt x="1549831" y="906796"/>
                </a:moveTo>
                <a:lnTo>
                  <a:pt x="0" y="906796"/>
                </a:lnTo>
                <a:lnTo>
                  <a:pt x="299329" y="453398"/>
                </a:lnTo>
                <a:lnTo>
                  <a:pt x="0" y="0"/>
                </a:lnTo>
                <a:lnTo>
                  <a:pt x="1549831" y="0"/>
                </a:lnTo>
                <a:lnTo>
                  <a:pt x="1250502" y="453398"/>
                </a:lnTo>
                <a:close/>
              </a:path>
            </a:pathLst>
          </a:cu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6003778" y="1401600"/>
            <a:ext cx="177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GB" sz="2800" dirty="0">
                <a:latin typeface="Comic Sans MS" panose="030F0702030302020204" pitchFamily="66" charset="0"/>
              </a:rPr>
              <a:t> sides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6003778" y="3096311"/>
            <a:ext cx="177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GB" sz="2800" dirty="0">
                <a:latin typeface="Comic Sans MS" panose="030F0702030302020204" pitchFamily="66" charset="0"/>
              </a:rPr>
              <a:t> sides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6003778" y="4979303"/>
            <a:ext cx="177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r>
              <a:rPr lang="en-GB" sz="2800" dirty="0">
                <a:latin typeface="Comic Sans MS" panose="030F0702030302020204" pitchFamily="66" charset="0"/>
              </a:rPr>
              <a:t> sides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299297" y="1541085"/>
            <a:ext cx="49778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60192" y="1527838"/>
            <a:ext cx="49778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00235" y="2132272"/>
            <a:ext cx="49778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55952" y="1976674"/>
            <a:ext cx="49778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70700" y="2085778"/>
            <a:ext cx="49778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72913" y="2178769"/>
            <a:ext cx="49778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99297" y="3112142"/>
            <a:ext cx="334491" cy="2283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888706" y="2836947"/>
            <a:ext cx="334491" cy="2283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14638" y="3074813"/>
            <a:ext cx="334491" cy="2283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14638" y="3485274"/>
            <a:ext cx="334491" cy="2283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68488" y="3760076"/>
            <a:ext cx="334491" cy="2283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299295" y="3580570"/>
            <a:ext cx="334493" cy="10051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719594" y="4799582"/>
            <a:ext cx="334491" cy="2283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63651" y="4828229"/>
            <a:ext cx="243390" cy="10121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41834" y="4716158"/>
            <a:ext cx="334491" cy="2283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407041" y="5124069"/>
            <a:ext cx="369284" cy="3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386494" y="5466539"/>
            <a:ext cx="334491" cy="2283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09086" y="5907664"/>
            <a:ext cx="329516" cy="8136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163651" y="5760656"/>
            <a:ext cx="334491" cy="2283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19594" y="5797963"/>
            <a:ext cx="290431" cy="10315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326342" y="5839975"/>
            <a:ext cx="334491" cy="2283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56994" y="5575371"/>
            <a:ext cx="340091" cy="1329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393385" y="5135299"/>
            <a:ext cx="334491" cy="8366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280200" y="4782381"/>
            <a:ext cx="353588" cy="4584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5288536" y="335191"/>
            <a:ext cx="2614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Number of sides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28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54"/>
    </mc:Choice>
    <mc:Fallback xmlns="">
      <p:transition spd="slow" advTm="50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0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4AEA88-CED3-8544-890A-99845E226258}"/>
              </a:ext>
            </a:extLst>
          </p:cNvPr>
          <p:cNvSpPr txBox="1"/>
          <p:nvPr/>
        </p:nvSpPr>
        <p:spPr>
          <a:xfrm>
            <a:off x="-87019" y="1799429"/>
            <a:ext cx="213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Pentagon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05619-E5C3-B046-B018-9BD7BBA99DF0}"/>
              </a:ext>
            </a:extLst>
          </p:cNvPr>
          <p:cNvSpPr txBox="1"/>
          <p:nvPr/>
        </p:nvSpPr>
        <p:spPr>
          <a:xfrm>
            <a:off x="6473554" y="1799429"/>
            <a:ext cx="187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Hexagon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EBFC0-1C57-EB46-A446-C90CB291AB34}"/>
              </a:ext>
            </a:extLst>
          </p:cNvPr>
          <p:cNvSpPr txBox="1"/>
          <p:nvPr/>
        </p:nvSpPr>
        <p:spPr>
          <a:xfrm>
            <a:off x="4947714" y="1799429"/>
            <a:ext cx="165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Triangle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54EA7D-68EA-8843-AE58-E5EA0F220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709" y="308429"/>
            <a:ext cx="669157" cy="6691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5018F3-65F5-0842-B1F2-F23B649B4BCB}"/>
              </a:ext>
            </a:extLst>
          </p:cNvPr>
          <p:cNvSpPr txBox="1"/>
          <p:nvPr/>
        </p:nvSpPr>
        <p:spPr>
          <a:xfrm>
            <a:off x="5269625" y="470744"/>
            <a:ext cx="199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B14C0-D1F5-2E4F-AC9B-98C47FB9DC12}"/>
              </a:ext>
            </a:extLst>
          </p:cNvPr>
          <p:cNvSpPr txBox="1"/>
          <p:nvPr/>
        </p:nvSpPr>
        <p:spPr>
          <a:xfrm>
            <a:off x="3605240" y="1799429"/>
            <a:ext cx="148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Square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96887-E3A3-3E4A-85F1-ACC981D4928C}"/>
              </a:ext>
            </a:extLst>
          </p:cNvPr>
          <p:cNvSpPr txBox="1"/>
          <p:nvPr/>
        </p:nvSpPr>
        <p:spPr>
          <a:xfrm>
            <a:off x="635471" y="2772415"/>
            <a:ext cx="7557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Which shapes did Tommy use?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3B14C0-D1F5-2E4F-AC9B-98C47FB9DC12}"/>
              </a:ext>
            </a:extLst>
          </p:cNvPr>
          <p:cNvSpPr txBox="1"/>
          <p:nvPr/>
        </p:nvSpPr>
        <p:spPr>
          <a:xfrm>
            <a:off x="532846" y="2277287"/>
            <a:ext cx="84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3B14C0-D1F5-2E4F-AC9B-98C47FB9DC12}"/>
              </a:ext>
            </a:extLst>
          </p:cNvPr>
          <p:cNvSpPr txBox="1"/>
          <p:nvPr/>
        </p:nvSpPr>
        <p:spPr>
          <a:xfrm>
            <a:off x="2370021" y="2277287"/>
            <a:ext cx="84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012" y="3107500"/>
            <a:ext cx="1624617" cy="11733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C8DE35-C472-408B-BA42-CE89C7F4EF69}"/>
              </a:ext>
            </a:extLst>
          </p:cNvPr>
          <p:cNvSpPr txBox="1"/>
          <p:nvPr/>
        </p:nvSpPr>
        <p:spPr>
          <a:xfrm>
            <a:off x="1783080" y="1799429"/>
            <a:ext cx="190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Rectangle</a:t>
            </a:r>
          </a:p>
        </p:txBody>
      </p:sp>
      <p:sp>
        <p:nvSpPr>
          <p:cNvPr id="23" name="Regular Pentagon 22"/>
          <p:cNvSpPr/>
          <p:nvPr/>
        </p:nvSpPr>
        <p:spPr>
          <a:xfrm rot="9745426">
            <a:off x="623449" y="1014745"/>
            <a:ext cx="752167" cy="716350"/>
          </a:xfrm>
          <a:prstGeom prst="pentagon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 rot="745387">
            <a:off x="2180540" y="1029367"/>
            <a:ext cx="1055829" cy="7163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 rot="18993823">
            <a:off x="4041293" y="1130656"/>
            <a:ext cx="513773" cy="51377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 rot="10800000">
            <a:off x="5359990" y="1031547"/>
            <a:ext cx="825909" cy="711991"/>
          </a:xfrm>
          <a:prstGeom prst="triangle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xagon 26"/>
          <p:cNvSpPr/>
          <p:nvPr/>
        </p:nvSpPr>
        <p:spPr>
          <a:xfrm>
            <a:off x="6990823" y="1025190"/>
            <a:ext cx="840658" cy="724705"/>
          </a:xfrm>
          <a:prstGeom prst="hexagon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/>
          <p:cNvSpPr/>
          <p:nvPr/>
        </p:nvSpPr>
        <p:spPr>
          <a:xfrm rot="16200000">
            <a:off x="1901934" y="4153085"/>
            <a:ext cx="825909" cy="711991"/>
          </a:xfrm>
          <a:prstGeom prst="triangle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gular Pentagon 28"/>
          <p:cNvSpPr/>
          <p:nvPr/>
        </p:nvSpPr>
        <p:spPr>
          <a:xfrm rot="9745426">
            <a:off x="2581991" y="3618262"/>
            <a:ext cx="2027633" cy="1931080"/>
          </a:xfrm>
          <a:prstGeom prst="pentagon">
            <a:avLst/>
          </a:prstGeom>
          <a:solidFill>
            <a:schemeClr val="accent6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 rot="1972215">
            <a:off x="4162557" y="4230980"/>
            <a:ext cx="1516111" cy="2202388"/>
            <a:chOff x="4354504" y="3911250"/>
            <a:chExt cx="1516111" cy="2202388"/>
          </a:xfrm>
        </p:grpSpPr>
        <p:sp>
          <p:nvSpPr>
            <p:cNvPr id="30" name="Hexagon 29"/>
            <p:cNvSpPr/>
            <p:nvPr/>
          </p:nvSpPr>
          <p:spPr>
            <a:xfrm>
              <a:off x="5029957" y="4301874"/>
              <a:ext cx="840658" cy="724705"/>
            </a:xfrm>
            <a:prstGeom prst="hexagon">
              <a:avLst/>
            </a:prstGeom>
            <a:solidFill>
              <a:srgbClr val="00B0F0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Hexagon 30"/>
            <p:cNvSpPr/>
            <p:nvPr/>
          </p:nvSpPr>
          <p:spPr>
            <a:xfrm>
              <a:off x="4372881" y="3911250"/>
              <a:ext cx="840658" cy="724705"/>
            </a:xfrm>
            <a:prstGeom prst="hexagon">
              <a:avLst/>
            </a:prstGeom>
            <a:solidFill>
              <a:srgbClr val="00B0F0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Hexagon 31"/>
            <p:cNvSpPr/>
            <p:nvPr/>
          </p:nvSpPr>
          <p:spPr>
            <a:xfrm>
              <a:off x="4372881" y="4650092"/>
              <a:ext cx="840658" cy="724705"/>
            </a:xfrm>
            <a:prstGeom prst="hexagon">
              <a:avLst/>
            </a:prstGeom>
            <a:solidFill>
              <a:srgbClr val="00B0F0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Hexagon 32"/>
            <p:cNvSpPr/>
            <p:nvPr/>
          </p:nvSpPr>
          <p:spPr>
            <a:xfrm>
              <a:off x="5029957" y="5026580"/>
              <a:ext cx="840658" cy="724705"/>
            </a:xfrm>
            <a:prstGeom prst="hexagon">
              <a:avLst/>
            </a:prstGeom>
            <a:solidFill>
              <a:srgbClr val="00B0F0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Hexagon 33"/>
            <p:cNvSpPr/>
            <p:nvPr/>
          </p:nvSpPr>
          <p:spPr>
            <a:xfrm>
              <a:off x="4354504" y="5388933"/>
              <a:ext cx="840658" cy="724705"/>
            </a:xfrm>
            <a:prstGeom prst="hexagon">
              <a:avLst/>
            </a:prstGeom>
            <a:solidFill>
              <a:srgbClr val="00B0F0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/>
          <p:cNvSpPr/>
          <p:nvPr/>
        </p:nvSpPr>
        <p:spPr>
          <a:xfrm rot="18993823">
            <a:off x="3357262" y="3926396"/>
            <a:ext cx="513773" cy="513773"/>
          </a:xfrm>
          <a:prstGeom prst="rect">
            <a:avLst/>
          </a:prstGeom>
          <a:solidFill>
            <a:srgbClr val="0070C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Isosceles Triangle 38"/>
          <p:cNvSpPr/>
          <p:nvPr/>
        </p:nvSpPr>
        <p:spPr>
          <a:xfrm>
            <a:off x="5440787" y="4081851"/>
            <a:ext cx="825909" cy="711991"/>
          </a:xfrm>
          <a:prstGeom prst="triangle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Isosceles Triangle 39"/>
          <p:cNvSpPr/>
          <p:nvPr/>
        </p:nvSpPr>
        <p:spPr>
          <a:xfrm>
            <a:off x="6289044" y="4081851"/>
            <a:ext cx="825909" cy="711991"/>
          </a:xfrm>
          <a:prstGeom prst="triangle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5823050" y="4819095"/>
            <a:ext cx="1225447" cy="831431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3B14C0-D1F5-2E4F-AC9B-98C47FB9DC12}"/>
              </a:ext>
            </a:extLst>
          </p:cNvPr>
          <p:cNvSpPr txBox="1"/>
          <p:nvPr/>
        </p:nvSpPr>
        <p:spPr>
          <a:xfrm>
            <a:off x="3850233" y="2277287"/>
            <a:ext cx="84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3B14C0-D1F5-2E4F-AC9B-98C47FB9DC12}"/>
              </a:ext>
            </a:extLst>
          </p:cNvPr>
          <p:cNvSpPr txBox="1"/>
          <p:nvPr/>
        </p:nvSpPr>
        <p:spPr>
          <a:xfrm>
            <a:off x="5303512" y="2246065"/>
            <a:ext cx="84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3B14C0-D1F5-2E4F-AC9B-98C47FB9DC12}"/>
              </a:ext>
            </a:extLst>
          </p:cNvPr>
          <p:cNvSpPr txBox="1"/>
          <p:nvPr/>
        </p:nvSpPr>
        <p:spPr>
          <a:xfrm>
            <a:off x="7006103" y="2224750"/>
            <a:ext cx="84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8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78"/>
    </mc:Choice>
    <mc:Fallback xmlns="">
      <p:transition spd="slow" advTm="28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14" grpId="0"/>
      <p:bldP spid="15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15" y="561975"/>
            <a:ext cx="7288174" cy="43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2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382" y="1367145"/>
            <a:ext cx="7202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>
                <a:hlinkClick r:id="rId2"/>
              </a:rPr>
              <a:t>https://forms.office.com/Pages/ResponsePage.aspx?id=eCY4lN73r0G0KV1rDWITzRhTQ2IZqpBOsW8cFVoooF9UNVlMS1dCVkdaM0k0WlhFTE9WVFBTWEg1Ti4u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15382" y="576470"/>
            <a:ext cx="383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Remote learning tracking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921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5313" y="613706"/>
            <a:ext cx="6351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23.02.2021</a:t>
            </a:r>
            <a:endParaRPr lang="en-GB" u="sng" dirty="0"/>
          </a:p>
          <a:p>
            <a:r>
              <a:rPr lang="en-GB" dirty="0"/>
              <a:t>L.O: </a:t>
            </a:r>
            <a:r>
              <a:rPr lang="en-GB" dirty="0" smtClean="0"/>
              <a:t>Count sides on a 2D shape.</a:t>
            </a:r>
            <a:endParaRPr lang="en-GB" dirty="0"/>
          </a:p>
          <a:p>
            <a:r>
              <a:rPr lang="en-GB" dirty="0"/>
              <a:t>S.C</a:t>
            </a:r>
            <a:r>
              <a:rPr lang="en-GB" dirty="0" smtClean="0"/>
              <a:t>: Accurately count the sides on a 2D shape, marking them as you count.</a:t>
            </a:r>
          </a:p>
          <a:p>
            <a:r>
              <a:rPr lang="en-GB" dirty="0" smtClean="0"/>
              <a:t>Understand not all shapes with the same number of sides look the same. E.g. irregular 2D shapes.</a:t>
            </a:r>
            <a:endParaRPr lang="en-GB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02"/>
    </mc:Choice>
    <mc:Fallback xmlns="">
      <p:transition spd="slow" advTm="30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783905">
            <a:off x="5454280" y="1735333"/>
            <a:ext cx="1316742" cy="69189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8065" y="373828"/>
            <a:ext cx="7996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Which one of these is the odd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one out?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057008" y="1501251"/>
            <a:ext cx="1232172" cy="1062217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gular Pentagon 10"/>
          <p:cNvSpPr/>
          <p:nvPr/>
        </p:nvSpPr>
        <p:spPr>
          <a:xfrm rot="10800000">
            <a:off x="1999461" y="3639469"/>
            <a:ext cx="1347266" cy="1283110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2708849">
            <a:off x="5624112" y="3828845"/>
            <a:ext cx="914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02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16"/>
    </mc:Choice>
    <mc:Fallback xmlns="">
      <p:transition spd="slow" advTm="17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783905">
            <a:off x="5454280" y="1735333"/>
            <a:ext cx="1316742" cy="69189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8065" y="373828"/>
            <a:ext cx="7996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Which one of these is the odd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one out?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5121" y="1066104"/>
            <a:ext cx="2395946" cy="2031017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667692" y="932004"/>
            <a:ext cx="352244" cy="660313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883339" y="1066104"/>
            <a:ext cx="2395946" cy="2031017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1475121" y="3265516"/>
            <a:ext cx="2395946" cy="2031017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4883339" y="3265516"/>
            <a:ext cx="2395946" cy="2031017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103164" y="932004"/>
            <a:ext cx="352244" cy="660313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667692" y="3208633"/>
            <a:ext cx="352244" cy="660313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103164" y="3208633"/>
            <a:ext cx="352244" cy="660313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2057008" y="1501251"/>
            <a:ext cx="1232172" cy="1062217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gular Pentagon 10"/>
          <p:cNvSpPr/>
          <p:nvPr/>
        </p:nvSpPr>
        <p:spPr>
          <a:xfrm rot="10800000">
            <a:off x="1999461" y="3639469"/>
            <a:ext cx="1347266" cy="1283110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2708849">
            <a:off x="5624112" y="3828845"/>
            <a:ext cx="914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6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82"/>
    </mc:Choice>
    <mc:Fallback xmlns="">
      <p:transition spd="slow" advTm="36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30" y="366825"/>
            <a:ext cx="1256072" cy="86742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37415" y="508149"/>
            <a:ext cx="51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Annie has some sheep.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1023518" y="1331296"/>
            <a:ext cx="4287982" cy="1115792"/>
          </a:xfrm>
          <a:prstGeom prst="wedgeRoundRectCallout">
            <a:avLst>
              <a:gd name="adj1" fmla="val 77705"/>
              <a:gd name="adj2" fmla="val -63243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can keep them in with two straight lines!</a:t>
            </a:r>
            <a:endParaRPr lang="en-GB" sz="2800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206988" y="2785792"/>
            <a:ext cx="3005306" cy="1343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206988" y="4129341"/>
            <a:ext cx="2504224" cy="14417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949937" y="2657087"/>
            <a:ext cx="3053012" cy="2906502"/>
            <a:chOff x="1847850" y="3534862"/>
            <a:chExt cx="3053012" cy="290650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850" y="4269294"/>
              <a:ext cx="1214437" cy="121145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768" y="4876800"/>
              <a:ext cx="1203482" cy="120052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080" y="3874427"/>
              <a:ext cx="1214437" cy="121145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232" y="5240839"/>
              <a:ext cx="1203482" cy="120052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0587" y="4421506"/>
              <a:ext cx="1214437" cy="121145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6425" y="3534862"/>
              <a:ext cx="1214437" cy="1211453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3180891" y="3030387"/>
            <a:ext cx="3329575" cy="2071173"/>
            <a:chOff x="9137022" y="3620433"/>
            <a:chExt cx="3329575" cy="207117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5297" flipH="1">
              <a:off x="9137022" y="4417350"/>
              <a:ext cx="1214437" cy="121145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5297" flipH="1">
              <a:off x="9232860" y="3637389"/>
              <a:ext cx="1214437" cy="121145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5297" flipH="1">
              <a:off x="10166309" y="4480153"/>
              <a:ext cx="1214437" cy="121145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5297" flipH="1">
              <a:off x="10166310" y="3620433"/>
              <a:ext cx="1214437" cy="121145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5297" flipH="1">
              <a:off x="11156322" y="4417350"/>
              <a:ext cx="1214437" cy="121145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5297" flipH="1">
              <a:off x="11252160" y="3637389"/>
              <a:ext cx="1214437" cy="1211453"/>
            </a:xfrm>
            <a:prstGeom prst="rect">
              <a:avLst/>
            </a:prstGeom>
          </p:spPr>
        </p:pic>
      </p:grpSp>
      <p:cxnSp>
        <p:nvCxnSpPr>
          <p:cNvPr id="56" name="Straight Connector 55"/>
          <p:cNvCxnSpPr/>
          <p:nvPr/>
        </p:nvCxnSpPr>
        <p:spPr>
          <a:xfrm flipV="1">
            <a:off x="2349016" y="3147110"/>
            <a:ext cx="4191014" cy="1044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492510" y="3141395"/>
            <a:ext cx="35913" cy="18168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3"/>
    </mc:Choice>
    <mc:Fallback xmlns="">
      <p:transition spd="slow" advTm="13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82952 -0.05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6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49062 0.39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90" y="157548"/>
            <a:ext cx="1256072" cy="867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933" y="154720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Annie is drawing 2D shapes.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570658" y="1187329"/>
            <a:ext cx="4431935" cy="1115792"/>
          </a:xfrm>
          <a:prstGeom prst="wedgeRoundRectCallout">
            <a:avLst>
              <a:gd name="adj1" fmla="val 65450"/>
              <a:gd name="adj2" fmla="val -61921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Can I draw a 2D shape with two straight lines?</a:t>
            </a:r>
            <a:endParaRPr lang="en-GB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25810" y="4782849"/>
            <a:ext cx="3099661" cy="309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425810" y="3886529"/>
            <a:ext cx="1056467" cy="9273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5388EB-8D18-5343-BDA6-C344E3C85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497" y="2725940"/>
            <a:ext cx="737770" cy="7377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4580074" y="2833215"/>
            <a:ext cx="228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Have a think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634677" y="4038930"/>
            <a:ext cx="1890794" cy="7439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64877" y="3711144"/>
            <a:ext cx="0" cy="155193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3" y="801051"/>
            <a:ext cx="1459906" cy="1008186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52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9"/>
    </mc:Choice>
    <mc:Fallback xmlns="">
      <p:transition spd="slow" advTm="14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3" y="211355"/>
            <a:ext cx="1459906" cy="1008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6724" y="2624611"/>
            <a:ext cx="1307362" cy="1211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10" y="4093244"/>
            <a:ext cx="1203482" cy="120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21" y="3345625"/>
            <a:ext cx="1214437" cy="1211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0802" y="4822875"/>
            <a:ext cx="1295569" cy="120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43" y="4093244"/>
            <a:ext cx="1214437" cy="1211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64" y="3345625"/>
            <a:ext cx="1214437" cy="1211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90" y="157548"/>
            <a:ext cx="1256072" cy="86742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91385" y="2112818"/>
            <a:ext cx="2128324" cy="1367801"/>
          </a:xfrm>
          <a:prstGeom prst="wedgeRoundRectCallout">
            <a:avLst>
              <a:gd name="adj1" fmla="val -29635"/>
              <a:gd name="adj2" fmla="val -111297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This shape has 3 vertices</a:t>
            </a:r>
            <a:endParaRPr lang="en-GB" sz="2800" dirty="0"/>
          </a:p>
        </p:txBody>
      </p:sp>
      <p:sp>
        <p:nvSpPr>
          <p:cNvPr id="11" name="Isosceles Triangle 10"/>
          <p:cNvSpPr/>
          <p:nvPr/>
        </p:nvSpPr>
        <p:spPr>
          <a:xfrm>
            <a:off x="1918132" y="1790355"/>
            <a:ext cx="4090782" cy="4079603"/>
          </a:xfrm>
          <a:prstGeom prst="triangl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" name="Pie 11"/>
          <p:cNvSpPr/>
          <p:nvPr/>
        </p:nvSpPr>
        <p:spPr>
          <a:xfrm>
            <a:off x="1663481" y="5629047"/>
            <a:ext cx="509302" cy="481822"/>
          </a:xfrm>
          <a:prstGeom prst="pie">
            <a:avLst>
              <a:gd name="adj1" fmla="val 0"/>
              <a:gd name="adj2" fmla="val 17758564"/>
            </a:avLst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 rot="14576914">
            <a:off x="5754263" y="5629047"/>
            <a:ext cx="509302" cy="481822"/>
          </a:xfrm>
          <a:prstGeom prst="pie">
            <a:avLst>
              <a:gd name="adj1" fmla="val 0"/>
              <a:gd name="adj2" fmla="val 17758564"/>
            </a:avLst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 rot="7263513">
            <a:off x="3708872" y="1578069"/>
            <a:ext cx="509302" cy="481822"/>
          </a:xfrm>
          <a:prstGeom prst="pie">
            <a:avLst>
              <a:gd name="adj1" fmla="val 0"/>
              <a:gd name="adj2" fmla="val 17758564"/>
            </a:avLst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141487" y="2156950"/>
            <a:ext cx="2856482" cy="1152343"/>
          </a:xfrm>
          <a:prstGeom prst="wedgeRoundRectCallout">
            <a:avLst>
              <a:gd name="adj1" fmla="val -1241"/>
              <a:gd name="adj2" fmla="val -137610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No, this shape has 3 sides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 rot="3791882">
            <a:off x="3083824" y="3779034"/>
            <a:ext cx="3868842" cy="73556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7" name="Rectangle 16"/>
          <p:cNvSpPr/>
          <p:nvPr/>
        </p:nvSpPr>
        <p:spPr>
          <a:xfrm rot="17835022">
            <a:off x="977053" y="3779033"/>
            <a:ext cx="3868842" cy="73556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8" name="Rectangle 17"/>
          <p:cNvSpPr/>
          <p:nvPr/>
        </p:nvSpPr>
        <p:spPr>
          <a:xfrm>
            <a:off x="2388395" y="5859874"/>
            <a:ext cx="3183730" cy="73556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5388EB-8D18-5343-BDA6-C344E3C854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3017" y="3625874"/>
            <a:ext cx="699257" cy="6992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5863642" y="4325131"/>
            <a:ext cx="245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2675010" y="728423"/>
            <a:ext cx="354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Who is correct?</a:t>
            </a:r>
          </a:p>
        </p:txBody>
      </p:sp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5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78"/>
    </mc:Choice>
    <mc:Fallback xmlns="">
      <p:transition spd="slow" advTm="25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0" grpId="0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3" y="211355"/>
            <a:ext cx="1459906" cy="1008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6724" y="2624611"/>
            <a:ext cx="1307362" cy="1211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10" y="4093244"/>
            <a:ext cx="1203482" cy="120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21" y="3345625"/>
            <a:ext cx="1214437" cy="1211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0802" y="4822875"/>
            <a:ext cx="1295569" cy="120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43" y="4093244"/>
            <a:ext cx="1214437" cy="1211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64" y="3345625"/>
            <a:ext cx="1214437" cy="1211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90" y="157548"/>
            <a:ext cx="1256072" cy="867421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1918132" y="1790355"/>
            <a:ext cx="4090782" cy="4079603"/>
          </a:xfrm>
          <a:prstGeom prst="triangl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3" name="Snip Diagonal Corner Rectangle 22"/>
          <p:cNvSpPr/>
          <p:nvPr/>
        </p:nvSpPr>
        <p:spPr>
          <a:xfrm>
            <a:off x="6519589" y="3362632"/>
            <a:ext cx="471146" cy="427703"/>
          </a:xfrm>
          <a:prstGeom prst="snip2Diag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8" name="Rounded Rectangular Callout 17"/>
          <p:cNvSpPr/>
          <p:nvPr/>
        </p:nvSpPr>
        <p:spPr>
          <a:xfrm>
            <a:off x="491385" y="2112818"/>
            <a:ext cx="2128324" cy="1367801"/>
          </a:xfrm>
          <a:prstGeom prst="wedgeRoundRectCallout">
            <a:avLst>
              <a:gd name="adj1" fmla="val -29635"/>
              <a:gd name="adj2" fmla="val -111297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This shape has 3 vertices</a:t>
            </a:r>
            <a:endParaRPr lang="en-GB" sz="28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5141487" y="2156950"/>
            <a:ext cx="2856482" cy="1152343"/>
          </a:xfrm>
          <a:prstGeom prst="wedgeRoundRectCallout">
            <a:avLst>
              <a:gd name="adj1" fmla="val -1241"/>
              <a:gd name="adj2" fmla="val -137610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No, this shape has 3 sides</a:t>
            </a:r>
            <a:endParaRPr lang="en-GB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2675010" y="728423"/>
            <a:ext cx="354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Who is correct?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1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9"/>
    </mc:Choice>
    <mc:Fallback xmlns="">
      <p:transition spd="slow" advTm="24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3" y="211355"/>
            <a:ext cx="1459906" cy="1008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90" y="157548"/>
            <a:ext cx="1256072" cy="86742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007071" y="177523"/>
            <a:ext cx="4512519" cy="1042018"/>
          </a:xfrm>
          <a:prstGeom prst="wedgeRoundRectCallout">
            <a:avLst>
              <a:gd name="adj1" fmla="val -64064"/>
              <a:gd name="adj2" fmla="val 31928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Are all shapes with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3 sides triangles?</a:t>
            </a:r>
            <a:endParaRPr lang="en-GB" sz="2800" dirty="0"/>
          </a:p>
        </p:txBody>
      </p:sp>
      <p:sp>
        <p:nvSpPr>
          <p:cNvPr id="11" name="Isosceles Triangle 10"/>
          <p:cNvSpPr/>
          <p:nvPr/>
        </p:nvSpPr>
        <p:spPr>
          <a:xfrm>
            <a:off x="1918132" y="2041071"/>
            <a:ext cx="4090782" cy="4079603"/>
          </a:xfrm>
          <a:prstGeom prst="triangl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5" name="Rounded Rectangular Callout 14"/>
          <p:cNvSpPr/>
          <p:nvPr/>
        </p:nvSpPr>
        <p:spPr>
          <a:xfrm>
            <a:off x="2007071" y="1376080"/>
            <a:ext cx="4512519" cy="709388"/>
          </a:xfrm>
          <a:prstGeom prst="wedgeRoundRectCallout">
            <a:avLst>
              <a:gd name="adj1" fmla="val 57237"/>
              <a:gd name="adj2" fmla="val -56979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Yes, they are all triangles</a:t>
            </a:r>
            <a:endParaRPr lang="en-GB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5388EB-8D18-5343-BDA6-C344E3C85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7200" y="3548490"/>
            <a:ext cx="655234" cy="6552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6213526" y="4202067"/>
            <a:ext cx="1805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3" name="Right Triangle 22"/>
          <p:cNvSpPr/>
          <p:nvPr/>
        </p:nvSpPr>
        <p:spPr>
          <a:xfrm rot="5400000">
            <a:off x="3123822" y="3077029"/>
            <a:ext cx="2510972" cy="3074761"/>
          </a:xfrm>
          <a:prstGeom prst="rtTriangl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4" name="Right Triangle 23"/>
          <p:cNvSpPr/>
          <p:nvPr/>
        </p:nvSpPr>
        <p:spPr>
          <a:xfrm rot="20326133">
            <a:off x="3066142" y="2442480"/>
            <a:ext cx="1948362" cy="4325233"/>
          </a:xfrm>
          <a:custGeom>
            <a:avLst/>
            <a:gdLst>
              <a:gd name="connsiteX0" fmla="*/ 0 w 3106057"/>
              <a:gd name="connsiteY0" fmla="*/ 2510972 h 2510972"/>
              <a:gd name="connsiteX1" fmla="*/ 0 w 3106057"/>
              <a:gd name="connsiteY1" fmla="*/ 0 h 2510972"/>
              <a:gd name="connsiteX2" fmla="*/ 3106057 w 3106057"/>
              <a:gd name="connsiteY2" fmla="*/ 2510972 h 2510972"/>
              <a:gd name="connsiteX3" fmla="*/ 0 w 3106057"/>
              <a:gd name="connsiteY3" fmla="*/ 2510972 h 2510972"/>
              <a:gd name="connsiteX0" fmla="*/ 0 w 1625600"/>
              <a:gd name="connsiteY0" fmla="*/ 2510972 h 3991429"/>
              <a:gd name="connsiteX1" fmla="*/ 0 w 1625600"/>
              <a:gd name="connsiteY1" fmla="*/ 0 h 3991429"/>
              <a:gd name="connsiteX2" fmla="*/ 1625600 w 1625600"/>
              <a:gd name="connsiteY2" fmla="*/ 3991429 h 3991429"/>
              <a:gd name="connsiteX3" fmla="*/ 0 w 1625600"/>
              <a:gd name="connsiteY3" fmla="*/ 2510972 h 39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3991429">
                <a:moveTo>
                  <a:pt x="0" y="2510972"/>
                </a:moveTo>
                <a:lnTo>
                  <a:pt x="0" y="0"/>
                </a:lnTo>
                <a:lnTo>
                  <a:pt x="1625600" y="3991429"/>
                </a:lnTo>
                <a:lnTo>
                  <a:pt x="0" y="2510972"/>
                </a:lnTo>
                <a:close/>
              </a:path>
            </a:pathLst>
          </a:cu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" name="Isosceles Triangle 2"/>
          <p:cNvSpPr/>
          <p:nvPr/>
        </p:nvSpPr>
        <p:spPr>
          <a:xfrm rot="18433086">
            <a:off x="3629877" y="2044001"/>
            <a:ext cx="922510" cy="3884193"/>
          </a:xfrm>
          <a:prstGeom prst="triangl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0"/>
    </mc:Choice>
    <mc:Fallback xmlns="">
      <p:transition spd="slow" advTm="10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7552 -0.105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2342 -0.155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07847 -0.0914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458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1" grpId="2" animBg="1"/>
      <p:bldP spid="15" grpId="0" animBg="1"/>
      <p:bldP spid="20" grpId="0"/>
      <p:bldP spid="20" grpId="1"/>
      <p:bldP spid="23" grpId="0" animBg="1"/>
      <p:bldP spid="23" grpId="1" animBg="1"/>
      <p:bldP spid="23" grpId="2" animBg="1"/>
      <p:bldP spid="24" grpId="0" animBg="1"/>
      <p:bldP spid="24" grpId="1" animBg="1"/>
      <p:bldP spid="3" grpId="0" animBg="1"/>
      <p:bldP spid="3" grpId="1" animBg="1"/>
      <p:bldP spid="3" grpId="2" animBg="1"/>
      <p:bldP spid="3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8|3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|9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3|3.7|1.9|6.4|4.3|1.5|3.4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1|5.6|7.2|2.7|4.8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4.3|3.9|2.6|3.2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8.6|9.8|6.9|2.9|5.6|3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|0.9|0.9|0.9|0.8|1.6|11.1|0.6|0.8|0.7|0.7|0.8|1.4|6.3|0.7|0.8|0.7|0.7|0.7|0.8|0.6|0.7|0.7|0.7|0.9|2.1"/>
</p:tagLst>
</file>

<file path=ppt/theme/theme1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7434F6-52F6-4691-A5DB-839EC8267954}"/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11296</TotalTime>
  <Words>287</Words>
  <Application>Microsoft Office PowerPoint</Application>
  <PresentationFormat>On-screen Show (4:3)</PresentationFormat>
  <Paragraphs>64</Paragraphs>
  <Slides>14</Slides>
  <Notes>4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Comic Sans MS</vt:lpstr>
      <vt:lpstr>Let's learn slides</vt:lpstr>
      <vt:lpstr>Your turn</vt:lpstr>
      <vt:lpstr>Your turn activity lesson</vt:lpstr>
      <vt:lpstr>Get ready questions</vt:lpstr>
      <vt:lpstr>1_Let's learn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Paula Candish</cp:lastModifiedBy>
  <cp:revision>280</cp:revision>
  <dcterms:created xsi:type="dcterms:W3CDTF">2019-07-05T11:02:13Z</dcterms:created>
  <dcterms:modified xsi:type="dcterms:W3CDTF">2021-02-22T14:08:31Z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