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016B87-DA7E-4A10-B8B7-524F864D2015}"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264026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16B87-DA7E-4A10-B8B7-524F864D2015}"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27955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16B87-DA7E-4A10-B8B7-524F864D2015}"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188243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016B87-DA7E-4A10-B8B7-524F864D2015}"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152020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016B87-DA7E-4A10-B8B7-524F864D2015}"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287519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016B87-DA7E-4A10-B8B7-524F864D2015}"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80434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016B87-DA7E-4A10-B8B7-524F864D2015}"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17903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016B87-DA7E-4A10-B8B7-524F864D2015}"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302250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16B87-DA7E-4A10-B8B7-524F864D2015}"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190351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016B87-DA7E-4A10-B8B7-524F864D2015}"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282669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016B87-DA7E-4A10-B8B7-524F864D2015}"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1682B8-DFCB-4600-BC66-09C6CE9F35CE}" type="slidenum">
              <a:rPr lang="en-GB" smtClean="0"/>
              <a:t>‹#›</a:t>
            </a:fld>
            <a:endParaRPr lang="en-GB"/>
          </a:p>
        </p:txBody>
      </p:sp>
    </p:spTree>
    <p:extLst>
      <p:ext uri="{BB962C8B-B14F-4D97-AF65-F5344CB8AC3E}">
        <p14:creationId xmlns:p14="http://schemas.microsoft.com/office/powerpoint/2010/main" val="269253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16B87-DA7E-4A10-B8B7-524F864D2015}" type="datetimeFigureOut">
              <a:rPr lang="en-GB" smtClean="0"/>
              <a:t>22/01/2021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682B8-DFCB-4600-BC66-09C6CE9F35CE}" type="slidenum">
              <a:rPr lang="en-GB" smtClean="0"/>
              <a:t>‹#›</a:t>
            </a:fld>
            <a:endParaRPr lang="en-GB"/>
          </a:p>
        </p:txBody>
      </p:sp>
    </p:spTree>
    <p:extLst>
      <p:ext uri="{BB962C8B-B14F-4D97-AF65-F5344CB8AC3E}">
        <p14:creationId xmlns:p14="http://schemas.microsoft.com/office/powerpoint/2010/main" val="246283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hyperlink" Target="https://www.bbc.co.uk/bitesize/topics/zpdtsbk/articles/zjc2bdm" TargetMode="External"/><Relationship Id="rId4" Type="http://schemas.openxmlformats.org/officeDocument/2006/relationships/hyperlink" Target="https://www.bbc.co.uk/programmes/p02mwdx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itle 3"/>
          <p:cNvSpPr txBox="1">
            <a:spLocks/>
          </p:cNvSpPr>
          <p:nvPr/>
        </p:nvSpPr>
        <p:spPr>
          <a:xfrm>
            <a:off x="2300986" y="1122363"/>
            <a:ext cx="7886700" cy="170973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dirty="0" smtClean="0"/>
              <a:t>Religious Education – Lesson 3</a:t>
            </a:r>
            <a:br>
              <a:rPr lang="en-GB" altLang="en-US" dirty="0" smtClean="0"/>
            </a:br>
            <a:r>
              <a:rPr lang="en-GB" altLang="en-US" dirty="0" smtClean="0"/>
              <a:t>Year Six </a:t>
            </a:r>
            <a:endParaRPr lang="en-GB" altLang="en-US" dirty="0"/>
          </a:p>
        </p:txBody>
      </p:sp>
      <p:sp>
        <p:nvSpPr>
          <p:cNvPr id="5" name="Text Placeholder 4"/>
          <p:cNvSpPr txBox="1">
            <a:spLocks/>
          </p:cNvSpPr>
          <p:nvPr/>
        </p:nvSpPr>
        <p:spPr>
          <a:xfrm>
            <a:off x="1476375" y="3213100"/>
            <a:ext cx="7886700" cy="1500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3600" dirty="0" smtClean="0"/>
              <a:t>Monday 25</a:t>
            </a:r>
            <a:r>
              <a:rPr lang="en-GB" altLang="en-US" sz="3600" baseline="30000" dirty="0" smtClean="0"/>
              <a:t>th</a:t>
            </a:r>
            <a:r>
              <a:rPr lang="en-GB" altLang="en-US" sz="3600" dirty="0" smtClean="0"/>
              <a:t> January 2021</a:t>
            </a:r>
            <a:endParaRPr lang="en-GB" altLang="en-US" sz="3600" dirty="0"/>
          </a:p>
        </p:txBody>
      </p:sp>
    </p:spTree>
    <p:extLst>
      <p:ext uri="{BB962C8B-B14F-4D97-AF65-F5344CB8AC3E}">
        <p14:creationId xmlns:p14="http://schemas.microsoft.com/office/powerpoint/2010/main" val="146171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00250" y="902081"/>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smtClean="0"/>
              <a:t>Challenge 1 – Explain what Ramadan is and why Muslims do it.  Relate it to the Five Pillars of Islam</a:t>
            </a:r>
          </a:p>
          <a:p>
            <a:r>
              <a:rPr lang="en-GB" altLang="en-US" dirty="0" smtClean="0"/>
              <a:t>Challenge 2 – Explain what Ramadan is and why Muslims do it.  Relate it to the Five Pillars of Islam.  Go into detail about different meals and about the times of Ramadan.  Explain about Eid</a:t>
            </a:r>
          </a:p>
          <a:p>
            <a:r>
              <a:rPr lang="en-GB" altLang="en-US" dirty="0" smtClean="0"/>
              <a:t>Challenge 3 – Explain what Ramadan is and why Muslims do it.  Relate it to the Five Pillars of Islam.  Go into detail about different meals and about the times of Ramadan.  Make comparisons to other religions within double page spread e.g. Christianity and lent.</a:t>
            </a:r>
            <a:endParaRPr lang="en-GB"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871624152"/>
      </p:ext>
    </p:extLst>
  </p:cSld>
  <p:clrMapOvr>
    <a:masterClrMapping/>
  </p:clrMapOvr>
  <mc:AlternateContent xmlns:mc="http://schemas.openxmlformats.org/markup-compatibility/2006">
    <mc:Choice xmlns:p14="http://schemas.microsoft.com/office/powerpoint/2010/main" Requires="p14">
      <p:transition spd="slow" p14:dur="2000" advTm="35618"/>
    </mc:Choice>
    <mc:Fallback>
      <p:transition spd="slow" advTm="35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609600"/>
            <a:ext cx="46291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06630325"/>
      </p:ext>
    </p:extLst>
  </p:cSld>
  <p:clrMapOvr>
    <a:masterClrMapping/>
  </p:clrMapOvr>
  <mc:AlternateContent xmlns:mc="http://schemas.openxmlformats.org/markup-compatibility/2006">
    <mc:Choice xmlns:p14="http://schemas.microsoft.com/office/powerpoint/2010/main" Requires="p14">
      <p:transition spd="slow" p14:dur="2000" advTm="43585"/>
    </mc:Choice>
    <mc:Fallback>
      <p:transition spd="slow" advTm="43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itle 2"/>
          <p:cNvSpPr txBox="1">
            <a:spLocks/>
          </p:cNvSpPr>
          <p:nvPr/>
        </p:nvSpPr>
        <p:spPr>
          <a:xfrm>
            <a:off x="1143000" y="2276475"/>
            <a:ext cx="6858000" cy="123348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smtClean="0"/>
              <a:t>L.O. Understand Ramadan and the meaning it holds.</a:t>
            </a:r>
            <a:endParaRPr lang="en-GB" dirty="0"/>
          </a:p>
        </p:txBody>
      </p:sp>
      <p:sp>
        <p:nvSpPr>
          <p:cNvPr id="5" name="Subtitle 3"/>
          <p:cNvSpPr txBox="1">
            <a:spLocks/>
          </p:cNvSpPr>
          <p:nvPr/>
        </p:nvSpPr>
        <p:spPr>
          <a:xfrm>
            <a:off x="1143000" y="3602038"/>
            <a:ext cx="6858000"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altLang="en-US" dirty="0" smtClean="0"/>
              <a:t>Identify when and why Ramadan takes place</a:t>
            </a:r>
          </a:p>
          <a:p>
            <a:pPr marL="285750" indent="-285750"/>
            <a:r>
              <a:rPr lang="en-GB" altLang="en-US" dirty="0" smtClean="0"/>
              <a:t>Explain the events that take place during Ramadan</a:t>
            </a:r>
          </a:p>
          <a:p>
            <a:pPr marL="285750" indent="-285750"/>
            <a:r>
              <a:rPr lang="en-GB" altLang="en-US" dirty="0" smtClean="0"/>
              <a:t>Explore the festival of Eid</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66946348"/>
      </p:ext>
    </p:extLst>
  </p:cSld>
  <p:clrMapOvr>
    <a:masterClrMapping/>
  </p:clrMapOvr>
  <mc:AlternateContent xmlns:mc="http://schemas.openxmlformats.org/markup-compatibility/2006">
    <mc:Choice xmlns:p14="http://schemas.microsoft.com/office/powerpoint/2010/main" Requires="p14">
      <p:transition spd="slow" p14:dur="2000" advTm="18056"/>
    </mc:Choice>
    <mc:Fallback>
      <p:transition spd="slow" advTm="18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827088" y="1268413"/>
            <a:ext cx="736441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latin typeface="Comic Sans MS" panose="030F0702030302020204" pitchFamily="66" charset="0"/>
              </a:rPr>
              <a:t>Ramadan is the fourth of the ‘five pillars’ of Islam, the five requirements of being a Muslim. Ramadan is marked by a fast, which lasts for the ninth month of the lunar year. It marks the time when Muslims believe their holy </a:t>
            </a:r>
            <a:r>
              <a:rPr lang="en-GB" altLang="en-US" sz="2800" b="1" dirty="0" err="1">
                <a:latin typeface="Comic Sans MS" panose="030F0702030302020204" pitchFamily="66" charset="0"/>
              </a:rPr>
              <a:t>book,the</a:t>
            </a:r>
            <a:r>
              <a:rPr lang="en-GB" altLang="en-US" sz="2800" b="1" dirty="0">
                <a:latin typeface="Comic Sans MS" panose="030F0702030302020204" pitchFamily="66" charset="0"/>
              </a:rPr>
              <a:t> Quran, was revealed to them by the Prophet Muhammad.</a:t>
            </a:r>
            <a:endParaRPr lang="en-US" altLang="en-US" sz="2800" b="1" dirty="0">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76174588"/>
      </p:ext>
    </p:extLst>
  </p:cSld>
  <p:clrMapOvr>
    <a:masterClrMapping/>
  </p:clrMapOvr>
  <mc:AlternateContent xmlns:mc="http://schemas.openxmlformats.org/markup-compatibility/2006">
    <mc:Choice xmlns:p14="http://schemas.microsoft.com/office/powerpoint/2010/main" Requires="p14">
      <p:transition spd="slow" p14:dur="2000" advTm="17551"/>
    </mc:Choice>
    <mc:Fallback>
      <p:transition spd="slow" advTm="17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133475" y="1557338"/>
            <a:ext cx="72929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latin typeface="Comic Sans MS" panose="030F0702030302020204" pitchFamily="66" charset="0"/>
              </a:rPr>
              <a:t>It is during this month that Muslims fast. They are not allowed to eat or drink during daylight hours. Muslims are allowed to eat when the sun goes down and often Muslims will break the fast by eating a few dates and drinking water before they have a large family meal together.</a:t>
            </a:r>
            <a:endParaRPr lang="en-US" altLang="en-US" sz="2800" b="1"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99756907"/>
      </p:ext>
    </p:extLst>
  </p:cSld>
  <p:clrMapOvr>
    <a:masterClrMapping/>
  </p:clrMapOvr>
  <mc:AlternateContent xmlns:mc="http://schemas.openxmlformats.org/markup-compatibility/2006">
    <mc:Choice xmlns:p14="http://schemas.microsoft.com/office/powerpoint/2010/main" Requires="p14">
      <p:transition spd="slow" p14:dur="2000" advTm="16690"/>
    </mc:Choice>
    <mc:Fallback>
      <p:transition spd="slow" advTm="1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47813" y="1400175"/>
            <a:ext cx="6500812"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latin typeface="Comic Sans MS" panose="030F0702030302020204" pitchFamily="66" charset="0"/>
              </a:rPr>
              <a:t>It is not easy to fast, so young children, elderly people and people who are sick don’t have to, until they are older or are feeling stronger. Everyone else tries to make the effort.</a:t>
            </a:r>
            <a:endParaRPr lang="en-US" altLang="en-US" sz="2800" b="1"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40167588"/>
      </p:ext>
    </p:extLst>
  </p:cSld>
  <p:clrMapOvr>
    <a:masterClrMapping/>
  </p:clrMapOvr>
  <mc:AlternateContent xmlns:mc="http://schemas.openxmlformats.org/markup-compatibility/2006">
    <mc:Choice xmlns:p14="http://schemas.microsoft.com/office/powerpoint/2010/main" Requires="p14">
      <p:transition spd="slow" p14:dur="2000" advTm="13577"/>
    </mc:Choice>
    <mc:Fallback>
      <p:transition spd="slow" advTm="13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445" y="1884998"/>
            <a:ext cx="70040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3000" b="1" dirty="0">
                <a:latin typeface="Comic Sans MS" panose="030F0702030302020204" pitchFamily="66" charset="0"/>
              </a:rPr>
              <a:t>Feeling hungry and thirsty helps Muslims to understand what it is like for people in the world who do not have enough to eat or drink all the time. They set aside money to give to the poor.</a:t>
            </a:r>
            <a:endParaRPr lang="en-US" altLang="en-US" sz="3000" b="1"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63250312"/>
      </p:ext>
    </p:extLst>
  </p:cSld>
  <p:clrMapOvr>
    <a:masterClrMapping/>
  </p:clrMapOvr>
  <mc:AlternateContent xmlns:mc="http://schemas.openxmlformats.org/markup-compatibility/2006">
    <mc:Choice xmlns:p14="http://schemas.microsoft.com/office/powerpoint/2010/main" Requires="p14">
      <p:transition spd="slow" p14:dur="2000" advTm="12549"/>
    </mc:Choice>
    <mc:Fallback>
      <p:transition spd="slow" advTm="12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98967" y="1985074"/>
            <a:ext cx="7993062"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latin typeface="Comic Sans MS" panose="030F0702030302020204" pitchFamily="66" charset="0"/>
              </a:rPr>
              <a:t>Ramadan is an especially spiritual month. Muslims attend the mosque more frequently and read the Quran more often than usual. Muslims make a special effort to act in the way Allah wants them to during this month. They try to create time to reflect on the way they should lead their lives. </a:t>
            </a:r>
            <a:endParaRPr lang="en-US" altLang="en-US" sz="2800" b="1"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14347212"/>
      </p:ext>
    </p:extLst>
  </p:cSld>
  <p:clrMapOvr>
    <a:masterClrMapping/>
  </p:clrMapOvr>
  <mc:AlternateContent xmlns:mc="http://schemas.openxmlformats.org/markup-compatibility/2006">
    <mc:Choice xmlns:p14="http://schemas.microsoft.com/office/powerpoint/2010/main" Requires="p14">
      <p:transition spd="slow" p14:dur="2000" advTm="14980"/>
    </mc:Choice>
    <mc:Fallback>
      <p:transition spd="slow" advTm="14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828102" y="1358011"/>
            <a:ext cx="8281987"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800" b="1" dirty="0">
                <a:latin typeface="Comic Sans MS" panose="030F0702030302020204" pitchFamily="66" charset="0"/>
              </a:rPr>
              <a:t>When Ramadan ends it is celebrated for three days in a holiday called Eid–</a:t>
            </a:r>
            <a:r>
              <a:rPr lang="en-GB" altLang="en-US" sz="2800" b="1" dirty="0" err="1">
                <a:latin typeface="Comic Sans MS" panose="030F0702030302020204" pitchFamily="66" charset="0"/>
              </a:rPr>
              <a:t>Ul-Fitr</a:t>
            </a:r>
            <a:r>
              <a:rPr lang="en-GB" altLang="en-US" sz="2800" b="1" dirty="0">
                <a:latin typeface="Comic Sans MS" panose="030F0702030302020204" pitchFamily="66" charset="0"/>
              </a:rPr>
              <a:t> (the Feast of Fast Breaking). Food is donated to the poor, this is called Zakat which is the third pillar of Islam. Friends and family gather to pray together, for large meals and gifts are exchanged.</a:t>
            </a:r>
            <a:endParaRPr lang="en-US" altLang="en-US" sz="2800" b="1"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0477586"/>
      </p:ext>
    </p:extLst>
  </p:cSld>
  <p:clrMapOvr>
    <a:masterClrMapping/>
  </p:clrMapOvr>
  <mc:AlternateContent xmlns:mc="http://schemas.openxmlformats.org/markup-compatibility/2006">
    <mc:Choice xmlns:p14="http://schemas.microsoft.com/office/powerpoint/2010/main" Requires="p14">
      <p:transition spd="slow" p14:dur="2000" advTm="22064"/>
    </mc:Choice>
    <mc:Fallback>
      <p:transition spd="slow" advTm="22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GB" dirty="0" smtClean="0"/>
              <a:t>Watch this video to find out more about Ramadan from Sara </a:t>
            </a:r>
            <a:r>
              <a:rPr lang="en-GB" dirty="0" smtClean="0">
                <a:hlinkClick r:id="rId4"/>
              </a:rPr>
              <a:t>https://www.bbc.co.uk/programmes/p02mwdxf</a:t>
            </a:r>
            <a:r>
              <a:rPr lang="en-GB" dirty="0" smtClean="0"/>
              <a:t/>
            </a:r>
            <a:br>
              <a:rPr lang="en-GB" dirty="0" smtClean="0"/>
            </a:br>
            <a:endParaRPr lang="en-GB" dirty="0"/>
          </a:p>
        </p:txBody>
      </p:sp>
      <p:sp>
        <p:nvSpPr>
          <p:cNvPr id="3" name="Subtitle 6"/>
          <p:cNvSpPr txBox="1">
            <a:spLocks/>
          </p:cNvSpPr>
          <p:nvPr/>
        </p:nvSpPr>
        <p:spPr>
          <a:xfrm>
            <a:off x="1043608" y="4498976"/>
            <a:ext cx="6858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smtClean="0">
                <a:hlinkClick r:id="rId5"/>
              </a:rPr>
              <a:t>https://www.bbc.co.uk/bitesize/topics/zpdtsbk/articles/zjc2bdm</a:t>
            </a:r>
            <a:endParaRPr lang="en-GB" altLang="en-US" dirty="0" smtClean="0"/>
          </a:p>
          <a:p>
            <a:pPr marL="0" indent="0">
              <a:buNone/>
            </a:pPr>
            <a:r>
              <a:rPr lang="en-GB" altLang="en-US" dirty="0" smtClean="0"/>
              <a:t>Use this website for more research</a:t>
            </a:r>
            <a:endParaRPr lang="en-GB"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13637073"/>
      </p:ext>
    </p:extLst>
  </p:cSld>
  <p:clrMapOvr>
    <a:masterClrMapping/>
  </p:clrMapOvr>
  <mc:AlternateContent xmlns:mc="http://schemas.openxmlformats.org/markup-compatibility/2006">
    <mc:Choice xmlns:p14="http://schemas.microsoft.com/office/powerpoint/2010/main" Requires="p14">
      <p:transition spd="slow" p14:dur="2000" advTm="18110"/>
    </mc:Choice>
    <mc:Fallback>
      <p:transition spd="slow" advTm="18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AAE79-B048-469A-9ECA-CE7DE26711C3}"/>
</file>

<file path=customXml/itemProps2.xml><?xml version="1.0" encoding="utf-8"?>
<ds:datastoreItem xmlns:ds="http://schemas.openxmlformats.org/officeDocument/2006/customXml" ds:itemID="{C29A1379-EF73-4AB1-9B4A-6B855E117709}"/>
</file>

<file path=customXml/itemProps3.xml><?xml version="1.0" encoding="utf-8"?>
<ds:datastoreItem xmlns:ds="http://schemas.openxmlformats.org/officeDocument/2006/customXml" ds:itemID="{5E073DBE-2DFA-44EC-9C95-F79232E53B81}"/>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Widescreen</PresentationFormat>
  <Paragraphs>18</Paragraphs>
  <Slides>11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Lott</dc:creator>
  <cp:lastModifiedBy>Laurie Lott</cp:lastModifiedBy>
  <cp:revision>2</cp:revision>
  <dcterms:created xsi:type="dcterms:W3CDTF">2021-01-22T12:53:14Z</dcterms:created>
  <dcterms:modified xsi:type="dcterms:W3CDTF">2021-01-22T12:53:46Z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