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41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62D0"/>
    <a:srgbClr val="F4D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D46493-58D5-41E2-A948-4CB1F66D43FF}" v="7" dt="2024-02-20T17:07:12.4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5202B0CA-FC54-4496-8BCA-5EF66A818D29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  <a:fill>
          <a:solidFill>
            <a:srgbClr val="E7E7E7"/>
          </a:solidFill>
        </a:fill>
      </a:tcStyle>
    </a:wholeTbl>
    <a:band1H>
      <a:tcStyle>
        <a:tcBdr/>
        <a:fill>
          <a:solidFill>
            <a:srgbClr val="CBCBCB"/>
          </a:solidFill>
        </a:fill>
      </a:tcStyle>
    </a:band1H>
    <a:band1V>
      <a:tcStyle>
        <a:tcBdr/>
        <a:fill>
          <a:solidFill>
            <a:srgbClr val="CBCBCB"/>
          </a:solidFill>
        </a:fill>
      </a:tcStyle>
    </a:band1V>
    <a:lastCol>
      <a:tcTxStyle b="on">
        <a:font>
          <a:latin typeface=""/>
          <a:ea typeface=""/>
          <a:cs typeface=""/>
        </a:font>
      </a:tcTxStyle>
      <a:tcStyle>
        <a:tcBdr/>
      </a:tcStyle>
    </a:lastCol>
    <a:firstCol>
      <a:tcTxStyle b="on">
        <a:font>
          <a:latin typeface=""/>
          <a:ea typeface=""/>
          <a:cs typeface=""/>
        </a:font>
      </a:tcTxStyle>
      <a:tcStyle>
        <a:tcBdr/>
      </a:tcStyle>
    </a:firstCol>
    <a:lastRow>
      <a:tcTxStyle b="on">
        <a:font>
          <a:latin typeface=""/>
          <a:ea typeface=""/>
          <a:cs typeface=""/>
        </a:font>
      </a:tcTxStyle>
      <a:tcStyle>
        <a:tcBdr>
          <a:top>
            <a:ln w="50804" cap="flat" cmpd="dbl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E7E7E7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33" autoAdjust="0"/>
  </p:normalViewPr>
  <p:slideViewPr>
    <p:cSldViewPr snapToGrid="0">
      <p:cViewPr>
        <p:scale>
          <a:sx n="92" d="100"/>
          <a:sy n="92" d="100"/>
        </p:scale>
        <p:origin x="1186" y="-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640440-4A89-5EA3-868A-9A3A966B1B1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Lexend Deca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0D19C1-6D47-8EB3-16F1-9B74928D1EF5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Lexend Deca" pitchFamily="2" charset="0"/>
              </a:defRPr>
            </a:lvl1pPr>
          </a:lstStyle>
          <a:p>
            <a:fld id="{D19C96B8-E887-4C9D-AA02-76B1733482A7}" type="datetime1">
              <a:rPr lang="en-GB" smtClean="0"/>
              <a:pPr/>
              <a:t>26/02/2024</a:t>
            </a:fld>
            <a:endParaRPr lang="en-GB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EE8C15F-F54D-A0E5-1523-E752F3EC6F7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9C192F0-1AA2-C913-317E-8AE4709F4F76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8C3D5A-FEB5-0A2B-F58E-095FD4F404EF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Lexend Deca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8397A-DDD4-16DA-4EDC-CF44B562307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Lexend Deca" pitchFamily="2" charset="0"/>
              </a:defRPr>
            </a:lvl1pPr>
          </a:lstStyle>
          <a:p>
            <a:fld id="{BF4A7F1D-0E68-4D0F-9FDB-5816BEB2567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923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Lexend Deca" pitchFamily="2" charset="0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Lexend Deca" pitchFamily="2" charset="0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Lexend Deca" pitchFamily="2" charset="0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Lexend Deca" pitchFamily="2" charset="0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Lexend Deca" pitchFamily="2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Think about working class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F4A7F1D-0E68-4D0F-9FDB-5816BEB2567E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586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08EC3-03F2-91E8-C365-1A9F76CE8350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EAEF03-EDB5-BC7A-03A6-316B375EE04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FAE49-9EFB-6886-8719-11E74899A95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B913E0-7E32-A331-B050-8FC361A2A8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25AAD-F7AE-1C60-13DD-0B024BF4E95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C00BC6-89DF-408B-AC15-5DFF14BE2E73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83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05E69-8E28-5764-8108-5FE72A2563B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EE349-063E-344C-9CC3-DEF3DFF7FB3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F0D07-834A-7297-FC9D-DFB9BB9691C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1DB66-2347-3869-BE56-BBF1023C72A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A0381-D585-EE7D-926B-1EBA2A9BCE3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A30053-9C65-4723-AA02-026BFA878C58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32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763536-ED49-DD01-D443-E2AB3228E0C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F9E5B-A384-AE12-4E9A-2CA484E0C97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68ECD2-AC03-D481-35F8-9393C6D28A9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ABC0B-42AE-99B2-B818-59D050C4407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43DA7-1666-6C88-5D32-297CCFF9317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DEE04-BED1-4369-A339-FE51A027F8EB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64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E8600-37DE-75D5-2D6C-E55F3DB288D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809C8F-C1B1-9D3C-A819-4B71EDA857A7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2C9DF-AAAC-3511-3E80-33022887D82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51574-C049-3C80-C796-AF730C883AE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FF539-2E86-B1C8-D8F5-2C34F2414CE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E1C872-E98B-471B-9A63-6330D5863A78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921350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6C2744-61F2-25DF-F992-4D15CAE20EF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3A327-7FC8-29F5-400E-27E54E4E886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5F25F6-305A-CC46-BCD5-39186AFF0ED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4FEC9D-F8B3-D0B6-E07B-3DEBA10BA24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2E385-4F06-7886-F322-73398AA403E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4A0EEC-BCA0-4787-B114-BE4E8393DC06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0055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1C2B6-47E2-ABF9-5EFF-4850AF8EA4D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BF55C-BD2E-153A-6F80-0E9F5E8C636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450833-F942-8FFC-F718-49F2100066F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D75BF3-2577-CB88-812A-0F88DB6A5B6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E833EB-B3DC-ECCC-3FEC-3A43B4F745F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EA02DA-A154-430B-8532-93474DCCDAB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76F918-823D-4B5F-88D7-D2217989F5DA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4583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9B5CF-F037-8F85-DB6A-5E4904518F4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DB3800-7F68-22EE-E03B-5DC7D4DF6DE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F8CE2-1F1B-5439-FEB7-F8634AE85BC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827D3-8343-A26C-52F2-AD1BC36202DB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2F761D-4CF4-F172-5741-EF7D37F99A62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5C5F29-BEF7-F2DA-F638-847BC57B852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BFFC07-D472-4202-5865-8BB718068F2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176408-CE00-DF1B-D0D6-2FD5C243E8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83CA69-D843-4907-AAC8-DBFDB574302E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36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2DA93-3364-9307-901D-946730BF46F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FE22E9-F609-023D-802E-3D547B6975B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0C332F-1826-2EF8-60E2-3A68BAA7549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88C15E-765A-E31A-3EBC-74EECCA72D3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EF9038-BF63-4E89-82E7-A009B9DD5A17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58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299899-B11C-7B9E-CAE4-1F170E5ED69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0FDFE0-34FE-3C0D-7760-2A905721CEA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C4C203-2291-4BD5-DF64-74A0C97AF09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6202F21-AF5C-4533-8EC7-4088B5A51BFF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274823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F2B39-128B-A902-2090-E3BA3A43F61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41973-5EFA-090C-C0FA-994C560B508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467743-E3CB-E53E-A2C2-227DE756DF5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6D0909-4CC8-FBEB-D713-1B20C03C574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8931A-AECA-62B4-5C28-0B21C20275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D86E5-F3C4-48B1-F54F-67A0992953B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1BA52C-85E1-4331-BFD0-23B05AE7F845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39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82D07-CB8D-313F-A835-39882DCE456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D9F124-46A2-484C-3A49-792872ADC5FA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3FE2C5-37D0-53FC-1C0D-F49A6481D4B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41C659-A2E9-F71B-F348-C24DCBB3C0A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04/06/2018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135B38-4EFA-7A59-5AB3-1CC16EDDD0A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5CF975-B600-5685-ABC2-DC067D87798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3E120E2-C279-489C-AB12-CEA49B0100B8}" type="slidenum"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970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ECA75-FC17-D889-8E37-A829731EE6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9"/>
            <a:ext cx="78867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B9232-023E-1584-A011-F8EA40DC41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8650" y="1825627"/>
            <a:ext cx="78867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ED758-9C5F-C54C-F420-FF018B0476F0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Lexend Deca" pitchFamily="2" charset="0"/>
              </a:defRPr>
            </a:lvl1pPr>
          </a:lstStyle>
          <a:p>
            <a:r>
              <a:rPr lang="en-GB" dirty="0"/>
              <a:t>04/06/2018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19AAD-3948-3D32-7D17-BCDA3168642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49" y="6356351"/>
            <a:ext cx="3086099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Lexend Deca" pitchFamily="2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22505-9D92-9D69-32A8-B051C80AA940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49" y="6356351"/>
            <a:ext cx="20574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Lexend Deca" pitchFamily="2" charset="0"/>
              </a:defRPr>
            </a:lvl1pPr>
          </a:lstStyle>
          <a:p>
            <a:fld id="{305AE7E3-11B5-4549-AA4E-806A644FB60F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Lexend Deca" pitchFamily="2" charset="0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Lexend Deca" pitchFamily="2" charset="0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Lexend Deca" pitchFamily="2" charset="0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Lexend Deca" pitchFamily="2" charset="0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Lexend Deca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15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2">
            <a:extLst>
              <a:ext uri="{FF2B5EF4-FFF2-40B4-BE49-F238E27FC236}">
                <a16:creationId xmlns:a16="http://schemas.microsoft.com/office/drawing/2014/main" id="{E8AB3CBB-8DB2-0010-4B94-F7F6C6281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905725"/>
              </p:ext>
            </p:extLst>
          </p:nvPr>
        </p:nvGraphicFramePr>
        <p:xfrm>
          <a:off x="344834" y="5186368"/>
          <a:ext cx="8454331" cy="142397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004413">
                  <a:extLst>
                    <a:ext uri="{9D8B030D-6E8A-4147-A177-3AD203B41FA5}">
                      <a16:colId xmlns:a16="http://schemas.microsoft.com/office/drawing/2014/main" val="925959791"/>
                    </a:ext>
                  </a:extLst>
                </a:gridCol>
                <a:gridCol w="7449918">
                  <a:extLst>
                    <a:ext uri="{9D8B030D-6E8A-4147-A177-3AD203B41FA5}">
                      <a16:colId xmlns:a16="http://schemas.microsoft.com/office/drawing/2014/main" val="223364376"/>
                    </a:ext>
                  </a:extLst>
                </a:gridCol>
              </a:tblGrid>
              <a:tr h="1423976">
                <a:tc>
                  <a:txBody>
                    <a:bodyPr/>
                    <a:lstStyle/>
                    <a:p>
                      <a:pPr lvl="0"/>
                      <a:endParaRPr lang="en-GB" sz="1300" dirty="0">
                        <a:latin typeface="Twinkl" panose="02000000000000000000" pitchFamily="2" charset="0"/>
                      </a:endParaRPr>
                    </a:p>
                  </a:txBody>
                  <a:tcPr marL="64702" marR="64702" marT="32305" marB="32305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1300" dirty="0">
                          <a:solidFill>
                            <a:srgbClr val="000000"/>
                          </a:solidFill>
                          <a:latin typeface="Twinkl" panose="02000000000000000000" pitchFamily="2" charset="0"/>
                        </a:rPr>
                        <a:t>Prior Knowledge – </a:t>
                      </a:r>
                    </a:p>
                    <a:p>
                      <a:pPr lvl="0"/>
                      <a:r>
                        <a:rPr lang="en-GB" sz="1300" b="0" dirty="0">
                          <a:solidFill>
                            <a:srgbClr val="000000"/>
                          </a:solidFill>
                          <a:latin typeface="Twinkl" panose="02000000000000000000" pitchFamily="2" charset="0"/>
                        </a:rPr>
                        <a:t>The Victorians </a:t>
                      </a:r>
                    </a:p>
                    <a:p>
                      <a:pPr lvl="0"/>
                      <a:r>
                        <a:rPr lang="en-GB" sz="1300" b="0" dirty="0">
                          <a:solidFill>
                            <a:srgbClr val="000000"/>
                          </a:solidFill>
                          <a:latin typeface="Twinkl" panose="02000000000000000000" pitchFamily="2" charset="0"/>
                        </a:rPr>
                        <a:t>The Stone Age to the Iron Age </a:t>
                      </a:r>
                    </a:p>
                    <a:p>
                      <a:pPr lvl="0"/>
                      <a:r>
                        <a:rPr lang="en-GB" sz="1300" b="0" dirty="0">
                          <a:solidFill>
                            <a:srgbClr val="000000"/>
                          </a:solidFill>
                          <a:latin typeface="Twinkl" panose="02000000000000000000" pitchFamily="2" charset="0"/>
                        </a:rPr>
                        <a:t>Roman Britain</a:t>
                      </a:r>
                    </a:p>
                  </a:txBody>
                  <a:tcPr marL="64702" marR="64702" marT="32305" marB="32305">
                    <a:lnL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1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298752"/>
                  </a:ext>
                </a:extLst>
              </a:tr>
            </a:tbl>
          </a:graphicData>
        </a:graphic>
      </p:graphicFrame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745B000-7347-C7D0-7B7E-8777CD1A7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326284"/>
              </p:ext>
            </p:extLst>
          </p:nvPr>
        </p:nvGraphicFramePr>
        <p:xfrm>
          <a:off x="3654795" y="1042031"/>
          <a:ext cx="5223197" cy="4021055"/>
        </p:xfrm>
        <a:graphic>
          <a:graphicData uri="http://schemas.openxmlformats.org/drawingml/2006/table">
            <a:tbl>
              <a:tblPr firstRow="1" bandRow="1">
                <a:effectLst/>
                <a:tableStyleId>{5202B0CA-FC54-4496-8BCA-5EF66A818D29}</a:tableStyleId>
              </a:tblPr>
              <a:tblGrid>
                <a:gridCol w="1440907">
                  <a:extLst>
                    <a:ext uri="{9D8B030D-6E8A-4147-A177-3AD203B41FA5}">
                      <a16:colId xmlns:a16="http://schemas.microsoft.com/office/drawing/2014/main" val="1486454429"/>
                    </a:ext>
                  </a:extLst>
                </a:gridCol>
                <a:gridCol w="3782290">
                  <a:extLst>
                    <a:ext uri="{9D8B030D-6E8A-4147-A177-3AD203B41FA5}">
                      <a16:colId xmlns:a16="http://schemas.microsoft.com/office/drawing/2014/main" val="846627546"/>
                    </a:ext>
                  </a:extLst>
                </a:gridCol>
              </a:tblGrid>
              <a:tr h="550283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kern="1200" dirty="0">
                          <a:solidFill>
                            <a:srgbClr val="FFFFFF"/>
                          </a:solidFill>
                          <a:latin typeface="Twinkl" panose="02000000000000000000" pitchFamily="2" charset="0"/>
                          <a:ea typeface="Calibri" pitchFamily="34"/>
                          <a:cs typeface="Times New Roman" pitchFamily="18"/>
                        </a:rPr>
                        <a:t>Vocabulary </a:t>
                      </a:r>
                    </a:p>
                  </a:txBody>
                  <a:tcPr marL="64702" marR="64702" marT="32351" marB="3235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62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045181"/>
                  </a:ext>
                </a:extLst>
              </a:tr>
              <a:tr h="492352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Twinkl" panose="02000000000000000000" pitchFamily="2" charset="0"/>
                        </a:rPr>
                        <a:t>Prehistoric</a:t>
                      </a:r>
                    </a:p>
                  </a:txBody>
                  <a:tcPr marL="64702" marR="64702" marT="32351" marB="3235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E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latin typeface="Twinkl" panose="02000000000000000000" pitchFamily="2" charset="0"/>
                        </a:rPr>
                        <a:t>The span of time between the evolution of the first Humans to the development of writing. </a:t>
                      </a:r>
                    </a:p>
                  </a:txBody>
                  <a:tcPr marL="64702" marR="64702" marT="32351" marB="3235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38949"/>
                  </a:ext>
                </a:extLst>
              </a:tr>
              <a:tr h="444746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Twinkl" panose="02000000000000000000" pitchFamily="2" charset="0"/>
                        </a:rPr>
                        <a:t>Roman Empire </a:t>
                      </a:r>
                    </a:p>
                  </a:txBody>
                  <a:tcPr marL="64702" marR="64702" marT="32351" marB="3235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E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latin typeface="Twinkl" panose="02000000000000000000" pitchFamily="2" charset="0"/>
                        </a:rPr>
                        <a:t>The period and territory ruled by the Romans. </a:t>
                      </a:r>
                    </a:p>
                  </a:txBody>
                  <a:tcPr marL="64702" marR="64702" marT="32351" marB="3235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286172"/>
                  </a:ext>
                </a:extLst>
              </a:tr>
              <a:tr h="368901">
                <a:tc>
                  <a:txBody>
                    <a:bodyPr/>
                    <a:lstStyle/>
                    <a:p>
                      <a:pPr lvl="0" algn="ctr"/>
                      <a:r>
                        <a:rPr lang="en-GB" sz="1100" b="1" kern="1200" dirty="0" err="1">
                          <a:solidFill>
                            <a:schemeClr val="tx1"/>
                          </a:solidFill>
                          <a:latin typeface="Twinkl" panose="02000000000000000000" pitchFamily="2" charset="0"/>
                          <a:ea typeface="Calibri" pitchFamily="34"/>
                          <a:cs typeface="Times New Roman" pitchFamily="18"/>
                        </a:rPr>
                        <a:t>Isca</a:t>
                      </a:r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Twinkl" panose="02000000000000000000" pitchFamily="2" charset="0"/>
                          <a:ea typeface="Calibri" pitchFamily="34"/>
                          <a:cs typeface="Times New Roman" pitchFamily="18"/>
                        </a:rPr>
                        <a:t> </a:t>
                      </a:r>
                      <a:r>
                        <a:rPr lang="en-GB" sz="1100" b="1" kern="1200" dirty="0" err="1">
                          <a:solidFill>
                            <a:schemeClr val="tx1"/>
                          </a:solidFill>
                          <a:latin typeface="Twinkl" panose="02000000000000000000" pitchFamily="2" charset="0"/>
                          <a:ea typeface="Calibri" pitchFamily="34"/>
                          <a:cs typeface="Times New Roman" pitchFamily="18"/>
                        </a:rPr>
                        <a:t>Dumnoniorum</a:t>
                      </a:r>
                      <a:endParaRPr lang="en-GB" sz="1100" b="1" kern="1200" dirty="0">
                        <a:solidFill>
                          <a:schemeClr val="tx1"/>
                        </a:solidFill>
                        <a:latin typeface="Twinkl" panose="02000000000000000000" pitchFamily="2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702" marR="64702" marT="32351" marB="3235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E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100" b="0" dirty="0">
                          <a:solidFill>
                            <a:srgbClr val="000000"/>
                          </a:solidFill>
                          <a:latin typeface="Twinkl" panose="02000000000000000000" pitchFamily="2" charset="0"/>
                        </a:rPr>
                        <a:t>The original name for Exeter in Roman times.</a:t>
                      </a:r>
                      <a:endParaRPr lang="en-GB" sz="1100" kern="1200" dirty="0">
                        <a:solidFill>
                          <a:srgbClr val="000000"/>
                        </a:solidFill>
                        <a:latin typeface="Twinkl" panose="02000000000000000000" pitchFamily="2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702" marR="64702" marT="32351" marB="3235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725496"/>
                  </a:ext>
                </a:extLst>
              </a:tr>
              <a:tr h="5371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dirty="0">
                          <a:solidFill>
                            <a:schemeClr val="tx1"/>
                          </a:solidFill>
                          <a:latin typeface="Twinkl" panose="02000000000000000000" pitchFamily="2" charset="0"/>
                        </a:rPr>
                        <a:t>Medieval Period</a:t>
                      </a:r>
                      <a:endParaRPr lang="en-GB" sz="1100" b="1" kern="1200" dirty="0">
                        <a:solidFill>
                          <a:schemeClr val="tx1"/>
                        </a:solidFill>
                        <a:latin typeface="Twinkl" panose="02000000000000000000" pitchFamily="2" charset="0"/>
                        <a:ea typeface="Calibri" pitchFamily="34"/>
                        <a:cs typeface="Times New Roman" pitchFamily="18"/>
                      </a:endParaRPr>
                    </a:p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Twinkl" panose="02000000000000000000" pitchFamily="2" charset="0"/>
                      </a:endParaRPr>
                    </a:p>
                  </a:txBody>
                  <a:tcPr marL="64702" marR="64702" marT="32351" marB="3235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E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latin typeface="Twinkl" panose="02000000000000000000" pitchFamily="2" charset="0"/>
                        </a:rPr>
                        <a:t>The middle age period which spanned from 500 AD to 1500 . Most people lived in villages and there were few large towns. Medieval castles were built across England. </a:t>
                      </a:r>
                      <a:endParaRPr lang="en-GB" sz="1100" kern="1200" dirty="0">
                        <a:solidFill>
                          <a:srgbClr val="000000"/>
                        </a:solidFill>
                        <a:latin typeface="Twinkl" panose="02000000000000000000" pitchFamily="2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64702" marR="64702" marT="32351" marB="3235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762165"/>
                  </a:ext>
                </a:extLst>
              </a:tr>
              <a:tr h="537177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Twinkl" panose="02000000000000000000" pitchFamily="2" charset="0"/>
                        </a:rPr>
                        <a:t>Victorian Period</a:t>
                      </a:r>
                    </a:p>
                  </a:txBody>
                  <a:tcPr marL="64702" marR="64702" marT="32351" marB="3235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E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Twinkl" panose="02000000000000000000" pitchFamily="2" charset="0"/>
                          <a:ea typeface="Calibri" pitchFamily="34"/>
                          <a:cs typeface="Times New Roman" pitchFamily="18"/>
                        </a:rPr>
                        <a:t>The period between 1837 and 1901. Queen Victoria ruled Britain and it was a time in history when there was lots of change and extreme social inequality. </a:t>
                      </a:r>
                    </a:p>
                  </a:txBody>
                  <a:tcPr marL="64702" marR="64702" marT="32351" marB="3235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3686616"/>
                  </a:ext>
                </a:extLst>
              </a:tr>
              <a:tr h="492352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Twinkl" panose="02000000000000000000" pitchFamily="2" charset="0"/>
                        </a:rPr>
                        <a:t>Industrial Revolution</a:t>
                      </a:r>
                    </a:p>
                  </a:txBody>
                  <a:tcPr marL="64702" marR="64702" marT="32351" marB="3235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E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</a:pPr>
                      <a:r>
                        <a:rPr lang="en-GB" sz="1100" b="0" dirty="0">
                          <a:solidFill>
                            <a:srgbClr val="000000"/>
                          </a:solidFill>
                          <a:latin typeface="Twinkl" panose="02000000000000000000" pitchFamily="2" charset="0"/>
                        </a:rPr>
                        <a:t>The name given to the period of British history when industry took off (1800s to 1950).</a:t>
                      </a:r>
                    </a:p>
                  </a:txBody>
                  <a:tcPr marL="64702" marR="64702" marT="32351" marB="3235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746562"/>
                  </a:ext>
                </a:extLst>
              </a:tr>
              <a:tr h="537177">
                <a:tc>
                  <a:txBody>
                    <a:bodyPr/>
                    <a:lstStyle/>
                    <a:p>
                      <a:pPr lvl="0" algn="ctr"/>
                      <a:r>
                        <a:rPr lang="en-GB" sz="1100" b="1" kern="1200" dirty="0">
                          <a:solidFill>
                            <a:schemeClr val="tx1"/>
                          </a:solidFill>
                          <a:latin typeface="Twinkl" panose="02000000000000000000" pitchFamily="2" charset="0"/>
                          <a:ea typeface="Calibri" pitchFamily="34"/>
                          <a:cs typeface="Times New Roman" pitchFamily="18"/>
                        </a:rPr>
                        <a:t>Hillfort </a:t>
                      </a:r>
                    </a:p>
                  </a:txBody>
                  <a:tcPr marL="64702" marR="64702" marT="32351" marB="3235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EF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Twinkl" panose="02000000000000000000" pitchFamily="2" charset="0"/>
                          <a:ea typeface="Calibri" pitchFamily="34"/>
                          <a:cs typeface="Times New Roman" pitchFamily="18"/>
                        </a:rPr>
                        <a:t>A fort built on a hill, enclosed by defensive banks and ditches, used by Iron Age people in North-western Europe. </a:t>
                      </a:r>
                    </a:p>
                  </a:txBody>
                  <a:tcPr marL="64702" marR="64702" marT="32351" marB="3235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055054"/>
                  </a:ext>
                </a:extLst>
              </a:tr>
            </a:tbl>
          </a:graphicData>
        </a:graphic>
      </p:graphicFrame>
      <p:graphicFrame>
        <p:nvGraphicFramePr>
          <p:cNvPr id="4" name="Table 7">
            <a:extLst>
              <a:ext uri="{FF2B5EF4-FFF2-40B4-BE49-F238E27FC236}">
                <a16:creationId xmlns:a16="http://schemas.microsoft.com/office/drawing/2014/main" id="{EC15FC80-0F33-C142-B977-B0BB9BAA41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025313"/>
              </p:ext>
            </p:extLst>
          </p:nvPr>
        </p:nvGraphicFramePr>
        <p:xfrm>
          <a:off x="106532" y="1671632"/>
          <a:ext cx="3248913" cy="3136738"/>
        </p:xfrm>
        <a:graphic>
          <a:graphicData uri="http://schemas.openxmlformats.org/drawingml/2006/table">
            <a:tbl>
              <a:tblPr firstRow="1" bandRow="1">
                <a:effectLst/>
                <a:tableStyleId>{5202B0CA-FC54-4496-8BCA-5EF66A818D29}</a:tableStyleId>
              </a:tblPr>
              <a:tblGrid>
                <a:gridCol w="3248913">
                  <a:extLst>
                    <a:ext uri="{9D8B030D-6E8A-4147-A177-3AD203B41FA5}">
                      <a16:colId xmlns:a16="http://schemas.microsoft.com/office/drawing/2014/main" val="997503042"/>
                    </a:ext>
                  </a:extLst>
                </a:gridCol>
              </a:tblGrid>
              <a:tr h="428186">
                <a:tc>
                  <a:txBody>
                    <a:bodyPr/>
                    <a:lstStyle/>
                    <a:p>
                      <a:pPr lvl="0" algn="ctr"/>
                      <a:r>
                        <a:rPr lang="en-GB" sz="1800" kern="1200" dirty="0">
                          <a:solidFill>
                            <a:srgbClr val="FFFFFF"/>
                          </a:solidFill>
                          <a:latin typeface="Twinkl" panose="02000000000000000000" pitchFamily="2" charset="0"/>
                          <a:ea typeface="Calibri" pitchFamily="34"/>
                          <a:cs typeface="Times New Roman" pitchFamily="18"/>
                        </a:rPr>
                        <a:t>Key knowledge </a:t>
                      </a:r>
                    </a:p>
                  </a:txBody>
                  <a:tcPr marL="64693" marR="64693" marT="32351" marB="3235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6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4799798"/>
                  </a:ext>
                </a:extLst>
              </a:tr>
              <a:tr h="428186">
                <a:tc>
                  <a:txBody>
                    <a:bodyPr/>
                    <a:lstStyle/>
                    <a:p>
                      <a:pPr lvl="0" algn="ctr"/>
                      <a:r>
                        <a:rPr lang="en-GB" sz="1400" b="1" kern="1200" dirty="0">
                          <a:solidFill>
                            <a:schemeClr val="tx1"/>
                          </a:solidFill>
                          <a:latin typeface="Twinkl" panose="02000000000000000000" pitchFamily="2" charset="0"/>
                          <a:ea typeface="Calibri" pitchFamily="34"/>
                          <a:cs typeface="Times New Roman" pitchFamily="18"/>
                        </a:rPr>
                        <a:t>Know about Devon’s history</a:t>
                      </a:r>
                    </a:p>
                  </a:txBody>
                  <a:tcPr marL="64693" marR="64693" marT="32351" marB="3235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DE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5318134"/>
                  </a:ext>
                </a:extLst>
              </a:tr>
              <a:tr h="428186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Twinkl" panose="02000000000000000000" pitchFamily="2" charset="0"/>
                        </a:rPr>
                        <a:t>Know about prehistoric Devon and the </a:t>
                      </a:r>
                      <a:r>
                        <a:rPr lang="en-GB" sz="1100" b="0" i="0" u="none" strike="noStrike" kern="1200" cap="none" spc="0" baseline="0" dirty="0" err="1">
                          <a:solidFill>
                            <a:srgbClr val="000000"/>
                          </a:solidFill>
                          <a:uFillTx/>
                          <a:latin typeface="Twinkl" panose="02000000000000000000" pitchFamily="2" charset="0"/>
                        </a:rPr>
                        <a:t>Milber</a:t>
                      </a:r>
                      <a:r>
                        <a:rPr lang="en-GB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Twinkl" panose="02000000000000000000" pitchFamily="2" charset="0"/>
                        </a:rPr>
                        <a:t> Down hillfort </a:t>
                      </a:r>
                    </a:p>
                  </a:txBody>
                  <a:tcPr marL="64693" marR="64693" marT="32351" marB="3235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416979"/>
                  </a:ext>
                </a:extLst>
              </a:tr>
              <a:tr h="428186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Twinkl" panose="02000000000000000000" pitchFamily="2" charset="0"/>
                        </a:rPr>
                        <a:t>Know about Exeter’s Roman origins</a:t>
                      </a:r>
                    </a:p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GB" sz="1100" b="0" i="0" u="none" strike="noStrike" kern="1200" cap="none" spc="0" baseline="0" dirty="0">
                        <a:solidFill>
                          <a:srgbClr val="000000"/>
                        </a:solidFill>
                        <a:uFillTx/>
                        <a:latin typeface="Twinkl" panose="02000000000000000000" pitchFamily="2" charset="0"/>
                      </a:endParaRPr>
                    </a:p>
                  </a:txBody>
                  <a:tcPr marL="64693" marR="64693" marT="32351" marB="3235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432704"/>
                  </a:ext>
                </a:extLst>
              </a:tr>
              <a:tr h="428186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Twinkl" panose="02000000000000000000" pitchFamily="2" charset="0"/>
                        </a:rPr>
                        <a:t>Know about the impact that the Industrial Revolution and the Victorian Era had on Devon</a:t>
                      </a:r>
                    </a:p>
                  </a:txBody>
                  <a:tcPr marL="64693" marR="64693" marT="32351" marB="3235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825696"/>
                  </a:ext>
                </a:extLst>
              </a:tr>
              <a:tr h="428186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Twinkl" panose="02000000000000000000" pitchFamily="2" charset="0"/>
                        </a:rPr>
                        <a:t>Know about the famous people who influenced Devon’s history (linking </a:t>
                      </a:r>
                      <a:r>
                        <a:rPr lang="en-GB" sz="1100" b="0" i="0" u="none" strike="noStrike" kern="1200" cap="none" spc="0" baseline="0">
                          <a:solidFill>
                            <a:srgbClr val="000000"/>
                          </a:solidFill>
                          <a:uFillTx/>
                          <a:latin typeface="Twinkl" panose="02000000000000000000" pitchFamily="2" charset="0"/>
                        </a:rPr>
                        <a:t>to inventions - </a:t>
                      </a:r>
                      <a:r>
                        <a:rPr lang="en-GB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Twinkl" panose="02000000000000000000" pitchFamily="2" charset="0"/>
                        </a:rPr>
                        <a:t>transport)</a:t>
                      </a:r>
                    </a:p>
                  </a:txBody>
                  <a:tcPr marL="64693" marR="64693" marT="32351" marB="3235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546524"/>
                  </a:ext>
                </a:extLst>
              </a:tr>
              <a:tr h="428186"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r>
                        <a:rPr lang="en-GB" sz="1100" b="0" i="0" u="none" strike="noStrike" kern="1200" cap="none" spc="0" baseline="0" dirty="0">
                          <a:solidFill>
                            <a:srgbClr val="000000"/>
                          </a:solidFill>
                          <a:uFillTx/>
                          <a:latin typeface="Twinkl" panose="02000000000000000000" pitchFamily="2" charset="0"/>
                        </a:rPr>
                        <a:t>Know about the history of Newton Abbot, thinking about the Medieval period</a:t>
                      </a:r>
                    </a:p>
                    <a:p>
                      <a:pPr marL="0" marR="0" lvl="0" indent="0" algn="ctr" defTabSz="914400" rtl="0" fontAlgn="auto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 sz="1800" b="0" i="0" u="none" strike="noStrike" kern="0" cap="none" spc="0" baseline="0">
                          <a:solidFill>
                            <a:srgbClr val="000000"/>
                          </a:solidFill>
                          <a:uFillTx/>
                        </a:defRPr>
                      </a:pPr>
                      <a:endParaRPr lang="en-GB" sz="1100" b="0" i="0" u="none" strike="noStrike" kern="1200" cap="none" spc="0" baseline="0" dirty="0">
                        <a:solidFill>
                          <a:srgbClr val="000000"/>
                        </a:solidFill>
                        <a:uFillTx/>
                        <a:latin typeface="Twinkl" panose="02000000000000000000" pitchFamily="2" charset="0"/>
                      </a:endParaRPr>
                    </a:p>
                  </a:txBody>
                  <a:tcPr marL="64693" marR="64693" marT="32351" marB="32351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318282"/>
                  </a:ext>
                </a:extLst>
              </a:tr>
            </a:tbl>
          </a:graphicData>
        </a:graphic>
      </p:graphicFrame>
      <p:pic>
        <p:nvPicPr>
          <p:cNvPr id="8" name="Picture 8" descr="Logo, icon&#10;&#10;Description automatically generated">
            <a:extLst>
              <a:ext uri="{FF2B5EF4-FFF2-40B4-BE49-F238E27FC236}">
                <a16:creationId xmlns:a16="http://schemas.microsoft.com/office/drawing/2014/main" id="{8FBC58C9-68DD-3535-7132-EBAD8C66CD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406" y="5409403"/>
            <a:ext cx="779672" cy="779672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88B9A5A2-A01C-8244-D943-587398C02A85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599749"/>
          </a:xfrm>
          <a:prstGeom prst="rect">
            <a:avLst/>
          </a:prstGeom>
          <a:solidFill>
            <a:srgbClr val="7030A0"/>
          </a:solidFill>
        </p:spPr>
        <p:txBody>
          <a:bodyPr anchor="ctr" anchorCtr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sz="2800" b="1" dirty="0">
                <a:solidFill>
                  <a:schemeClr val="bg1"/>
                </a:solidFill>
                <a:latin typeface="Twinkl" panose="02000000000000000000" pitchFamily="2" charset="0"/>
              </a:rPr>
              <a:t>History Year 4 Knowledge Organiser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F9676C-9464-A2F3-778E-7181613C1FCF}"/>
              </a:ext>
            </a:extLst>
          </p:cNvPr>
          <p:cNvSpPr/>
          <p:nvPr/>
        </p:nvSpPr>
        <p:spPr>
          <a:xfrm>
            <a:off x="0" y="668925"/>
            <a:ext cx="9144000" cy="373106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wrap="square" lIns="64700" tIns="32349" rIns="64700" bIns="32349" anchor="ctr">
            <a:spAutoFit/>
          </a:bodyPr>
          <a:lstStyle/>
          <a:p>
            <a:pPr algn="ctr" defTabSz="862686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000" b="1" kern="0" dirty="0">
                <a:solidFill>
                  <a:srgbClr val="7030A0"/>
                </a:solidFill>
                <a:latin typeface="Twinkl" panose="02000000000000000000" pitchFamily="2" charset="0"/>
                <a:ea typeface="Calibri" pitchFamily="34"/>
                <a:cs typeface="Times New Roman" pitchFamily="18"/>
              </a:rPr>
              <a:t>Main Learning: History of our Local Area</a:t>
            </a:r>
          </a:p>
        </p:txBody>
      </p:sp>
      <p:sp>
        <p:nvSpPr>
          <p:cNvPr id="15" name="Footer Placeholder 19">
            <a:extLst>
              <a:ext uri="{FF2B5EF4-FFF2-40B4-BE49-F238E27FC236}">
                <a16:creationId xmlns:a16="http://schemas.microsoft.com/office/drawing/2014/main" id="{D80D8AA8-051A-595D-E232-F2733840269B}"/>
              </a:ext>
            </a:extLst>
          </p:cNvPr>
          <p:cNvSpPr txBox="1">
            <a:spLocks/>
          </p:cNvSpPr>
          <p:nvPr/>
        </p:nvSpPr>
        <p:spPr>
          <a:xfrm>
            <a:off x="3051228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Lexend Deca ExtraLight" pitchFamily="2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(c) Focus Education (UK) Ltd</a:t>
            </a:r>
          </a:p>
        </p:txBody>
      </p:sp>
      <p:sp>
        <p:nvSpPr>
          <p:cNvPr id="16" name="Slide Number Placeholder 20">
            <a:extLst>
              <a:ext uri="{FF2B5EF4-FFF2-40B4-BE49-F238E27FC236}">
                <a16:creationId xmlns:a16="http://schemas.microsoft.com/office/drawing/2014/main" id="{1BE228B2-EED4-DF73-BEA0-6EB4A31FD467}"/>
              </a:ext>
            </a:extLst>
          </p:cNvPr>
          <p:cNvSpPr txBox="1">
            <a:spLocks/>
          </p:cNvSpPr>
          <p:nvPr/>
        </p:nvSpPr>
        <p:spPr>
          <a:xfrm>
            <a:off x="6480228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Lexend Deca ExtraLight" pitchFamily="2" charset="0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817BD12-4A5F-4743-9C1D-F01EE8155284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71ffb32-39c0-473d-9995-af5c1947ceb3">
      <Terms xmlns="http://schemas.microsoft.com/office/infopath/2007/PartnerControls"/>
    </lcf76f155ced4ddcb4097134ff3c332f>
    <TaxCatchAll xmlns="f396484c-00c9-47d4-bbdc-47a01214d8dc" xsi:nil="true"/>
    <SharedWithUsers xmlns="f396484c-00c9-47d4-bbdc-47a01214d8dc">
      <UserInfo>
        <DisplayName>Hannah Smith</DisplayName>
        <AccountId>25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907626EFAE6840B4844E650D743909" ma:contentTypeVersion="18" ma:contentTypeDescription="Create a new document." ma:contentTypeScope="" ma:versionID="06f24841fb1972c4ded9f88ba90fbf17">
  <xsd:schema xmlns:xsd="http://www.w3.org/2001/XMLSchema" xmlns:xs="http://www.w3.org/2001/XMLSchema" xmlns:p="http://schemas.microsoft.com/office/2006/metadata/properties" xmlns:ns2="b71ffb32-39c0-473d-9995-af5c1947ceb3" xmlns:ns3="f396484c-00c9-47d4-bbdc-47a01214d8dc" targetNamespace="http://schemas.microsoft.com/office/2006/metadata/properties" ma:root="true" ma:fieldsID="b41b3d13d56222a82ac4c5352d02cd61" ns2:_="" ns3:_="">
    <xsd:import namespace="b71ffb32-39c0-473d-9995-af5c1947ceb3"/>
    <xsd:import namespace="f396484c-00c9-47d4-bbdc-47a01214d8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1ffb32-39c0-473d-9995-af5c1947ce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1429def-e713-495e-97e9-858ef778f1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96484c-00c9-47d4-bbdc-47a01214d8d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0b0aef-90b5-482c-aeb3-a5c5b2ebf1ca}" ma:internalName="TaxCatchAll" ma:showField="CatchAllData" ma:web="f396484c-00c9-47d4-bbdc-47a01214d8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F98F48-F737-474A-8B44-CFC0F438DA83}">
  <ds:schemaRefs>
    <ds:schemaRef ds:uri="http://schemas.microsoft.com/office/2006/metadata/properties"/>
    <ds:schemaRef ds:uri="http://schemas.microsoft.com/office/infopath/2007/PartnerControls"/>
    <ds:schemaRef ds:uri="b71ffb32-39c0-473d-9995-af5c1947ceb3"/>
    <ds:schemaRef ds:uri="f396484c-00c9-47d4-bbdc-47a01214d8dc"/>
  </ds:schemaRefs>
</ds:datastoreItem>
</file>

<file path=customXml/itemProps2.xml><?xml version="1.0" encoding="utf-8"?>
<ds:datastoreItem xmlns:ds="http://schemas.openxmlformats.org/officeDocument/2006/customXml" ds:itemID="{9CE56157-35DB-474A-9E6A-3018BEEFBD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1ffb32-39c0-473d-9995-af5c1947ceb3"/>
    <ds:schemaRef ds:uri="f396484c-00c9-47d4-bbdc-47a01214d8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443AB0-A0E0-461F-9509-519FAD0C94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34</TotalTime>
  <Words>255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FOCUSHISTORY Putting literature at the heart of history</dc:title>
  <dc:creator>Clive Davies</dc:creator>
  <cp:lastModifiedBy>Bethany Johns</cp:lastModifiedBy>
  <cp:revision>352</cp:revision>
  <dcterms:created xsi:type="dcterms:W3CDTF">2018-06-03T06:58:19Z</dcterms:created>
  <dcterms:modified xsi:type="dcterms:W3CDTF">2024-02-26T09:19:31Z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0x010100E6907626EFAE6840B4844E650D743909</vt:lpwstr>
  </property>
  <property fmtid="{D5CDD505-2E9C-101B-9397-08002B2CF9AE}" pid="3" name="MediaServiceImageTags">
    <vt:lpwstr/>
  </property>
</Properties>
</file>