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8" d="100"/>
          <a:sy n="108" d="100"/>
        </p:scale>
        <p:origin x="672" y="20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Taylor" userId="bd5dbe48-4f5e-4fe2-9e28-2e639862b441" providerId="ADAL" clId="{FE3EFA88-3A7B-4133-8559-F2310E051662}"/>
    <pc:docChg chg="custSel modSld">
      <pc:chgData name="Marie Taylor" userId="bd5dbe48-4f5e-4fe2-9e28-2e639862b441" providerId="ADAL" clId="{FE3EFA88-3A7B-4133-8559-F2310E051662}" dt="2024-09-23T19:58:03.525" v="475" actId="113"/>
      <pc:docMkLst>
        <pc:docMk/>
      </pc:docMkLst>
      <pc:sldChg chg="modSp mod">
        <pc:chgData name="Marie Taylor" userId="bd5dbe48-4f5e-4fe2-9e28-2e639862b441" providerId="ADAL" clId="{FE3EFA88-3A7B-4133-8559-F2310E051662}" dt="2024-09-23T19:45:06.506" v="34" actId="1076"/>
        <pc:sldMkLst>
          <pc:docMk/>
          <pc:sldMk cId="1805748268" sldId="263"/>
        </pc:sldMkLst>
      </pc:sldChg>
      <pc:sldChg chg="addSp modSp mod">
        <pc:chgData name="Marie Taylor" userId="bd5dbe48-4f5e-4fe2-9e28-2e639862b441" providerId="ADAL" clId="{FE3EFA88-3A7B-4133-8559-F2310E051662}" dt="2024-09-23T19:58:03.525" v="475" actId="113"/>
        <pc:sldMkLst>
          <pc:docMk/>
          <pc:sldMk cId="3692731661" sldId="264"/>
        </pc:sldMkLst>
      </pc:sldChg>
    </pc:docChg>
  </pc:docChgLst>
  <pc:docChgLst>
    <pc:chgData name="Marie Taylor" userId="bd5dbe48-4f5e-4fe2-9e28-2e639862b441" providerId="ADAL" clId="{E07E657C-573D-40C3-B65B-184604325212}"/>
    <pc:docChg chg="undo custSel modSld">
      <pc:chgData name="Marie Taylor" userId="bd5dbe48-4f5e-4fe2-9e28-2e639862b441" providerId="ADAL" clId="{E07E657C-573D-40C3-B65B-184604325212}" dt="2025-09-04T22:45:31.426" v="1572" actId="179"/>
      <pc:docMkLst>
        <pc:docMk/>
      </pc:docMkLst>
      <pc:sldChg chg="modSp mod">
        <pc:chgData name="Marie Taylor" userId="bd5dbe48-4f5e-4fe2-9e28-2e639862b441" providerId="ADAL" clId="{E07E657C-573D-40C3-B65B-184604325212}" dt="2025-09-04T22:16:50.336" v="667" actId="255"/>
        <pc:sldMkLst>
          <pc:docMk/>
          <pc:sldMk cId="769675095" sldId="257"/>
        </pc:sldMkLst>
        <pc:spChg chg="mod">
          <ac:chgData name="Marie Taylor" userId="bd5dbe48-4f5e-4fe2-9e28-2e639862b441" providerId="ADAL" clId="{E07E657C-573D-40C3-B65B-184604325212}" dt="2025-09-04T22:16:50.336" v="667" actId="255"/>
          <ac:spMkLst>
            <pc:docMk/>
            <pc:sldMk cId="769675095" sldId="257"/>
            <ac:spMk id="3" creationId="{00000000-0000-0000-0000-000000000000}"/>
          </ac:spMkLst>
        </pc:spChg>
      </pc:sldChg>
      <pc:sldChg chg="modSp mod">
        <pc:chgData name="Marie Taylor" userId="bd5dbe48-4f5e-4fe2-9e28-2e639862b441" providerId="ADAL" clId="{E07E657C-573D-40C3-B65B-184604325212}" dt="2025-09-04T22:45:31.426" v="1572" actId="179"/>
        <pc:sldMkLst>
          <pc:docMk/>
          <pc:sldMk cId="1805748268" sldId="263"/>
        </pc:sldMkLst>
        <pc:spChg chg="mod">
          <ac:chgData name="Marie Taylor" userId="bd5dbe48-4f5e-4fe2-9e28-2e639862b441" providerId="ADAL" clId="{E07E657C-573D-40C3-B65B-184604325212}" dt="2025-09-04T22:32:13.106" v="1126" actId="20577"/>
          <ac:spMkLst>
            <pc:docMk/>
            <pc:sldMk cId="1805748268" sldId="263"/>
            <ac:spMk id="3" creationId="{00000000-0000-0000-0000-000000000000}"/>
          </ac:spMkLst>
        </pc:spChg>
        <pc:spChg chg="mod">
          <ac:chgData name="Marie Taylor" userId="bd5dbe48-4f5e-4fe2-9e28-2e639862b441" providerId="ADAL" clId="{E07E657C-573D-40C3-B65B-184604325212}" dt="2025-09-04T22:42:20.538" v="1542" actId="1076"/>
          <ac:spMkLst>
            <pc:docMk/>
            <pc:sldMk cId="1805748268" sldId="263"/>
            <ac:spMk id="4" creationId="{C344DE81-3DC0-CCD9-1CC2-6AA01F3C8580}"/>
          </ac:spMkLst>
        </pc:spChg>
        <pc:spChg chg="mod">
          <ac:chgData name="Marie Taylor" userId="bd5dbe48-4f5e-4fe2-9e28-2e639862b441" providerId="ADAL" clId="{E07E657C-573D-40C3-B65B-184604325212}" dt="2025-09-04T22:42:28.386" v="1544" actId="1076"/>
          <ac:spMkLst>
            <pc:docMk/>
            <pc:sldMk cId="1805748268" sldId="263"/>
            <ac:spMk id="6" creationId="{8298ABA3-30C5-2067-C35A-40B511E80389}"/>
          </ac:spMkLst>
        </pc:spChg>
        <pc:spChg chg="mod">
          <ac:chgData name="Marie Taylor" userId="bd5dbe48-4f5e-4fe2-9e28-2e639862b441" providerId="ADAL" clId="{E07E657C-573D-40C3-B65B-184604325212}" dt="2025-09-04T22:44:59.777" v="1570" actId="1076"/>
          <ac:spMkLst>
            <pc:docMk/>
            <pc:sldMk cId="1805748268" sldId="263"/>
            <ac:spMk id="7" creationId="{BAC98960-9F4B-95D7-969C-C67BF9509C5F}"/>
          </ac:spMkLst>
        </pc:spChg>
        <pc:spChg chg="mod">
          <ac:chgData name="Marie Taylor" userId="bd5dbe48-4f5e-4fe2-9e28-2e639862b441" providerId="ADAL" clId="{E07E657C-573D-40C3-B65B-184604325212}" dt="2025-09-04T22:44:34.220" v="1569" actId="20577"/>
          <ac:spMkLst>
            <pc:docMk/>
            <pc:sldMk cId="1805748268" sldId="263"/>
            <ac:spMk id="8" creationId="{411ADE7E-97D0-C0AC-99C2-F7E700817961}"/>
          </ac:spMkLst>
        </pc:spChg>
        <pc:spChg chg="mod">
          <ac:chgData name="Marie Taylor" userId="bd5dbe48-4f5e-4fe2-9e28-2e639862b441" providerId="ADAL" clId="{E07E657C-573D-40C3-B65B-184604325212}" dt="2025-09-04T22:42:39.989" v="1546" actId="1076"/>
          <ac:spMkLst>
            <pc:docMk/>
            <pc:sldMk cId="1805748268" sldId="263"/>
            <ac:spMk id="12" creationId="{447778AE-E008-8A32-F1CC-9E0C8BE1416E}"/>
          </ac:spMkLst>
        </pc:spChg>
        <pc:spChg chg="mod">
          <ac:chgData name="Marie Taylor" userId="bd5dbe48-4f5e-4fe2-9e28-2e639862b441" providerId="ADAL" clId="{E07E657C-573D-40C3-B65B-184604325212}" dt="2025-09-04T22:45:03.874" v="1571" actId="1076"/>
          <ac:spMkLst>
            <pc:docMk/>
            <pc:sldMk cId="1805748268" sldId="263"/>
            <ac:spMk id="13" creationId="{46EF6568-0D46-B8A2-EAA9-A54ED7A15B28}"/>
          </ac:spMkLst>
        </pc:spChg>
        <pc:spChg chg="mod">
          <ac:chgData name="Marie Taylor" userId="bd5dbe48-4f5e-4fe2-9e28-2e639862b441" providerId="ADAL" clId="{E07E657C-573D-40C3-B65B-184604325212}" dt="2025-09-04T22:45:31.426" v="1572" actId="179"/>
          <ac:spMkLst>
            <pc:docMk/>
            <pc:sldMk cId="1805748268" sldId="263"/>
            <ac:spMk id="14" creationId="{06E6067D-7BFF-05A3-5B4F-C507D352A390}"/>
          </ac:spMkLst>
        </pc:spChg>
      </pc:sldChg>
      <pc:sldChg chg="modSp mod">
        <pc:chgData name="Marie Taylor" userId="bd5dbe48-4f5e-4fe2-9e28-2e639862b441" providerId="ADAL" clId="{E07E657C-573D-40C3-B65B-184604325212}" dt="2025-09-04T22:31:54.287" v="1124" actId="20577"/>
        <pc:sldMkLst>
          <pc:docMk/>
          <pc:sldMk cId="3692731661" sldId="264"/>
        </pc:sldMkLst>
        <pc:spChg chg="mod">
          <ac:chgData name="Marie Taylor" userId="bd5dbe48-4f5e-4fe2-9e28-2e639862b441" providerId="ADAL" clId="{E07E657C-573D-40C3-B65B-184604325212}" dt="2025-09-04T22:04:46.822" v="44" actId="255"/>
          <ac:spMkLst>
            <pc:docMk/>
            <pc:sldMk cId="3692731661" sldId="264"/>
            <ac:spMk id="2" creationId="{F5ED2D9C-6C7E-9757-1C06-22A51DF117E8}"/>
          </ac:spMkLst>
        </pc:spChg>
        <pc:spChg chg="mod">
          <ac:chgData name="Marie Taylor" userId="bd5dbe48-4f5e-4fe2-9e28-2e639862b441" providerId="ADAL" clId="{E07E657C-573D-40C3-B65B-184604325212}" dt="2025-09-04T22:31:54.287" v="1124" actId="20577"/>
          <ac:spMkLst>
            <pc:docMk/>
            <pc:sldMk cId="3692731661" sldId="264"/>
            <ac:spMk id="5" creationId="{F31A0A1C-536F-2B23-7B11-4DADD645966F}"/>
          </ac:spMkLst>
        </pc:spChg>
        <pc:spChg chg="mod">
          <ac:chgData name="Marie Taylor" userId="bd5dbe48-4f5e-4fe2-9e28-2e639862b441" providerId="ADAL" clId="{E07E657C-573D-40C3-B65B-184604325212}" dt="2025-09-04T22:06:42.646" v="115" actId="20577"/>
          <ac:spMkLst>
            <pc:docMk/>
            <pc:sldMk cId="3692731661" sldId="264"/>
            <ac:spMk id="6" creationId="{89ABC802-7C19-37FD-067E-C4B94F8D0136}"/>
          </ac:spMkLst>
        </pc:spChg>
        <pc:spChg chg="mod">
          <ac:chgData name="Marie Taylor" userId="bd5dbe48-4f5e-4fe2-9e28-2e639862b441" providerId="ADAL" clId="{E07E657C-573D-40C3-B65B-184604325212}" dt="2025-09-04T22:28:00.053" v="918" actId="1076"/>
          <ac:spMkLst>
            <pc:docMk/>
            <pc:sldMk cId="3692731661" sldId="264"/>
            <ac:spMk id="7" creationId="{F8655B5A-FA21-A197-022A-EEAD18534A06}"/>
          </ac:spMkLst>
        </pc:spChg>
        <pc:spChg chg="mod">
          <ac:chgData name="Marie Taylor" userId="bd5dbe48-4f5e-4fe2-9e28-2e639862b441" providerId="ADAL" clId="{E07E657C-573D-40C3-B65B-184604325212}" dt="2025-09-04T22:31:33.980" v="1123" actId="113"/>
          <ac:spMkLst>
            <pc:docMk/>
            <pc:sldMk cId="3692731661" sldId="264"/>
            <ac:spMk id="10" creationId="{74695C0E-2CFF-24A8-46A0-D066EA0A8098}"/>
          </ac:spMkLst>
        </pc:spChg>
        <pc:spChg chg="mod">
          <ac:chgData name="Marie Taylor" userId="bd5dbe48-4f5e-4fe2-9e28-2e639862b441" providerId="ADAL" clId="{E07E657C-573D-40C3-B65B-184604325212}" dt="2025-09-04T22:12:21.565" v="480" actId="20577"/>
          <ac:spMkLst>
            <pc:docMk/>
            <pc:sldMk cId="3692731661" sldId="264"/>
            <ac:spMk id="11" creationId="{8A49A0CC-FAA4-BAC4-D7FF-6197DB26FE9F}"/>
          </ac:spMkLst>
        </pc:spChg>
        <pc:spChg chg="mod">
          <ac:chgData name="Marie Taylor" userId="bd5dbe48-4f5e-4fe2-9e28-2e639862b441" providerId="ADAL" clId="{E07E657C-573D-40C3-B65B-184604325212}" dt="2025-09-04T22:15:16.908" v="664" actId="20577"/>
          <ac:spMkLst>
            <pc:docMk/>
            <pc:sldMk cId="3692731661" sldId="264"/>
            <ac:spMk id="12" creationId="{468C6ACC-98EB-9C4E-5D42-E7B35309DCEB}"/>
          </ac:spMkLst>
        </pc:spChg>
      </pc:sldChg>
    </pc:docChg>
  </pc:docChgLst>
  <pc:docChgLst>
    <pc:chgData name="Marie Taylor" userId="bd5dbe48-4f5e-4fe2-9e28-2e639862b441" providerId="ADAL" clId="{6AE9CE85-0805-49F0-AC24-16DE3D0F917F}"/>
    <pc:docChg chg="modSld">
      <pc:chgData name="Marie Taylor" userId="bd5dbe48-4f5e-4fe2-9e28-2e639862b441" providerId="ADAL" clId="{6AE9CE85-0805-49F0-AC24-16DE3D0F917F}" dt="2025-08-29T15:20:29.546" v="1" actId="20577"/>
      <pc:docMkLst>
        <pc:docMk/>
      </pc:docMkLst>
      <pc:sldChg chg="modSp mod">
        <pc:chgData name="Marie Taylor" userId="bd5dbe48-4f5e-4fe2-9e28-2e639862b441" providerId="ADAL" clId="{6AE9CE85-0805-49F0-AC24-16DE3D0F917F}" dt="2025-08-29T15:20:29.546" v="1" actId="20577"/>
        <pc:sldMkLst>
          <pc:docMk/>
          <pc:sldMk cId="1805748268" sldId="263"/>
        </pc:sldMkLst>
        <pc:spChg chg="mod">
          <ac:chgData name="Marie Taylor" userId="bd5dbe48-4f5e-4fe2-9e28-2e639862b441" providerId="ADAL" clId="{6AE9CE85-0805-49F0-AC24-16DE3D0F917F}" dt="2025-08-29T15:20:29.546" v="1" actId="20577"/>
          <ac:spMkLst>
            <pc:docMk/>
            <pc:sldMk cId="1805748268" sldId="2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Acorn Class </a:t>
            </a:r>
            <a:endParaRPr lang="en-gb" dirty="0"/>
          </a:p>
        </p:txBody>
      </p:sp>
      <p:sp>
        <p:nvSpPr>
          <p:cNvPr id="3" name="Subtitle 2"/>
          <p:cNvSpPr>
            <a:spLocks noGrp="1"/>
          </p:cNvSpPr>
          <p:nvPr>
            <p:ph type="subTitle" idx="1"/>
          </p:nvPr>
        </p:nvSpPr>
        <p:spPr/>
        <p:txBody>
          <a:bodyPr rtlCol="0">
            <a:normAutofit/>
          </a:bodyPr>
          <a:lstStyle/>
          <a:p>
            <a:pPr rtl="0"/>
            <a:r>
              <a:rPr lang="en-GB" sz="2300" dirty="0"/>
              <a:t>Welcome back to School - September 2025</a:t>
            </a:r>
            <a:endParaRPr lang="en-gb" sz="2300"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1800" dirty="0"/>
              <a:t>Welcome to the new school year!</a:t>
            </a:r>
          </a:p>
        </p:txBody>
      </p:sp>
      <p:sp>
        <p:nvSpPr>
          <p:cNvPr id="5" name="TextBox 4">
            <a:extLst>
              <a:ext uri="{FF2B5EF4-FFF2-40B4-BE49-F238E27FC236}">
                <a16:creationId xmlns:a16="http://schemas.microsoft.com/office/drawing/2014/main" id="{F31A0A1C-536F-2B23-7B11-4DADD645966F}"/>
              </a:ext>
            </a:extLst>
          </p:cNvPr>
          <p:cNvSpPr txBox="1"/>
          <p:nvPr/>
        </p:nvSpPr>
        <p:spPr>
          <a:xfrm>
            <a:off x="428019" y="609837"/>
            <a:ext cx="4299626" cy="15738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We hope you have had a lovely summer</a:t>
            </a: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and made lots of lovely memories with your family and friends.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have planned this half term around the children’s interests and we will continue to build on this. We have a flexible EYFS curriculum which includes some focused and some independent learning, including indoor and outdoors. Our topic this half term is “Once upon a time…</a:t>
            </a:r>
            <a:r>
              <a:rPr lang="en-US" sz="1200" dirty="0">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Calibri" panose="020F0502020204030204" pitchFamily="34" charset="0"/>
              </a:rPr>
              <a:t> with a focus on </a:t>
            </a:r>
            <a:r>
              <a:rPr lang="en-US" sz="1200" dirty="0">
                <a:latin typeface="Calibri" panose="020F0502020204030204" pitchFamily="34" charset="0"/>
                <a:ea typeface="Times New Roman" panose="02020603050405020304" pitchFamily="18" charset="0"/>
                <a:cs typeface="Calibri" panose="020F0502020204030204" pitchFamily="34" charset="0"/>
              </a:rPr>
              <a:t>families and fairytale.</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2019800"/>
            <a:ext cx="4299626" cy="206364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Each day your child needs </a:t>
            </a:r>
            <a:r>
              <a:rPr lang="en-GB" sz="1200" dirty="0">
                <a:latin typeface="Calibri" panose="020F0502020204030204" pitchFamily="34" charset="0"/>
                <a:ea typeface="Calibri" panose="020F0502020204030204" pitchFamily="34" charset="0"/>
                <a:cs typeface="Calibri" panose="020F0502020204030204" pitchFamily="34" charset="0"/>
              </a:rPr>
              <a:t>a change of clothes</a:t>
            </a:r>
            <a:r>
              <a:rPr lang="en-GB" sz="1200" dirty="0">
                <a:effectLst/>
                <a:latin typeface="Calibri" panose="020F0502020204030204" pitchFamily="34" charset="0"/>
                <a:ea typeface="Calibri" panose="020F0502020204030204" pitchFamily="34" charset="0"/>
                <a:cs typeface="Calibri" panose="020F0502020204030204" pitchFamily="34" charset="0"/>
              </a:rPr>
              <a:t>, wellies</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a coat with a hood and their reading </a:t>
            </a:r>
            <a:r>
              <a:rPr lang="en-GB" sz="1200" dirty="0">
                <a:latin typeface="Calibri" panose="020F0502020204030204" pitchFamily="34" charset="0"/>
                <a:ea typeface="Calibri" panose="020F0502020204030204" pitchFamily="34" charset="0"/>
                <a:cs typeface="Calibri" panose="020F0502020204030204" pitchFamily="34" charset="0"/>
              </a:rPr>
              <a:t>record</a:t>
            </a:r>
            <a:r>
              <a:rPr lang="en-GB" sz="12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Acorn class will need PE kits on a Thursday and Friday </a:t>
            </a:r>
            <a:r>
              <a:rPr lang="en-US" sz="1200" dirty="0">
                <a:latin typeface="Calibri" panose="020F0502020204030204" pitchFamily="34" charset="0"/>
                <a:ea typeface="Times New Roman" panose="02020603050405020304" pitchFamily="18" charset="0"/>
                <a:cs typeface="Calibri" panose="020F0502020204030204" pitchFamily="34" charset="0"/>
              </a:rPr>
              <a:t>this half</a:t>
            </a:r>
            <a:r>
              <a:rPr lang="en-US" sz="1200" dirty="0">
                <a:effectLst/>
                <a:latin typeface="Calibri" panose="020F0502020204030204" pitchFamily="34" charset="0"/>
                <a:ea typeface="Times New Roman" panose="02020603050405020304" pitchFamily="18" charset="0"/>
                <a:cs typeface="Calibri" panose="020F0502020204030204" pitchFamily="34" charset="0"/>
              </a:rPr>
              <a:t> term. As the seasons change, they will need appropriate clothing for outdoor learning.  We recommend you leave a pair of wellies and spare clothes at school. </a:t>
            </a:r>
          </a:p>
          <a:p>
            <a:pPr>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Please remember to put names in everything</a:t>
            </a:r>
            <a:r>
              <a:rPr lang="en-US" sz="1800" dirty="0">
                <a:effectLst/>
                <a:latin typeface="Comic Sans MS" panose="030F0902030302020204" pitchFamily="66" charset="0"/>
                <a:ea typeface="Times New Roman" panose="02020603050405020304" pitchFamily="18" charset="0"/>
                <a:cs typeface="Arial" panose="020B0604020202020204" pitchFamily="34" charset="0"/>
              </a:rPr>
              <a:t>.</a:t>
            </a:r>
            <a:r>
              <a:rPr lang="en-GB" sz="1200" dirty="0">
                <a:effectLst/>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20165" y="4018736"/>
            <a:ext cx="4299626" cy="167212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We will be continuing with our Self-service snack area which the children love. </a:t>
            </a:r>
            <a:r>
              <a:rPr lang="en-GB" sz="1200" dirty="0">
                <a:solidFill>
                  <a:srgbClr val="9A5315"/>
                </a:solidFill>
                <a:latin typeface="Calibri" panose="020F0502020204030204" pitchFamily="34" charset="0"/>
                <a:ea typeface="Calibri" panose="020F0502020204030204" pitchFamily="34" charset="0"/>
                <a:cs typeface="Calibri" panose="020F0502020204030204" pitchFamily="34" charset="0"/>
              </a:rPr>
              <a:t>H</a:t>
            </a:r>
            <a:r>
              <a:rPr kumimoji="0" lang="en-GB" sz="1200" b="0" i="0" u="none" strike="noStrike" kern="1200" cap="none" spc="0" normalizeH="0" baseline="0" noProof="0" dirty="0" err="1">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ealthy</a:t>
            </a:r>
            <a:r>
              <a:rPr kumimoji="0" lang="en-GB" sz="12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 snacks that meet allergen requirements will be available each day for children to enjoy.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9A5315"/>
                </a:solidFill>
                <a:latin typeface="Calibri" panose="020F0502020204030204" pitchFamily="34" charset="0"/>
                <a:ea typeface="Calibri" panose="020F0502020204030204" pitchFamily="34" charset="0"/>
                <a:cs typeface="Calibri" panose="020F0502020204030204" pitchFamily="34" charset="0"/>
              </a:rPr>
              <a:t>We provide a wide range of snacks which does cost a lot of money, we would appreciate help towards the cost of this, a suggested amount would be 50p a week</a:t>
            </a:r>
            <a:endParaRPr kumimoji="0" lang="en-GB" sz="12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4695C0E-2CFF-24A8-46A0-D066EA0A8098}"/>
              </a:ext>
            </a:extLst>
          </p:cNvPr>
          <p:cNvSpPr txBox="1"/>
          <p:nvPr/>
        </p:nvSpPr>
        <p:spPr>
          <a:xfrm>
            <a:off x="8180962" y="634316"/>
            <a:ext cx="3625919" cy="499175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Reception will be starting our phonics program called “Sounds Write” soon. There will be some more information to follow.</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Nursery children will be starting Phase 1 of Letters and Sounds which focuses on listening skills, responding and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Books - </a:t>
            </a: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Reading and library books will be reviewed on a weekly basis. Please can these be brought into school everyday.</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these books are shared with parents and carers, so children can enjoy the books that they have chosen and see good modelling by parents and carers at home, as well as adults modelling in school.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Dream Read - </a:t>
            </a:r>
            <a:r>
              <a:rPr kumimoji="0" lang="en-GB" sz="12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this is a special treat which every child will get across the year. There are some instructions in the bag. If it is your child’s turn we will send this home on a Friday and it needs to come back to school the following Wednesday.</a:t>
            </a:r>
            <a:endParaRPr kumimoji="0" lang="en-US" sz="1200" b="0" i="0" u="none" strike="noStrike" kern="1200" cap="none" spc="0" normalizeH="0" baseline="0" noProof="0" dirty="0">
              <a:ln>
                <a:noFill/>
              </a:ln>
              <a:solidFill>
                <a:srgbClr val="9A5315"/>
              </a:solidFill>
              <a:effectLst/>
              <a:highlight>
                <a:srgbClr val="FFFF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Home learning </a:t>
            </a: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tasks will be sent home on a Monday as we progress further into the term.</a:t>
            </a:r>
          </a:p>
          <a:p>
            <a:pPr>
              <a:lnSpc>
                <a:spcPct val="107000"/>
              </a:lnSpc>
              <a:spcAft>
                <a:spcPts val="800"/>
              </a:spcAft>
            </a:pPr>
            <a:r>
              <a:rPr lang="en-GB" sz="1200" b="1" dirty="0" err="1">
                <a:effectLst/>
                <a:latin typeface="Calibri" panose="020F0502020204030204" pitchFamily="34" charset="0"/>
                <a:ea typeface="Calibri" panose="020F0502020204030204" pitchFamily="34" charset="0"/>
                <a:cs typeface="Calibri" panose="020F0502020204030204" pitchFamily="34" charset="0"/>
              </a:rPr>
              <a:t>PurpleMash</a:t>
            </a:r>
            <a:r>
              <a:rPr lang="en-GB" sz="1200" dirty="0">
                <a:effectLst/>
                <a:latin typeface="Calibri" panose="020F0502020204030204" pitchFamily="34" charset="0"/>
                <a:ea typeface="Calibri" panose="020F0502020204030204" pitchFamily="34" charset="0"/>
                <a:cs typeface="Calibri" panose="020F0502020204030204" pitchFamily="34" charset="0"/>
              </a:rPr>
              <a:t> logins are being sent out (in front of the reading record) there is no work set on here but it is for children to explore and enjoy the </a:t>
            </a:r>
            <a:r>
              <a:rPr lang="en-GB" sz="1200" dirty="0" err="1">
                <a:effectLst/>
                <a:latin typeface="Calibri" panose="020F0502020204030204" pitchFamily="34" charset="0"/>
                <a:ea typeface="Calibri" panose="020F0502020204030204" pitchFamily="34" charset="0"/>
                <a:cs typeface="Calibri" panose="020F0502020204030204" pitchFamily="34" charset="0"/>
              </a:rPr>
              <a:t>MiniMash</a:t>
            </a:r>
            <a:r>
              <a:rPr lang="en-GB" sz="1200" dirty="0">
                <a:effectLst/>
                <a:latin typeface="Calibri" panose="020F0502020204030204" pitchFamily="34" charset="0"/>
                <a:ea typeface="Calibri" panose="020F0502020204030204" pitchFamily="34" charset="0"/>
                <a:cs typeface="Calibri" panose="020F0502020204030204" pitchFamily="34" charset="0"/>
              </a:rPr>
              <a:t> area.</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685805"/>
            <a:ext cx="3453317" cy="1504771"/>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Morning routines-</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You are more than welcome to bring your child into class </a:t>
            </a:r>
            <a:r>
              <a:rPr lang="en-US" sz="1200" dirty="0">
                <a:latin typeface="Calibri" panose="020F0502020204030204" pitchFamily="34" charset="0"/>
                <a:ea typeface="Times New Roman" panose="02020603050405020304" pitchFamily="18" charset="0"/>
                <a:cs typeface="Calibri" panose="020F0502020204030204" pitchFamily="34" charset="0"/>
              </a:rPr>
              <a:t>if they are in Nursery,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but we would encourage the Reception children to come in independently if they can. They </a:t>
            </a:r>
            <a:r>
              <a:rPr lang="en-US" sz="1200" dirty="0">
                <a:latin typeface="Calibri" panose="020F0502020204030204" pitchFamily="34" charset="0"/>
                <a:ea typeface="Times New Roman" panose="02020603050405020304" pitchFamily="18" charset="0"/>
                <a:cs typeface="Calibri" panose="020F0502020204030204" pitchFamily="34" charset="0"/>
              </a:rPr>
              <a:t>will</a:t>
            </a:r>
            <a:r>
              <a:rPr lang="en-US" sz="1200" dirty="0">
                <a:effectLst/>
                <a:latin typeface="Calibri" panose="020F0502020204030204" pitchFamily="34" charset="0"/>
                <a:ea typeface="Times New Roman" panose="02020603050405020304" pitchFamily="18" charset="0"/>
                <a:cs typeface="Calibri" panose="020F0502020204030204" pitchFamily="34" charset="0"/>
              </a:rPr>
              <a:t> have their own peg and get to know the morning routines.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28019" y="5690860"/>
            <a:ext cx="8988355" cy="478849"/>
          </a:xfrm>
          <a:prstGeom prst="rect">
            <a:avLst/>
          </a:prstGeom>
          <a:noFill/>
        </p:spPr>
        <p:txBody>
          <a:bodyPr wrap="square" rtlCol="0">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a:t>
            </a: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 Many Thanks from Team Acorn</a:t>
            </a:r>
            <a:endParaRPr lang="en-US" sz="1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6E7B92A-AE17-A19D-05D8-909D45CC0545}"/>
              </a:ext>
            </a:extLst>
          </p:cNvPr>
          <p:cNvSpPr txBox="1"/>
          <p:nvPr/>
        </p:nvSpPr>
        <p:spPr>
          <a:xfrm>
            <a:off x="4735498" y="2084340"/>
            <a:ext cx="3445464" cy="2246769"/>
          </a:xfrm>
          <a:prstGeom prst="rect">
            <a:avLst/>
          </a:prstGeom>
          <a:noFill/>
        </p:spPr>
        <p:txBody>
          <a:bodyPr wrap="square" rtlCol="0">
            <a:spAutoFit/>
          </a:bodyPr>
          <a:lstStyle/>
          <a:p>
            <a:r>
              <a:rPr lang="en-US" sz="1200" b="1" u="sng" dirty="0">
                <a:effectLst/>
                <a:latin typeface="Calibri" panose="020F0502020204030204" pitchFamily="34" charset="0"/>
                <a:ea typeface="Times New Roman" panose="02020603050405020304" pitchFamily="18" charset="0"/>
                <a:cs typeface="Calibri" panose="020F0502020204030204" pitchFamily="34" charset="0"/>
              </a:rPr>
              <a:t>Self-regulation</a:t>
            </a:r>
          </a:p>
          <a:p>
            <a:endParaRPr lang="en-GB" sz="800" u="sng"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huge part of the EYFS Curriculum and it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means the children try and take responsibility for</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themselves. We encourage this through decision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making when choosing self-registration and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discussing feelings and emotions every day.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also encourage the children to use our self-service snack area and even wash and dry their own dishes. We also have our self-service playdough station which is very messy as you can imagine but it is working well.</a:t>
            </a:r>
            <a:r>
              <a:rPr lang="en-US" sz="1200" dirty="0">
                <a:effectLst/>
                <a:latin typeface="Comic Sans MS" panose="030F0902030302020204" pitchFamily="66" charset="0"/>
                <a:ea typeface="Times New Roman" panose="02020603050405020304" pitchFamily="18" charset="0"/>
                <a:cs typeface="Arial" panose="020B0604020202020204" pitchFamily="34" charset="0"/>
              </a:rPr>
              <a:t> </a:t>
            </a:r>
          </a:p>
        </p:txBody>
      </p:sp>
      <p:sp>
        <p:nvSpPr>
          <p:cNvPr id="3" name="TextBox 2">
            <a:extLst>
              <a:ext uri="{FF2B5EF4-FFF2-40B4-BE49-F238E27FC236}">
                <a16:creationId xmlns:a16="http://schemas.microsoft.com/office/drawing/2014/main" id="{3CA8B957-A505-5FD7-728F-A1C86D39785A}"/>
              </a:ext>
            </a:extLst>
          </p:cNvPr>
          <p:cNvSpPr txBox="1"/>
          <p:nvPr/>
        </p:nvSpPr>
        <p:spPr>
          <a:xfrm>
            <a:off x="4727645" y="4407405"/>
            <a:ext cx="3445463" cy="114415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u="sng" dirty="0">
                <a:solidFill>
                  <a:srgbClr val="9A5315"/>
                </a:solidFill>
                <a:latin typeface="Calibri" panose="020F0502020204030204" pitchFamily="34" charset="0"/>
                <a:ea typeface="Calibri" panose="020F0502020204030204" pitchFamily="34" charset="0"/>
                <a:cs typeface="Calibri" panose="020F0502020204030204" pitchFamily="34" charset="0"/>
              </a:rPr>
              <a:t>Things that we would like to work together on this term please</a:t>
            </a:r>
            <a:endParaRPr kumimoji="0" lang="en-GB" sz="1200" b="1" i="0" u="sng"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Writing their full name (first name and surname)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9A5315"/>
                </a:solidFill>
                <a:latin typeface="Calibri" panose="020F0502020204030204" pitchFamily="34" charset="0"/>
                <a:ea typeface="Times New Roman" panose="02020603050405020304" pitchFamily="18" charset="0"/>
                <a:cs typeface="Calibri" panose="020F0502020204030204" pitchFamily="34" charset="0"/>
              </a:rPr>
              <a:t>Getting changed independently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Putting coats </a:t>
            </a:r>
            <a:r>
              <a:rPr lang="en-US" sz="1200" dirty="0">
                <a:solidFill>
                  <a:srgbClr val="9A5315"/>
                </a:solidFill>
                <a:latin typeface="Calibri" panose="020F0502020204030204" pitchFamily="34" charset="0"/>
                <a:ea typeface="Times New Roman" panose="02020603050405020304" pitchFamily="18" charset="0"/>
                <a:cs typeface="Calibri" panose="020F0502020204030204" pitchFamily="34" charset="0"/>
              </a:rPr>
              <a:t>and shoes on</a:t>
            </a:r>
            <a:endPar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pPr rtl="0"/>
            <a:r>
              <a:rPr lang="en-GB" sz="3200" dirty="0"/>
              <a:t>Autumn 1 learning letter </a:t>
            </a:r>
            <a:endParaRPr lang="en-gb" sz="3200" dirty="0"/>
          </a:p>
        </p:txBody>
      </p:sp>
      <p:sp>
        <p:nvSpPr>
          <p:cNvPr id="3" name="Text Placeholder 2"/>
          <p:cNvSpPr>
            <a:spLocks noGrp="1"/>
          </p:cNvSpPr>
          <p:nvPr>
            <p:ph type="body" idx="1"/>
          </p:nvPr>
        </p:nvSpPr>
        <p:spPr>
          <a:xfrm>
            <a:off x="2292283" y="241507"/>
            <a:ext cx="3119904" cy="914400"/>
          </a:xfrm>
        </p:spPr>
        <p:txBody>
          <a:bodyPr rtlCol="0"/>
          <a:lstStyle/>
          <a:p>
            <a:r>
              <a:rPr lang="en-GB" dirty="0"/>
              <a:t>Acorn Class  </a:t>
            </a:r>
          </a:p>
          <a:p>
            <a:r>
              <a:rPr lang="en-GB" dirty="0"/>
              <a:t>September 2025</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3640152" y="1187484"/>
            <a:ext cx="3359337" cy="1761316"/>
          </a:xfrm>
          <a:prstGeom prst="rect">
            <a:avLst/>
          </a:prstGeom>
          <a:noFill/>
        </p:spPr>
        <p:txBody>
          <a:bodyPr wrap="square" rtlCol="0">
            <a:spAutoFit/>
          </a:bodyPr>
          <a:lstStyle/>
          <a:p>
            <a:pPr lvl="0">
              <a:lnSpc>
                <a:spcPct val="107000"/>
              </a:lnSpc>
            </a:pPr>
            <a:r>
              <a:rPr lang="en-US" dirty="0"/>
              <a:t>We are Reading:</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Gingerbread Man</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Goldilocks and the three bears</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Cinderella</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Gigantic Turnip</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Jack and the Beanstalk</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Three little pigs</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Three </a:t>
            </a:r>
            <a:r>
              <a:rPr lang="en-US" sz="1200" dirty="0" err="1">
                <a:solidFill>
                  <a:schemeClr val="tx2"/>
                </a:solidFill>
                <a:latin typeface="Comic Sans MS" panose="030F0702030302020204" pitchFamily="66" charset="0"/>
              </a:rPr>
              <a:t>billy</a:t>
            </a:r>
            <a:r>
              <a:rPr lang="en-US" sz="1200" dirty="0">
                <a:solidFill>
                  <a:schemeClr val="tx2"/>
                </a:solidFill>
                <a:latin typeface="Comic Sans MS" panose="030F0702030302020204" pitchFamily="66" charset="0"/>
              </a:rPr>
              <a:t> goats gruff</a:t>
            </a:r>
          </a:p>
        </p:txBody>
      </p:sp>
      <p:sp>
        <p:nvSpPr>
          <p:cNvPr id="6" name="TextBox 5">
            <a:extLst>
              <a:ext uri="{FF2B5EF4-FFF2-40B4-BE49-F238E27FC236}">
                <a16:creationId xmlns:a16="http://schemas.microsoft.com/office/drawing/2014/main" id="{8298ABA3-30C5-2067-C35A-40B511E80389}"/>
              </a:ext>
            </a:extLst>
          </p:cNvPr>
          <p:cNvSpPr txBox="1"/>
          <p:nvPr/>
        </p:nvSpPr>
        <p:spPr>
          <a:xfrm>
            <a:off x="3640151" y="2872264"/>
            <a:ext cx="3119904" cy="1607299"/>
          </a:xfrm>
          <a:prstGeom prst="rect">
            <a:avLst/>
          </a:prstGeom>
          <a:noFill/>
        </p:spPr>
        <p:txBody>
          <a:bodyPr wrap="square" rtlCol="0">
            <a:spAutoFit/>
          </a:bodyPr>
          <a:lstStyle/>
          <a:p>
            <a:pPr lvl="0">
              <a:lnSpc>
                <a:spcPct val="107000"/>
              </a:lnSpc>
            </a:pPr>
            <a:r>
              <a:rPr lang="en-US" dirty="0"/>
              <a:t>We are Writing: </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Our names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Mark making</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Labels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Using our imagination</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Story maps</a:t>
            </a:r>
          </a:p>
          <a:p>
            <a:pPr marL="285750" lvl="0" indent="-285750">
              <a:lnSpc>
                <a:spcPct val="107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BAC98960-9F4B-95D7-969C-C67BF9509C5F}"/>
              </a:ext>
            </a:extLst>
          </p:cNvPr>
          <p:cNvSpPr txBox="1"/>
          <p:nvPr/>
        </p:nvSpPr>
        <p:spPr>
          <a:xfrm>
            <a:off x="6602164" y="1468593"/>
            <a:ext cx="3619769" cy="1563698"/>
          </a:xfrm>
          <a:prstGeom prst="rect">
            <a:avLst/>
          </a:prstGeom>
          <a:noFill/>
        </p:spPr>
        <p:txBody>
          <a:bodyPr wrap="square" rtlCol="0">
            <a:spAutoFit/>
          </a:bodyPr>
          <a:lstStyle/>
          <a:p>
            <a:pPr lvl="0">
              <a:lnSpc>
                <a:spcPct val="107000"/>
              </a:lnSpc>
            </a:pPr>
            <a:r>
              <a:rPr lang="en-US" dirty="0"/>
              <a:t>We are Exploring:</a:t>
            </a:r>
          </a:p>
          <a:p>
            <a:pPr marL="273050" lvl="0" indent="-27305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 outside area</a:t>
            </a:r>
          </a:p>
          <a:p>
            <a:pPr marL="273050" lvl="0" indent="-27305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utumn / Seasonal changes</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school</a:t>
            </a: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local area</a:t>
            </a:r>
          </a:p>
          <a:p>
            <a:pPr marL="273050" lvl="0" indent="-27305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Harvest</a:t>
            </a: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The sunflower farm</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6602164" y="3032291"/>
            <a:ext cx="4731397" cy="1761316"/>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Self portraits</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Arcimboldo fruit and vegetable pictures</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Junk models</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3D sculptures using playdough, </a:t>
            </a:r>
            <a:r>
              <a:rPr lang="en-GB" sz="1200" dirty="0" err="1">
                <a:solidFill>
                  <a:schemeClr val="tx2"/>
                </a:solidFill>
                <a:latin typeface="Comic Sans MS" panose="030F0902030302020204" pitchFamily="66" charset="0"/>
                <a:ea typeface="Calibri" panose="020F0502020204030204" pitchFamily="34" charset="0"/>
                <a:cs typeface="Times New Roman" panose="02020603050405020304" pitchFamily="18" charset="0"/>
              </a:rPr>
              <a:t>saltdough</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/clay/ chicken wire</a:t>
            </a: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636124" y="4220686"/>
            <a:ext cx="2082621" cy="1376787"/>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Match and sort</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Measure and Pattern</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Counting</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Number lines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Height charts</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6602164" y="4217308"/>
            <a:ext cx="5353130" cy="1578830"/>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feelings and emotions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likes and dislikes – trying new foods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Developing our vocabulary to share stories, poems, songs and rhymes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Sharing, taking turns and developing our social skills</a:t>
            </a:r>
          </a:p>
        </p:txBody>
      </p:sp>
      <p:sp>
        <p:nvSpPr>
          <p:cNvPr id="14" name="TextBox 13">
            <a:extLst>
              <a:ext uri="{FF2B5EF4-FFF2-40B4-BE49-F238E27FC236}">
                <a16:creationId xmlns:a16="http://schemas.microsoft.com/office/drawing/2014/main" id="{06E6067D-7BFF-05A3-5B4F-C507D352A390}"/>
              </a:ext>
            </a:extLst>
          </p:cNvPr>
          <p:cNvSpPr txBox="1"/>
          <p:nvPr/>
        </p:nvSpPr>
        <p:spPr>
          <a:xfrm>
            <a:off x="3636124" y="5533883"/>
            <a:ext cx="2513031" cy="972382"/>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independence</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self-regulation</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73050" lvl="0" indent="-273050">
              <a:lnSpc>
                <a:spcPct val="107000"/>
              </a:lnSpc>
              <a:spcAft>
                <a:spcPts val="800"/>
              </a:spcAft>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friendships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6" ma:contentTypeDescription="Create a new document." ma:contentTypeScope="" ma:versionID="d42cded660b0f767856546450888a031">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d00dcae3d847c1f14106c03bee48c787"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62C7E-9CEA-4EF9-813F-2DA0D962C6F0}">
  <ds:schemaRefs>
    <ds:schemaRef ds:uri="http://schemas.microsoft.com/office/2006/metadata/properties"/>
    <ds:schemaRef ds:uri="http://schemas.microsoft.com/office/infopath/2007/PartnerControls"/>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305BAB00-61D6-4157-B11B-39695E0A4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285079-E89B-4FE8-A2E5-DF0AB28F60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244</TotalTime>
  <Words>787</Words>
  <Application>Microsoft Macintosh PowerPoint</Application>
  <PresentationFormat>Widescreen</PresentationFormat>
  <Paragraphs>80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Acorn Class </vt:lpstr>
      <vt:lpstr>Welcome to the new school year!</vt:lpstr>
      <vt:lpstr>Autumn 1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11</cp:revision>
  <dcterms:created xsi:type="dcterms:W3CDTF">2023-01-06T14:19:25Z</dcterms:created>
  <dcterms:modified xsi:type="dcterms:W3CDTF">2025-11-21T17:28:15Z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