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57" r:id="rId5"/>
    <p:sldId id="264" r:id="rId6"/>
    <p:sldId id="263" r:id="rId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08" d="100"/>
          <a:sy n="108" d="100"/>
        </p:scale>
        <p:origin x="672" y="20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	  Elm Class </a:t>
            </a:r>
            <a:endParaRPr lang="en-gb" dirty="0"/>
          </a:p>
        </p:txBody>
      </p:sp>
      <p:sp>
        <p:nvSpPr>
          <p:cNvPr id="3" name="Subtitle 2"/>
          <p:cNvSpPr>
            <a:spLocks noGrp="1"/>
          </p:cNvSpPr>
          <p:nvPr>
            <p:ph type="subTitle" idx="1"/>
          </p:nvPr>
        </p:nvSpPr>
        <p:spPr/>
        <p:txBody>
          <a:bodyPr rtlCol="0"/>
          <a:lstStyle/>
          <a:p>
            <a:pPr algn="ctr" rtl="0"/>
            <a:r>
              <a:rPr lang="en-GB" dirty="0"/>
              <a:t>Autumn Term 2 2025</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fontScale="90000"/>
          </a:bodyPr>
          <a:lstStyle/>
          <a:p>
            <a:r>
              <a:rPr lang="en-US" sz="2400" dirty="0"/>
              <a:t>Autumn Term 2 2025/26</a:t>
            </a:r>
          </a:p>
        </p:txBody>
      </p:sp>
      <p:sp>
        <p:nvSpPr>
          <p:cNvPr id="5" name="TextBox 4">
            <a:extLst>
              <a:ext uri="{FF2B5EF4-FFF2-40B4-BE49-F238E27FC236}">
                <a16:creationId xmlns:a16="http://schemas.microsoft.com/office/drawing/2014/main" id="{F31A0A1C-536F-2B23-7B11-4DADD645966F}"/>
              </a:ext>
            </a:extLst>
          </p:cNvPr>
          <p:cNvSpPr txBox="1"/>
          <p:nvPr/>
        </p:nvSpPr>
        <p:spPr>
          <a:xfrm>
            <a:off x="330741" y="687421"/>
            <a:ext cx="4299626" cy="1869743"/>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Welcome back Elm Class</a:t>
            </a:r>
            <a:r>
              <a:rPr lang="en-GB" sz="1200" b="1" u="sng"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would like to welcome all our children back to school after the Autumn half term holiday. We have a term</a:t>
            </a:r>
            <a:r>
              <a:rPr lang="en-GB" sz="1200" dirty="0">
                <a:effectLst/>
                <a:latin typeface="Calibri" panose="020F0502020204030204" pitchFamily="34" charset="0"/>
                <a:ea typeface="Calibri" panose="020F0502020204030204" pitchFamily="34" charset="0"/>
                <a:cs typeface="Calibri" panose="020F0502020204030204" pitchFamily="34" charset="0"/>
              </a:rPr>
              <a:t> packed full of amazing learning ahead. </a:t>
            </a: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have attached our learning overview for the next term for you to see how we aim to explore, learn and grow over the next  </a:t>
            </a:r>
            <a:r>
              <a:rPr lang="en-GB" sz="1200" dirty="0">
                <a:latin typeface="Calibri" panose="020F0502020204030204" pitchFamily="34" charset="0"/>
                <a:ea typeface="Calibri" panose="020F0502020204030204" pitchFamily="34" charset="0"/>
                <a:cs typeface="Calibri" panose="020F0502020204030204" pitchFamily="34" charset="0"/>
              </a:rPr>
              <a:t>7</a:t>
            </a:r>
            <a:r>
              <a:rPr lang="en-GB" sz="1200" dirty="0">
                <a:effectLst/>
                <a:latin typeface="Calibri" panose="020F0502020204030204" pitchFamily="34" charset="0"/>
                <a:ea typeface="Calibri" panose="020F0502020204030204" pitchFamily="34" charset="0"/>
                <a:cs typeface="Calibri" panose="020F0502020204030204" pitchFamily="34" charset="0"/>
              </a:rPr>
              <a:t> weeks. If you would like any more information, please do not hesitate to ask one of us. </a:t>
            </a:r>
          </a:p>
        </p:txBody>
      </p:sp>
      <p:sp>
        <p:nvSpPr>
          <p:cNvPr id="6" name="TextBox 5">
            <a:extLst>
              <a:ext uri="{FF2B5EF4-FFF2-40B4-BE49-F238E27FC236}">
                <a16:creationId xmlns:a16="http://schemas.microsoft.com/office/drawing/2014/main" id="{89ABC802-7C19-37FD-067E-C4B94F8D0136}"/>
              </a:ext>
            </a:extLst>
          </p:cNvPr>
          <p:cNvSpPr txBox="1"/>
          <p:nvPr/>
        </p:nvSpPr>
        <p:spPr>
          <a:xfrm>
            <a:off x="330741" y="2759535"/>
            <a:ext cx="4299626" cy="3845925"/>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Each day</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their reading book and record, a coat with a hood, and if it is cold a warm hat.</a:t>
            </a:r>
            <a:r>
              <a:rPr lang="en-GB" sz="1200" dirty="0">
                <a:latin typeface="Calibri" panose="020F0502020204030204" pitchFamily="34" charset="0"/>
                <a:ea typeface="Calibri" panose="020F0502020204030204" pitchFamily="34" charset="0"/>
                <a:cs typeface="Calibri" panose="020F0502020204030204" pitchFamily="34" charset="0"/>
              </a:rPr>
              <a:t> We try to make sure the children spend as much time outside as possible every day. Could you please make sure your child has a spare pair of old trainers (PE trainers are also fine), or wellies at school at all times so they can use them in wet weather. They can keep them in the cloakroom and put them on before going outside at break or lunch time. Additionally, it might be useful to put a spare pair of socks / tights in your child’s bag too. </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PE kit </a:t>
            </a:r>
            <a:r>
              <a:rPr lang="en-GB" sz="1200" dirty="0">
                <a:effectLst/>
                <a:latin typeface="Calibri" panose="020F0502020204030204" pitchFamily="34" charset="0"/>
                <a:ea typeface="Calibri" panose="020F0502020204030204" pitchFamily="34" charset="0"/>
                <a:cs typeface="Calibri" panose="020F0502020204030204" pitchFamily="34" charset="0"/>
              </a:rPr>
              <a:t>is needed </a:t>
            </a:r>
            <a:r>
              <a:rPr lang="en-GB" sz="1200" dirty="0">
                <a:latin typeface="Calibri" panose="020F0502020204030204" pitchFamily="34" charset="0"/>
                <a:ea typeface="Calibri" panose="020F0502020204030204" pitchFamily="34" charset="0"/>
                <a:cs typeface="Calibri" panose="020F0502020204030204" pitchFamily="34" charset="0"/>
              </a:rPr>
              <a:t>in school all week but for</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latin typeface="Calibri" panose="020F0502020204030204" pitchFamily="34" charset="0"/>
                <a:ea typeface="Calibri" panose="020F0502020204030204" pitchFamily="34" charset="0"/>
                <a:cs typeface="Calibri" panose="020F0502020204030204" pitchFamily="34" charset="0"/>
              </a:rPr>
              <a:t>Autum Term 2</a:t>
            </a:r>
            <a:r>
              <a:rPr lang="en-GB" sz="1200" dirty="0">
                <a:effectLst/>
                <a:latin typeface="Calibri" panose="020F0502020204030204" pitchFamily="34" charset="0"/>
                <a:ea typeface="Calibri" panose="020F0502020204030204" pitchFamily="34" charset="0"/>
                <a:cs typeface="Calibri" panose="020F0502020204030204" pitchFamily="34" charset="0"/>
              </a:rPr>
              <a:t> our PE </a:t>
            </a:r>
            <a:r>
              <a:rPr lang="en-GB" sz="1200" dirty="0">
                <a:latin typeface="Calibri" panose="020F0502020204030204" pitchFamily="34" charset="0"/>
                <a:ea typeface="Calibri" panose="020F0502020204030204" pitchFamily="34" charset="0"/>
                <a:cs typeface="Calibri" panose="020F0502020204030204" pitchFamily="34" charset="0"/>
              </a:rPr>
              <a:t>sessions are</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b="1" dirty="0">
                <a:latin typeface="Calibri" panose="020F0502020204030204" pitchFamily="34" charset="0"/>
                <a:ea typeface="Calibri" panose="020F0502020204030204" pitchFamily="34" charset="0"/>
                <a:cs typeface="Calibri" panose="020F0502020204030204" pitchFamily="34" charset="0"/>
              </a:rPr>
              <a:t>Tuesdays and Wednesdays </a:t>
            </a:r>
            <a:r>
              <a:rPr lang="en-GB" sz="1200" dirty="0">
                <a:effectLst/>
                <a:latin typeface="Calibri" panose="020F0502020204030204" pitchFamily="34" charset="0"/>
                <a:ea typeface="Calibri" panose="020F0502020204030204" pitchFamily="34" charset="0"/>
                <a:cs typeface="Calibri" panose="020F0502020204030204" pitchFamily="34" charset="0"/>
              </a:rPr>
              <a:t>each week. Additionall</a:t>
            </a:r>
            <a:r>
              <a:rPr lang="en-GB" sz="1200" dirty="0">
                <a:latin typeface="Calibri" panose="020F0502020204030204" pitchFamily="34" charset="0"/>
                <a:ea typeface="Calibri" panose="020F0502020204030204" pitchFamily="34" charset="0"/>
                <a:cs typeface="Calibri" panose="020F0502020204030204" pitchFamily="34" charset="0"/>
              </a:rPr>
              <a:t>y,</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b="1" dirty="0">
                <a:effectLst/>
                <a:latin typeface="Calibri" panose="020F0502020204030204" pitchFamily="34" charset="0"/>
                <a:ea typeface="Calibri" panose="020F0502020204030204" pitchFamily="34" charset="0"/>
                <a:cs typeface="Calibri" panose="020F0502020204030204" pitchFamily="34" charset="0"/>
              </a:rPr>
              <a:t>Y4 children will be swimming every day for two weeks at the beginning of December (starting on Monday 1</a:t>
            </a:r>
            <a:r>
              <a:rPr lang="en-GB" sz="1200" b="1" baseline="30000" dirty="0">
                <a:effectLst/>
                <a:latin typeface="Calibri" panose="020F0502020204030204" pitchFamily="34" charset="0"/>
                <a:ea typeface="Calibri" panose="020F0502020204030204" pitchFamily="34" charset="0"/>
                <a:cs typeface="Calibri" panose="020F0502020204030204" pitchFamily="34" charset="0"/>
              </a:rPr>
              <a:t>st</a:t>
            </a:r>
            <a:r>
              <a:rPr lang="en-GB" sz="1200" b="1" dirty="0">
                <a:effectLst/>
                <a:latin typeface="Calibri" panose="020F0502020204030204" pitchFamily="34" charset="0"/>
                <a:ea typeface="Calibri" panose="020F0502020204030204" pitchFamily="34" charset="0"/>
                <a:cs typeface="Calibri" panose="020F0502020204030204" pitchFamily="34" charset="0"/>
              </a:rPr>
              <a:t> December); </a:t>
            </a:r>
            <a:r>
              <a:rPr lang="en-GB" sz="1200" dirty="0">
                <a:effectLst/>
                <a:latin typeface="Calibri" panose="020F0502020204030204" pitchFamily="34" charset="0"/>
                <a:ea typeface="Calibri" panose="020F0502020204030204" pitchFamily="34" charset="0"/>
                <a:cs typeface="Calibri" panose="020F0502020204030204" pitchFamily="34" charset="0"/>
              </a:rPr>
              <a:t>more information about this will follow in the next weeks. Can we ask that children keep their PE kit in school as sometimes there is an impromptu session added to the timetable should we have a competition or activity offsite to practise for.</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8485017" y="4015616"/>
            <a:ext cx="3551473" cy="1174296"/>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Snack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are still offering a  variety of healthy daily snacks to every child in KS2. However, due to the end of government funding, we ask for a 50p weekly donation.</a:t>
            </a:r>
          </a:p>
        </p:txBody>
      </p:sp>
      <p:sp>
        <p:nvSpPr>
          <p:cNvPr id="10" name="TextBox 9">
            <a:extLst>
              <a:ext uri="{FF2B5EF4-FFF2-40B4-BE49-F238E27FC236}">
                <a16:creationId xmlns:a16="http://schemas.microsoft.com/office/drawing/2014/main" id="{74695C0E-2CFF-24A8-46A0-D066EA0A8098}"/>
              </a:ext>
            </a:extLst>
          </p:cNvPr>
          <p:cNvSpPr txBox="1"/>
          <p:nvPr/>
        </p:nvSpPr>
        <p:spPr>
          <a:xfrm>
            <a:off x="8485017" y="165395"/>
            <a:ext cx="3625919" cy="3850221"/>
          </a:xfrm>
          <a:prstGeom prst="rect">
            <a:avLst/>
          </a:prstGeom>
          <a:noFill/>
        </p:spPr>
        <p:txBody>
          <a:bodyPr wrap="square">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Reading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We still ask that children are ‘Striving for Five’- reading their book </a:t>
            </a:r>
            <a:r>
              <a:rPr lang="en-GB" sz="1100" b="1" dirty="0">
                <a:effectLst/>
                <a:latin typeface="Calibri" panose="020F0502020204030204" pitchFamily="34" charset="0"/>
                <a:ea typeface="Calibri" panose="020F0502020204030204" pitchFamily="34" charset="0"/>
                <a:cs typeface="Calibri" panose="020F0502020204030204" pitchFamily="34" charset="0"/>
              </a:rPr>
              <a:t>at least</a:t>
            </a:r>
            <a:r>
              <a:rPr lang="en-GB" sz="1100" dirty="0">
                <a:effectLst/>
                <a:latin typeface="Calibri" panose="020F0502020204030204" pitchFamily="34" charset="0"/>
                <a:ea typeface="Calibri" panose="020F0502020204030204" pitchFamily="34" charset="0"/>
                <a:cs typeface="Calibri" panose="020F0502020204030204" pitchFamily="34" charset="0"/>
              </a:rPr>
              <a:t> 3 times a week at home for approx. 10 minutes. Frequent reading, particularly of a familiar text helps to build fluency and stamina and is part of becoming a confident reader.  Your child can read to you, or you can read to your child, but emersion within the story and reading for pleasure is key.</a:t>
            </a:r>
          </a:p>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Calibri" panose="020F0502020204030204" pitchFamily="34" charset="0"/>
              </a:rPr>
              <a:t>Please listen to your child read and sign their reading record</a:t>
            </a:r>
            <a:r>
              <a:rPr lang="en-GB" sz="1100" dirty="0">
                <a:effectLst/>
                <a:latin typeface="Calibri" panose="020F0502020204030204" pitchFamily="34" charset="0"/>
                <a:ea typeface="Calibri" panose="020F0502020204030204" pitchFamily="34" charset="0"/>
                <a:cs typeface="Calibri" panose="020F0502020204030204" pitchFamily="34" charset="0"/>
              </a:rPr>
              <a:t> as well as talking to them about their reading- what are they enjoying, what would they like to read, something they have learned.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Our Library day will be a Friday this half term so books will be changed then. They may not be able to read their library book independently, and that is fine. We ask that these books are shared with parents and carers if necessary, so children can enjoy the books that they have chosen and see good modelling by parents and carers at home, as well as adult modelling in school. </a:t>
            </a:r>
          </a:p>
        </p:txBody>
      </p:sp>
      <p:sp>
        <p:nvSpPr>
          <p:cNvPr id="11" name="TextBox 10">
            <a:extLst>
              <a:ext uri="{FF2B5EF4-FFF2-40B4-BE49-F238E27FC236}">
                <a16:creationId xmlns:a16="http://schemas.microsoft.com/office/drawing/2014/main" id="{8A49A0CC-FAA4-BAC4-D7FF-6197DB26FE9F}"/>
              </a:ext>
            </a:extLst>
          </p:cNvPr>
          <p:cNvSpPr txBox="1"/>
          <p:nvPr/>
        </p:nvSpPr>
        <p:spPr>
          <a:xfrm>
            <a:off x="4727645" y="298413"/>
            <a:ext cx="3832697" cy="4969309"/>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Homework in Elm will continue as in Autumn 1. As well as reading regularly with your child, we will continue to set </a:t>
            </a:r>
            <a:r>
              <a:rPr lang="en-GB" sz="1100" dirty="0">
                <a:latin typeface="Calibri" panose="020F0502020204030204" pitchFamily="34" charset="0"/>
                <a:ea typeface="Calibri" panose="020F0502020204030204" pitchFamily="34" charset="0"/>
                <a:cs typeface="Calibri" panose="020F0502020204030204" pitchFamily="34" charset="0"/>
              </a:rPr>
              <a:t>spelling </a:t>
            </a:r>
            <a:r>
              <a:rPr lang="en-GB" sz="1100" dirty="0">
                <a:effectLst/>
                <a:latin typeface="Calibri" panose="020F0502020204030204" pitchFamily="34" charset="0"/>
                <a:ea typeface="Calibri" panose="020F0502020204030204" pitchFamily="34" charset="0"/>
                <a:cs typeface="Calibri" panose="020F0502020204030204" pitchFamily="34" charset="0"/>
              </a:rPr>
              <a:t>homework to support our transition to fluent</a:t>
            </a:r>
            <a:r>
              <a:rPr lang="en-GB" sz="1100" dirty="0">
                <a:latin typeface="Calibri" panose="020F0502020204030204" pitchFamily="34" charset="0"/>
                <a:ea typeface="Calibri" panose="020F0502020204030204" pitchFamily="34" charset="0"/>
                <a:cs typeface="Calibri" panose="020F0502020204030204" pitchFamily="34" charset="0"/>
              </a:rPr>
              <a:t> readers and spellers. </a:t>
            </a:r>
            <a:r>
              <a:rPr lang="en-GB" sz="1100" dirty="0">
                <a:effectLst/>
                <a:latin typeface="Calibri" panose="020F0502020204030204" pitchFamily="34" charset="0"/>
                <a:ea typeface="Calibri" panose="020F0502020204030204" pitchFamily="34" charset="0"/>
                <a:cs typeface="Calibri" panose="020F0502020204030204" pitchFamily="34" charset="0"/>
              </a:rPr>
              <a:t>These activities will be put into your child's home learning </a:t>
            </a:r>
            <a:r>
              <a:rPr lang="en-GB" sz="1100" dirty="0">
                <a:latin typeface="Calibri" panose="020F0502020204030204" pitchFamily="34" charset="0"/>
                <a:ea typeface="Calibri" panose="020F0502020204030204" pitchFamily="34" charset="0"/>
                <a:cs typeface="Calibri" panose="020F0502020204030204" pitchFamily="34" charset="0"/>
              </a:rPr>
              <a:t>book</a:t>
            </a:r>
            <a:r>
              <a:rPr lang="en-GB" sz="1100" dirty="0">
                <a:effectLst/>
                <a:latin typeface="Calibri" panose="020F0502020204030204" pitchFamily="34" charset="0"/>
                <a:ea typeface="Calibri" panose="020F0502020204030204" pitchFamily="34" charset="0"/>
                <a:cs typeface="Calibri" panose="020F0502020204030204" pitchFamily="34" charset="0"/>
              </a:rPr>
              <a:t> towards the end of each week as they aim to reinforce and consolidate learning already done. These tasks should be returned by Wednesday so we can check and assess children’s understanding. We also ask that you make sure your child practices their times tables on TT Rockstars multiple times a week. Ideally, they should be practicin</a:t>
            </a:r>
            <a:r>
              <a:rPr lang="en-GB" sz="1100" dirty="0">
                <a:latin typeface="Calibri" panose="020F0502020204030204" pitchFamily="34" charset="0"/>
                <a:ea typeface="Calibri" panose="020F0502020204030204" pitchFamily="34" charset="0"/>
                <a:cs typeface="Calibri" panose="020F0502020204030204" pitchFamily="34" charset="0"/>
              </a:rPr>
              <a:t>g at least 5x a week for a short period of time as according to the researched conducted by TT Rockstars, this is the most efficient way for your child to master times tables before moving to KS2 (For example 5x 5 minutes of play). During the Autumn term, your child should be playing games called ‘Garage’.</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TT Rockstars supports times tables as Year </a:t>
            </a:r>
            <a:r>
              <a:rPr lang="en-GB" sz="1100" dirty="0">
                <a:latin typeface="Calibri" panose="020F0502020204030204" pitchFamily="34" charset="0"/>
                <a:ea typeface="Calibri" panose="020F0502020204030204" pitchFamily="34" charset="0"/>
                <a:cs typeface="Calibri" panose="020F0502020204030204" pitchFamily="34" charset="0"/>
              </a:rPr>
              <a:t>3 </a:t>
            </a:r>
            <a:r>
              <a:rPr lang="en-GB" sz="1100" dirty="0">
                <a:effectLst/>
                <a:latin typeface="Calibri" panose="020F0502020204030204" pitchFamily="34" charset="0"/>
                <a:ea typeface="Calibri" panose="020F0502020204030204" pitchFamily="34" charset="0"/>
                <a:cs typeface="Calibri" panose="020F0502020204030204" pitchFamily="34" charset="0"/>
              </a:rPr>
              <a:t>are expected to answer questions within a 6 second time frame from the 2x, 5x, 10x, 3x, 4x and 8x tables. Year 4 are expected to answer questions at the same speed from any times table up to 12 x 12. We are teaching times table facts and strategies daily in class to go alongside use of the app at home, so please </a:t>
            </a:r>
            <a:r>
              <a:rPr lang="en-GB" sz="1100" dirty="0">
                <a:latin typeface="Calibri" panose="020F0502020204030204" pitchFamily="34" charset="0"/>
                <a:ea typeface="Calibri" panose="020F0502020204030204" pitchFamily="34" charset="0"/>
                <a:cs typeface="Calibri" panose="020F0502020204030204" pitchFamily="34" charset="0"/>
              </a:rPr>
              <a:t>encourage your child to go on this at home.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If you need any support with this, please do not hesitate to contact us</a:t>
            </a:r>
          </a:p>
        </p:txBody>
      </p:sp>
      <p:sp>
        <p:nvSpPr>
          <p:cNvPr id="12" name="TextBox 11">
            <a:extLst>
              <a:ext uri="{FF2B5EF4-FFF2-40B4-BE49-F238E27FC236}">
                <a16:creationId xmlns:a16="http://schemas.microsoft.com/office/drawing/2014/main" id="{468C6ACC-98EB-9C4E-5D42-E7B35309DCEB}"/>
              </a:ext>
            </a:extLst>
          </p:cNvPr>
          <p:cNvSpPr txBox="1"/>
          <p:nvPr/>
        </p:nvSpPr>
        <p:spPr>
          <a:xfrm>
            <a:off x="4727645" y="5189912"/>
            <a:ext cx="3757372" cy="881652"/>
          </a:xfrm>
          <a:prstGeom prst="rect">
            <a:avLst/>
          </a:prstGeom>
          <a:noFill/>
        </p:spPr>
        <p:txBody>
          <a:bodyPr wrap="square" rtlCol="0">
            <a:spAutoFit/>
          </a:bodyPr>
          <a:lstStyle/>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Sporting</a:t>
            </a:r>
            <a:r>
              <a:rPr lang="en-GB" sz="1200" b="1" u="sng" dirty="0">
                <a:effectLst/>
                <a:latin typeface="Calibri" panose="020F0502020204030204" pitchFamily="34" charset="0"/>
                <a:ea typeface="Calibri" panose="020F0502020204030204" pitchFamily="34" charset="0"/>
                <a:cs typeface="Calibri" panose="020F0502020204030204" pitchFamily="34" charset="0"/>
              </a:rPr>
              <a:t> Dates Coming Up:</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14/11/2025	Dodgeball tournament</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5/10/2025	Bench ball tournament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518" y="-560917"/>
            <a:ext cx="8072601" cy="1373646"/>
          </a:xfrm>
        </p:spPr>
        <p:txBody>
          <a:bodyPr rtlCol="0">
            <a:normAutofit/>
          </a:bodyPr>
          <a:lstStyle/>
          <a:p>
            <a:pPr algn="ctr" rtl="0"/>
            <a:r>
              <a:rPr lang="en-GB" sz="4000" dirty="0"/>
              <a:t>Curriculum Overview</a:t>
            </a:r>
            <a:endParaRPr lang="en-gb" sz="4000" dirty="0"/>
          </a:p>
        </p:txBody>
      </p:sp>
      <p:sp>
        <p:nvSpPr>
          <p:cNvPr id="3" name="Text Placeholder 2"/>
          <p:cNvSpPr>
            <a:spLocks noGrp="1"/>
          </p:cNvSpPr>
          <p:nvPr>
            <p:ph type="body" idx="1"/>
          </p:nvPr>
        </p:nvSpPr>
        <p:spPr>
          <a:xfrm>
            <a:off x="2292283" y="241507"/>
            <a:ext cx="3119904" cy="914400"/>
          </a:xfrm>
        </p:spPr>
        <p:txBody>
          <a:bodyPr rtlCol="0"/>
          <a:lstStyle/>
          <a:p>
            <a:r>
              <a:rPr lang="en-GB" dirty="0"/>
              <a:t>Elm Class </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2940860" y="812729"/>
            <a:ext cx="3028943" cy="559961"/>
          </a:xfrm>
          <a:prstGeom prst="rect">
            <a:avLst/>
          </a:prstGeom>
          <a:noFill/>
        </p:spPr>
        <p:txBody>
          <a:bodyPr wrap="square" rtlCol="0">
            <a:spAutoFit/>
          </a:bodyPr>
          <a:lstStyle/>
          <a:p>
            <a:pPr lvl="0">
              <a:lnSpc>
                <a:spcPct val="107000"/>
              </a:lnSpc>
            </a:pPr>
            <a:r>
              <a:rPr lang="en-US" dirty="0"/>
              <a:t>We are Reading:</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The Girl who Stole an Elephant</a:t>
            </a:r>
          </a:p>
        </p:txBody>
      </p:sp>
      <p:sp>
        <p:nvSpPr>
          <p:cNvPr id="6" name="TextBox 5">
            <a:extLst>
              <a:ext uri="{FF2B5EF4-FFF2-40B4-BE49-F238E27FC236}">
                <a16:creationId xmlns:a16="http://schemas.microsoft.com/office/drawing/2014/main" id="{8298ABA3-30C5-2067-C35A-40B511E80389}"/>
              </a:ext>
            </a:extLst>
          </p:cNvPr>
          <p:cNvSpPr txBox="1"/>
          <p:nvPr/>
        </p:nvSpPr>
        <p:spPr>
          <a:xfrm>
            <a:off x="2940859" y="1511029"/>
            <a:ext cx="3282659" cy="1143070"/>
          </a:xfrm>
          <a:prstGeom prst="rect">
            <a:avLst/>
          </a:prstGeom>
          <a:noFill/>
        </p:spPr>
        <p:txBody>
          <a:bodyPr wrap="square" rtlCol="0">
            <a:spAutoFit/>
          </a:bodyPr>
          <a:lstStyle/>
          <a:p>
            <a:pPr lvl="0">
              <a:lnSpc>
                <a:spcPct val="107000"/>
              </a:lnSpc>
            </a:pPr>
            <a:r>
              <a:rPr lang="en-US" dirty="0"/>
              <a:t>We are Writing: </a:t>
            </a:r>
            <a:endParaRPr lang="en-GB"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Newspaper report</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Adventure Story</a:t>
            </a:r>
          </a:p>
          <a:p>
            <a:pPr marL="285750" lvl="0" indent="-285750">
              <a:lnSpc>
                <a:spcPct val="107000"/>
              </a:lnSpc>
              <a:buFont typeface="Arial" panose="020B0604020202020204" pitchFamily="34" charset="0"/>
              <a:buChar char="•"/>
            </a:pP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AC98960-9F4B-95D7-969C-C67BF9509C5F}"/>
              </a:ext>
            </a:extLst>
          </p:cNvPr>
          <p:cNvSpPr txBox="1"/>
          <p:nvPr/>
        </p:nvSpPr>
        <p:spPr>
          <a:xfrm>
            <a:off x="6336945" y="812729"/>
            <a:ext cx="5596908" cy="2642262"/>
          </a:xfrm>
          <a:prstGeom prst="rect">
            <a:avLst/>
          </a:prstGeom>
          <a:noFill/>
        </p:spPr>
        <p:txBody>
          <a:bodyPr wrap="square" rtlCol="0">
            <a:spAutoFit/>
          </a:bodyPr>
          <a:lstStyle/>
          <a:p>
            <a:pPr lvl="0">
              <a:lnSpc>
                <a:spcPct val="107000"/>
              </a:lnSpc>
            </a:pPr>
            <a:r>
              <a:rPr lang="en-US" dirty="0"/>
              <a:t>We are Exploring:</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States of matter – gases, liquids and solids. </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What they are and how they change from one to another.</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We will be evaporating, condensing, melting and freezing / solidifying.</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We are exploring how longitude and latitude influences time and climate.</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We are exploring how different hinges work.</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We are exploring what the most significant part of the nativity story is for Christians today.</a:t>
            </a:r>
          </a:p>
          <a:p>
            <a:pPr marL="171450" indent="-171450">
              <a:lnSpc>
                <a:spcPct val="107000"/>
              </a:lnSpc>
              <a:buFont typeface="Arial" panose="020B0604020202020204" pitchFamily="34" charset="0"/>
              <a:buChar char="•"/>
            </a:pPr>
            <a:endParaRPr lang="en-GB" sz="1100" b="0" i="0" dirty="0">
              <a:solidFill>
                <a:srgbClr val="222222"/>
              </a:solidFill>
              <a:effectLst/>
              <a:latin typeface="Comic Sans MS" panose="030F0702030302020204" pitchFamily="66" charset="0"/>
            </a:endParaRPr>
          </a:p>
          <a:p>
            <a:pPr marL="171450" lvl="0" indent="-171450">
              <a:lnSpc>
                <a:spcPct val="107000"/>
              </a:lnSpc>
              <a:buFont typeface="Arial" panose="020B0604020202020204" pitchFamily="34" charset="0"/>
              <a:buChar char="•"/>
            </a:pP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2940859" y="4059311"/>
            <a:ext cx="3028944" cy="1308563"/>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Paintings of flowers inspired by Georgia O’Keefe</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Christmas craft</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Hinged boxes</a:t>
            </a: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2940859" y="2561119"/>
            <a:ext cx="2749471" cy="1426801"/>
          </a:xfrm>
          <a:prstGeom prst="rect">
            <a:avLst/>
          </a:prstGeom>
          <a:noFill/>
        </p:spPr>
        <p:txBody>
          <a:bodyPr wrap="none" rtlCol="0">
            <a:spAutoFit/>
          </a:bodyPr>
          <a:lstStyle/>
          <a:p>
            <a:pPr lvl="0">
              <a:lnSpc>
                <a:spcPct val="107000"/>
              </a:lnSpc>
            </a:pPr>
            <a:r>
              <a:rPr lang="en-US" dirty="0"/>
              <a:t>We are Solving: </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Addition and Subtraction problems</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Multiplication and Division problems </a:t>
            </a:r>
          </a:p>
          <a:p>
            <a:pPr marL="171450" lvl="0" indent="-171450">
              <a:lnSpc>
                <a:spcPct val="107000"/>
              </a:lnSpc>
              <a:spcAft>
                <a:spcPts val="800"/>
              </a:spcAft>
              <a:buFont typeface="Arial" panose="020B0604020202020204" pitchFamily="34" charset="0"/>
              <a:buChar char="•"/>
            </a:pPr>
            <a:r>
              <a:rPr lang="en-GB" sz="1100">
                <a:solidFill>
                  <a:srgbClr val="222222"/>
                </a:solidFill>
                <a:latin typeface="Comic Sans MS" panose="030F0702030302020204" pitchFamily="66" charset="0"/>
              </a:rPr>
              <a:t>Calculating area</a:t>
            </a:r>
            <a:endParaRPr lang="en-GB" sz="1100" dirty="0">
              <a:solidFill>
                <a:srgbClr val="222222"/>
              </a:solidFill>
              <a:latin typeface="Comic Sans MS" panose="030F0702030302020204" pitchFamily="66" charset="0"/>
            </a:endParaRPr>
          </a:p>
          <a:p>
            <a:pPr lvl="0">
              <a:lnSpc>
                <a:spcPct val="107000"/>
              </a:lnSpc>
            </a:pPr>
            <a:endPar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6EF6568-0D46-B8A2-EAA9-A54ED7A15B28}"/>
              </a:ext>
            </a:extLst>
          </p:cNvPr>
          <p:cNvSpPr txBox="1"/>
          <p:nvPr/>
        </p:nvSpPr>
        <p:spPr>
          <a:xfrm>
            <a:off x="6336942" y="3194921"/>
            <a:ext cx="5279667" cy="1589474"/>
          </a:xfrm>
          <a:prstGeom prst="rect">
            <a:avLst/>
          </a:prstGeom>
          <a:noFill/>
        </p:spPr>
        <p:txBody>
          <a:bodyPr wrap="square" rtlCol="0">
            <a:spAutoFit/>
          </a:bodyPr>
          <a:lstStyle/>
          <a:p>
            <a:pPr>
              <a:lnSpc>
                <a:spcPct val="107000"/>
              </a:lnSpc>
              <a:spcAft>
                <a:spcPts val="800"/>
              </a:spcAft>
            </a:pPr>
            <a:r>
              <a:rPr lang="en-GB" dirty="0">
                <a:effectLst/>
                <a:latin typeface="+mj-lt"/>
                <a:ea typeface="Calibri" panose="020F0502020204030204" pitchFamily="34" charset="0"/>
                <a:cs typeface="Times New Roman" panose="02020603050405020304" pitchFamily="18" charset="0"/>
              </a:rPr>
              <a:t>We are Communicating:</a:t>
            </a:r>
            <a:endParaRPr lang="en-GB" dirty="0">
              <a:latin typeface="+mj-l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100" dirty="0">
                <a:solidFill>
                  <a:schemeClr val="tx2"/>
                </a:solidFill>
                <a:latin typeface="Comic Sans MS" panose="030F0702030302020204" pitchFamily="66" charset="0"/>
              </a:rPr>
              <a:t>In French, we are learning to name the days of the week.</a:t>
            </a:r>
          </a:p>
          <a:p>
            <a:pPr marL="17145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In PHSE we are learning all about valuing differences..</a:t>
            </a:r>
          </a:p>
          <a:p>
            <a:pPr marL="285750" indent="-285750">
              <a:lnSpc>
                <a:spcPct val="107000"/>
              </a:lnSpc>
              <a:spcAft>
                <a:spcPts val="800"/>
              </a:spcAft>
              <a:buFont typeface="Arial" panose="020B0604020202020204" pitchFamily="34" charset="0"/>
              <a:buChar char="•"/>
            </a:pPr>
            <a:endPar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6336942" y="4370949"/>
            <a:ext cx="5646809" cy="1592295"/>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Reasoning and problem-solving skills</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Growth mindset- crossing the learning pit…’I can do this’, or ‘I can’t do this yet.’</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Recall of ‘sticky’ knowledge- what has stayed in our memory from last school year and how can I help myself to recall my knowledge.</a:t>
            </a:r>
          </a:p>
          <a:p>
            <a:pPr marL="171450" lvl="0" indent="-171450">
              <a:lnSpc>
                <a:spcPct val="107000"/>
              </a:lnSpc>
              <a:spcAft>
                <a:spcPts val="800"/>
              </a:spcAft>
              <a:buFont typeface="Arial" panose="020B0604020202020204" pitchFamily="34" charset="0"/>
              <a:buChar char="•"/>
            </a:pPr>
            <a:r>
              <a:rPr lang="en-GB" sz="1100" dirty="0">
                <a:solidFill>
                  <a:srgbClr val="222222"/>
                </a:solidFill>
                <a:latin typeface="Comic Sans MS" panose="030F0702030302020204" pitchFamily="66" charset="0"/>
              </a:rPr>
              <a:t>We are growing our independence.</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084fda-faa2-44bb-89cf-b21feddceb48">
      <Terms xmlns="http://schemas.microsoft.com/office/infopath/2007/PartnerControls"/>
    </lcf76f155ced4ddcb4097134ff3c332f>
    <TaxCatchAll xmlns="abb8ad16-aa0e-4527-a096-c59a199151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6" ma:contentTypeDescription="Create a new document." ma:contentTypeScope="" ma:versionID="8ce6db65e8b146b30ed84434d5be1941">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badc366dce1931708b6f89dbb35d922a"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CA39D1-A9D8-450F-8A05-0906349740BE}">
  <ds:schemaRefs>
    <ds:schemaRef ds:uri="http://schemas.microsoft.com/office/2006/metadata/properties"/>
    <ds:schemaRef ds:uri="http://schemas.microsoft.com/office/infopath/2007/PartnerControls"/>
    <ds:schemaRef ds:uri="c1084fda-faa2-44bb-89cf-b21feddceb48"/>
    <ds:schemaRef ds:uri="abb8ad16-aa0e-4527-a096-c59a199151c3"/>
  </ds:schemaRefs>
</ds:datastoreItem>
</file>

<file path=customXml/itemProps2.xml><?xml version="1.0" encoding="utf-8"?>
<ds:datastoreItem xmlns:ds="http://schemas.openxmlformats.org/officeDocument/2006/customXml" ds:itemID="{2B4FA1C2-A84C-408A-8AB5-8A0CF150ACED}">
  <ds:schemaRefs>
    <ds:schemaRef ds:uri="http://schemas.microsoft.com/sharepoint/v3/contenttype/forms"/>
  </ds:schemaRefs>
</ds:datastoreItem>
</file>

<file path=customXml/itemProps3.xml><?xml version="1.0" encoding="utf-8"?>
<ds:datastoreItem xmlns:ds="http://schemas.openxmlformats.org/officeDocument/2006/customXml" ds:itemID="{CF71BA92-7E9C-4E02-9ADA-B20E3A727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84fda-faa2-44bb-89cf-b21feddceb48"/>
    <ds:schemaRef ds:uri="abb8ad16-aa0e-4527-a096-c59a19915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417</TotalTime>
  <Words>1038</Words>
  <Application>Microsoft Macintosh PowerPoint</Application>
  <PresentationFormat>Widescreen</PresentationFormat>
  <Paragraphs>52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Comic Sans MS</vt:lpstr>
      <vt:lpstr>Segoe Print</vt:lpstr>
      <vt:lpstr>Nature Illustration 16x9</vt:lpstr>
      <vt:lpstr>   Elm Class </vt:lpstr>
      <vt:lpstr>Autumn Term 2 2025/26</vt:lpstr>
      <vt:lpstr>Curriculum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Karen Barley</cp:lastModifiedBy>
  <cp:revision>7</cp:revision>
  <dcterms:created xsi:type="dcterms:W3CDTF">2023-01-06T14:19:25Z</dcterms:created>
  <dcterms:modified xsi:type="dcterms:W3CDTF">2025-11-21T17:43:04Z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0x010100E0A4D2A9EE894444BB98D5C56EDC76E9</vt:lpwstr>
  </property>
  <property fmtid="{D5CDD505-2E9C-101B-9397-08002B2CF9AE}" pid="3" name="MediaServiceImageTags">
    <vt:lpwstr/>
  </property>
</Properties>
</file>