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2/9/23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2/9/23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2/9/23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2/9/23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9023" y="293511"/>
            <a:ext cx="7262814" cy="1219200"/>
          </a:xfrm>
        </p:spPr>
        <p:txBody>
          <a:bodyPr>
            <a:normAutofit/>
          </a:bodyPr>
          <a:lstStyle/>
          <a:p>
            <a:r>
              <a:rPr lang="en-GB" dirty="0"/>
              <a:t>Kirkbride Primary School</a:t>
            </a:r>
            <a:br>
              <a:rPr lang="en-GB" dirty="0"/>
            </a:br>
            <a:r>
              <a:rPr lang="en-GB" sz="2000" dirty="0"/>
              <a:t>PSHE Long Term Overview </a:t>
            </a:r>
            <a:r>
              <a:rPr lang="en-GB" sz="2000"/>
              <a:t>written January 2023</a:t>
            </a:r>
            <a:endParaRPr sz="20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DA9CB51-4DCE-4776-8D90-46E12A63B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513349"/>
              </p:ext>
            </p:extLst>
          </p:nvPr>
        </p:nvGraphicFramePr>
        <p:xfrm>
          <a:off x="1065213" y="1606409"/>
          <a:ext cx="10058400" cy="2578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50609">
                  <a:extLst>
                    <a:ext uri="{9D8B030D-6E8A-4147-A177-3AD203B41FA5}">
                      <a16:colId xmlns:a16="http://schemas.microsoft.com/office/drawing/2014/main" val="4035763020"/>
                    </a:ext>
                  </a:extLst>
                </a:gridCol>
                <a:gridCol w="2521938">
                  <a:extLst>
                    <a:ext uri="{9D8B030D-6E8A-4147-A177-3AD203B41FA5}">
                      <a16:colId xmlns:a16="http://schemas.microsoft.com/office/drawing/2014/main" val="1529795097"/>
                    </a:ext>
                  </a:extLst>
                </a:gridCol>
                <a:gridCol w="3099929">
                  <a:extLst>
                    <a:ext uri="{9D8B030D-6E8A-4147-A177-3AD203B41FA5}">
                      <a16:colId xmlns:a16="http://schemas.microsoft.com/office/drawing/2014/main" val="1123325570"/>
                    </a:ext>
                  </a:extLst>
                </a:gridCol>
                <a:gridCol w="3085924">
                  <a:extLst>
                    <a:ext uri="{9D8B030D-6E8A-4147-A177-3AD203B41FA5}">
                      <a16:colId xmlns:a16="http://schemas.microsoft.com/office/drawing/2014/main" val="4049734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Autumn</a:t>
                      </a:r>
                    </a:p>
                    <a:p>
                      <a:pPr algn="l"/>
                      <a:r>
                        <a:rPr lang="en-GB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 and my relationships, Valuing differences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Spring</a:t>
                      </a:r>
                    </a:p>
                    <a:p>
                      <a:pPr algn="l"/>
                      <a:r>
                        <a:rPr lang="en-GB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Keeping safe, Growing and changing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Summer</a:t>
                      </a:r>
                    </a:p>
                    <a:p>
                      <a:pPr algn="l"/>
                      <a:r>
                        <a:rPr lang="en-GB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my best, Rights and respect</a:t>
                      </a:r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89521"/>
                  </a:ext>
                </a:extLst>
              </a:tr>
              <a:tr h="366456">
                <a:tc>
                  <a:txBody>
                    <a:bodyPr/>
                    <a:lstStyle/>
                    <a:p>
                      <a:r>
                        <a:rPr lang="en-GB" sz="1200" dirty="0"/>
                        <a:t>Acorn – N/R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Marvellous me, I’m special, people who are special to me, including everyone, family and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People who help and keep me safe, what is safe to go in my body, looking after others.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What does my body need, I can keep trying, when I was a baby, girls, boys and families.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41560"/>
                  </a:ext>
                </a:extLst>
              </a:tr>
              <a:tr h="511995">
                <a:tc>
                  <a:txBody>
                    <a:bodyPr/>
                    <a:lstStyle/>
                    <a:p>
                      <a:r>
                        <a:rPr lang="en-GB" sz="1200" dirty="0"/>
                        <a:t>Ash – Y1/2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Why we have classroom rules, feelings and bodies, unkind, tease or bully, who are our special people?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 sleep, who can help, good or bad touches, basic first aid, what would Harold do?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Eat well, Catch it, bin it, kill it, pass on praise, Harold learns to ride his bike, surprises and secrets.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80847"/>
                  </a:ext>
                </a:extLst>
              </a:tr>
              <a:tr h="464549">
                <a:tc>
                  <a:txBody>
                    <a:bodyPr/>
                    <a:lstStyle/>
                    <a:p>
                      <a:r>
                        <a:rPr lang="en-GB" sz="1200" dirty="0"/>
                        <a:t>Elm - Y3/4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Looking after our special people, my community, friends and neighbours.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Danger or risk, safe or harm? Our helpful volunteers, Environment project, Helping each other, Derek cooks dinner.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am fantastic, Top talents, For or against, Body team work, body space, my changing body.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9705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Oak – Y5/6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Give and take, communication, relationship-cake, being assertive, emotional needs.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Stop bullying, smoking and drugs, is it safe, dilemmas and issues, changing bodies.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Basic first aid. Responsibilities, rights, respect and duties, spending wisely.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009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1DEE83-6C9A-4A84-8875-08998B82D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34"/>
            <a:ext cx="1948889" cy="1948889"/>
          </a:xfrm>
          <a:prstGeom prst="rect">
            <a:avLst/>
          </a:prstGeom>
        </p:spPr>
      </p:pic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E1B6CDD8-B62F-4603-B784-2485FE913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039811"/>
              </p:ext>
            </p:extLst>
          </p:nvPr>
        </p:nvGraphicFramePr>
        <p:xfrm>
          <a:off x="1065213" y="4171809"/>
          <a:ext cx="10058400" cy="238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3187">
                  <a:extLst>
                    <a:ext uri="{9D8B030D-6E8A-4147-A177-3AD203B41FA5}">
                      <a16:colId xmlns:a16="http://schemas.microsoft.com/office/drawing/2014/main" val="4035763020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529795097"/>
                    </a:ext>
                  </a:extLst>
                </a:gridCol>
                <a:gridCol w="3099816">
                  <a:extLst>
                    <a:ext uri="{9D8B030D-6E8A-4147-A177-3AD203B41FA5}">
                      <a16:colId xmlns:a16="http://schemas.microsoft.com/office/drawing/2014/main" val="1123325570"/>
                    </a:ext>
                  </a:extLst>
                </a:gridCol>
                <a:gridCol w="3086037">
                  <a:extLst>
                    <a:ext uri="{9D8B030D-6E8A-4147-A177-3AD203B41FA5}">
                      <a16:colId xmlns:a16="http://schemas.microsoft.com/office/drawing/2014/main" val="4049734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Year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89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/>
                        <a:t>Acorn – N/R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All about me, my feelings, same and different families, I am caring.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Keeping myself safe, Safe indoors and outdoors, Safe online, Listening to my feelings.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Bouncing back when things go wrong, Healthy eating, Move your body, A good nights sleep.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4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Ash – Y1/2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Ideal classroom, How are you feeling today? Being a good friend, types of bullying,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I don’t like that, should I tell? How safe would you feel? What would Harold say?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Keep clean and healthy, What does my body do? My body needs, Basic first aid, Haven’t you grown,  Respecting privacy.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8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Elm - Y3/4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Ok or not ok? Feelings, When feelings change, The people we share our world with.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How dare you, Keeping ourselves safe, Danger, risk or hazard, Medicines, Friends or acquaintance.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What makes me ME? Making choices, My community, Basic first aid, My feelings are all over the place, Changes at puberty.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05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Oak – Y5/6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Working together, Let’s negotiate, Boys will be boys, Tolerance and respect.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Think before you click, Drugs – it’s the law, Alcohol, To share or not share.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What's the risk? Basic first aid, 5 ways to well being, Two sides to every story, Facebook friends.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0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773A3832447C4BB367BE2540E08A8D" ma:contentTypeVersion="11" ma:contentTypeDescription="Create a new document." ma:contentTypeScope="" ma:versionID="95007e44052cb298e9304f6ed4a9562c">
  <xsd:schema xmlns:xsd="http://www.w3.org/2001/XMLSchema" xmlns:xs="http://www.w3.org/2001/XMLSchema" xmlns:p="http://schemas.microsoft.com/office/2006/metadata/properties" xmlns:ns3="db1d7ee5-dc7b-478e-862d-49ed1201d877" targetNamespace="http://schemas.microsoft.com/office/2006/metadata/properties" ma:root="true" ma:fieldsID="2bff34dc26a3ff91924221b00cb178ea" ns3:_="">
    <xsd:import namespace="db1d7ee5-dc7b-478e-862d-49ed1201d8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d7ee5-dc7b-478e-862d-49ed1201d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3ED299-E3F5-4E50-93B8-4EE19D8A54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354E72-0AD4-41BE-AD06-1DBCA52A4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d7ee5-dc7b-478e-862d-49ed1201d8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BC1EAB-C3F1-47EF-831A-93B9C2B249C3}">
  <ds:schemaRefs>
    <ds:schemaRef ds:uri="db1d7ee5-dc7b-478e-862d-49ed1201d877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134</TotalTime>
  <Words>547</Words>
  <Application>Microsoft Macintosh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Segoe Print</vt:lpstr>
      <vt:lpstr>Nature Illustration 16x9</vt:lpstr>
      <vt:lpstr>Kirkbride Primary School PSHE Long Term Overview written January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Karen Barley</dc:creator>
  <cp:lastModifiedBy>Microsoft Office User</cp:lastModifiedBy>
  <cp:revision>14</cp:revision>
  <dcterms:created xsi:type="dcterms:W3CDTF">2022-07-26T13:43:28Z</dcterms:created>
  <dcterms:modified xsi:type="dcterms:W3CDTF">2023-02-09T21:19:07Z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0x0101005D773A3832447C4BB367BE2540E08A8D</vt:lpwstr>
  </property>
</Properties>
</file>