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57" r:id="rId5"/>
    <p:sldId id="264" r:id="rId6"/>
    <p:sldId id="263" r:id="rId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A8D6F-B2D0-4E4C-B25A-3B5602835AB4}" v="1944" dt="2025-08-28T13:53:01.217"/>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6"/>
  </p:normalViewPr>
  <p:slideViewPr>
    <p:cSldViewPr snapToGrid="0">
      <p:cViewPr varScale="1">
        <p:scale>
          <a:sx n="102" d="100"/>
          <a:sy n="102" d="100"/>
        </p:scale>
        <p:origin x="856"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rtl="0"/>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rtl="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a:t>Oak Class </a:t>
            </a:r>
            <a:endParaRPr lang="en-gb"/>
          </a:p>
        </p:txBody>
      </p:sp>
      <p:sp>
        <p:nvSpPr>
          <p:cNvPr id="3" name="Subtitle 2"/>
          <p:cNvSpPr>
            <a:spLocks noGrp="1"/>
          </p:cNvSpPr>
          <p:nvPr>
            <p:ph type="subTitle" idx="1"/>
          </p:nvPr>
        </p:nvSpPr>
        <p:spPr/>
        <p:txBody>
          <a:bodyPr rtlCol="0"/>
          <a:lstStyle/>
          <a:p>
            <a:pPr rtl="0"/>
            <a:r>
              <a:rPr lang="en-GB"/>
              <a:t>Welcome back to School September 2025</a:t>
            </a:r>
            <a:endParaRPr lang="en-gb"/>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a:bodyPr>
          <a:lstStyle/>
          <a:p>
            <a:r>
              <a:rPr lang="en-US" sz="2400"/>
              <a:t>Welcome Back Oak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330741" y="880527"/>
            <a:ext cx="4299626" cy="2762808"/>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Welcome back </a:t>
            </a:r>
            <a:r>
              <a:rPr lang="en-GB" sz="1200" b="1" u="sng" dirty="0">
                <a:latin typeface="Calibri" panose="020F0502020204030204" pitchFamily="34" charset="0"/>
                <a:ea typeface="Calibri" panose="020F0502020204030204" pitchFamily="34" charset="0"/>
                <a:cs typeface="Calibri" panose="020F0502020204030204" pitchFamily="34" charset="0"/>
              </a:rPr>
              <a:t>Oak</a:t>
            </a:r>
            <a:r>
              <a:rPr lang="en-GB" sz="1200" b="1" u="sng" dirty="0">
                <a:effectLst/>
                <a:latin typeface="Calibri" panose="020F0502020204030204" pitchFamily="34" charset="0"/>
                <a:ea typeface="Calibri" panose="020F0502020204030204" pitchFamily="34" charset="0"/>
                <a:cs typeface="Calibri" panose="020F0502020204030204" pitchFamily="34" charset="0"/>
              </a:rPr>
              <a:t> Class</a:t>
            </a:r>
            <a:r>
              <a:rPr lang="en-GB" sz="1200" b="1" u="sng"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Happy new term everyone! Where did the summer holiday’s go? I do hope you have all enjoyed a good holiday and break. We are ready to smash being in Oak class and </a:t>
            </a:r>
            <a:r>
              <a:rPr lang="en-GB" sz="1200" dirty="0">
                <a:latin typeface="Calibri" panose="020F0502020204030204" pitchFamily="34" charset="0"/>
                <a:ea typeface="Calibri" panose="020F0502020204030204" pitchFamily="34" charset="0"/>
                <a:cs typeface="Calibri" panose="020F0502020204030204" pitchFamily="34" charset="0"/>
              </a:rPr>
              <a:t>I am very excited to be back up in year 5 and 6.</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love</a:t>
            </a:r>
            <a:r>
              <a:rPr lang="en-GB" sz="1200" dirty="0">
                <a:latin typeface="Calibri" panose="020F0502020204030204" pitchFamily="34" charset="0"/>
                <a:ea typeface="Calibri" panose="020F0502020204030204" pitchFamily="34" charset="0"/>
                <a:cs typeface="Calibri" panose="020F0502020204030204" pitchFamily="34" charset="0"/>
              </a:rPr>
              <a:t>d</a:t>
            </a:r>
            <a:r>
              <a:rPr lang="en-GB" sz="1200" dirty="0">
                <a:effectLst/>
                <a:latin typeface="Calibri" panose="020F0502020204030204" pitchFamily="34" charset="0"/>
                <a:ea typeface="Calibri" panose="020F0502020204030204" pitchFamily="34" charset="0"/>
                <a:cs typeface="Calibri" panose="020F0502020204030204" pitchFamily="34" charset="0"/>
              </a:rPr>
              <a:t> welcoming the children back to school and look forward to the coming term</a:t>
            </a:r>
            <a:r>
              <a:rPr lang="en-GB" sz="1200" dirty="0">
                <a:latin typeface="Calibri" panose="020F0502020204030204" pitchFamily="34" charset="0"/>
                <a:ea typeface="Calibri" panose="020F0502020204030204" pitchFamily="34" charset="0"/>
                <a:cs typeface="Calibri" panose="020F0502020204030204" pitchFamily="34" charset="0"/>
              </a:rPr>
              <a:t> in Oak Class with myself, Mrs Stamper and Miss Satterthwaite.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have attached our learning overview for the next term for you to see how we aim to explore, learn and grow over the next  7 weeks. If you would like any more information, please do not hesitate to ask one of us. </a:t>
            </a:r>
          </a:p>
        </p:txBody>
      </p:sp>
      <p:sp>
        <p:nvSpPr>
          <p:cNvPr id="6" name="TextBox 5">
            <a:extLst>
              <a:ext uri="{FF2B5EF4-FFF2-40B4-BE49-F238E27FC236}">
                <a16:creationId xmlns:a16="http://schemas.microsoft.com/office/drawing/2014/main" id="{89ABC802-7C19-37FD-067E-C4B94F8D0136}"/>
              </a:ext>
            </a:extLst>
          </p:cNvPr>
          <p:cNvSpPr txBox="1"/>
          <p:nvPr/>
        </p:nvSpPr>
        <p:spPr>
          <a:xfrm>
            <a:off x="330741" y="3643335"/>
            <a:ext cx="4299626" cy="2067361"/>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reading book and record and a coat with a hood</a:t>
            </a:r>
            <a:r>
              <a:rPr lang="en-GB" sz="1200" dirty="0">
                <a:latin typeface="Calibri" panose="020F0502020204030204" pitchFamily="34" charset="0"/>
                <a:ea typeface="Calibri" panose="020F0502020204030204" pitchFamily="34" charset="0"/>
                <a:cs typeface="Calibri" panose="020F0502020204030204" pitchFamily="34" charset="0"/>
              </a:rPr>
              <a:t> and maybe a hat and gloves during Autumn term.  We are providing each child with a pencil case and equipment so there is no need for personal items to come into school.</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PE kit </a:t>
            </a:r>
            <a:r>
              <a:rPr lang="en-GB" sz="1200" dirty="0">
                <a:effectLst/>
                <a:latin typeface="Calibri" panose="020F0502020204030204" pitchFamily="34" charset="0"/>
                <a:ea typeface="Calibri" panose="020F0502020204030204" pitchFamily="34" charset="0"/>
                <a:cs typeface="Calibri" panose="020F0502020204030204" pitchFamily="34" charset="0"/>
              </a:rPr>
              <a:t>is needed </a:t>
            </a:r>
            <a:r>
              <a:rPr lang="en-GB" sz="1200" dirty="0">
                <a:latin typeface="Calibri" panose="020F0502020204030204" pitchFamily="34" charset="0"/>
                <a:ea typeface="Calibri" panose="020F0502020204030204" pitchFamily="34" charset="0"/>
                <a:cs typeface="Calibri" panose="020F0502020204030204" pitchFamily="34" charset="0"/>
              </a:rPr>
              <a:t>in school all week but for</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latin typeface="Calibri" panose="020F0502020204030204" pitchFamily="34" charset="0"/>
                <a:ea typeface="Calibri" panose="020F0502020204030204" pitchFamily="34" charset="0"/>
                <a:cs typeface="Calibri" panose="020F0502020204030204" pitchFamily="34" charset="0"/>
              </a:rPr>
              <a:t>Autumn</a:t>
            </a:r>
            <a:r>
              <a:rPr lang="en-GB" sz="1200" dirty="0">
                <a:effectLst/>
                <a:latin typeface="Calibri" panose="020F0502020204030204" pitchFamily="34" charset="0"/>
                <a:ea typeface="Calibri" panose="020F0502020204030204" pitchFamily="34" charset="0"/>
                <a:cs typeface="Calibri" panose="020F0502020204030204" pitchFamily="34" charset="0"/>
              </a:rPr>
              <a:t> 1 their PE </a:t>
            </a:r>
            <a:r>
              <a:rPr lang="en-GB" sz="1200" dirty="0">
                <a:latin typeface="Calibri" panose="020F0502020204030204" pitchFamily="34" charset="0"/>
                <a:ea typeface="Calibri" panose="020F0502020204030204" pitchFamily="34" charset="0"/>
                <a:cs typeface="Calibri" panose="020F0502020204030204" pitchFamily="34" charset="0"/>
              </a:rPr>
              <a:t>session is</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b="1" dirty="0">
                <a:latin typeface="Calibri" panose="020F0502020204030204" pitchFamily="34" charset="0"/>
                <a:ea typeface="Calibri" panose="020F0502020204030204" pitchFamily="34" charset="0"/>
                <a:cs typeface="Calibri" panose="020F0502020204030204" pitchFamily="34" charset="0"/>
              </a:rPr>
              <a:t>a Wednesday</a:t>
            </a:r>
            <a:r>
              <a:rPr lang="en-GB" sz="1200" b="1" dirty="0">
                <a:effectLst/>
                <a:latin typeface="Calibri" panose="020F0502020204030204" pitchFamily="34" charset="0"/>
                <a:ea typeface="Calibri" panose="020F0502020204030204" pitchFamily="34" charset="0"/>
                <a:cs typeface="Calibri" panose="020F0502020204030204" pitchFamily="34" charset="0"/>
              </a:rPr>
              <a:t> </a:t>
            </a:r>
            <a:r>
              <a:rPr lang="en-GB" sz="1200" b="1">
                <a:effectLst/>
                <a:latin typeface="Calibri" panose="020F0502020204030204" pitchFamily="34" charset="0"/>
                <a:ea typeface="Calibri" panose="020F0502020204030204" pitchFamily="34" charset="0"/>
                <a:cs typeface="Calibri" panose="020F0502020204030204" pitchFamily="34" charset="0"/>
              </a:rPr>
              <a:t>and Friday </a:t>
            </a:r>
            <a:r>
              <a:rPr lang="en-GB" sz="1200">
                <a:effectLst/>
                <a:latin typeface="Calibri" panose="020F0502020204030204" pitchFamily="34" charset="0"/>
                <a:ea typeface="Calibri" panose="020F0502020204030204" pitchFamily="34" charset="0"/>
                <a:cs typeface="Calibri" panose="020F0502020204030204" pitchFamily="34" charset="0"/>
              </a:rPr>
              <a:t>each </a:t>
            </a:r>
            <a:r>
              <a:rPr lang="en-GB" sz="1200" dirty="0">
                <a:effectLst/>
                <a:latin typeface="Calibri" panose="020F0502020204030204" pitchFamily="34" charset="0"/>
                <a:ea typeface="Calibri" panose="020F0502020204030204" pitchFamily="34" charset="0"/>
                <a:cs typeface="Calibri" panose="020F0502020204030204" pitchFamily="34" charset="0"/>
              </a:rPr>
              <a:t>week. With it being cold, your child can wear tracksuit bottoms or leggings.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428019" y="5627084"/>
            <a:ext cx="4299626" cy="976678"/>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are still offering a</a:t>
            </a:r>
            <a:r>
              <a:rPr lang="en-GB" sz="1200" dirty="0">
                <a:latin typeface="Calibri" panose="020F0502020204030204" pitchFamily="34" charset="0"/>
                <a:ea typeface="Calibri" panose="020F0502020204030204" pitchFamily="34" charset="0"/>
                <a:cs typeface="Calibri" panose="020F0502020204030204" pitchFamily="34" charset="0"/>
              </a:rPr>
              <a:t>  variety of healthy d</a:t>
            </a:r>
            <a:r>
              <a:rPr lang="en-GB" sz="1200" dirty="0">
                <a:effectLst/>
                <a:latin typeface="Calibri" panose="020F0502020204030204" pitchFamily="34" charset="0"/>
                <a:ea typeface="Calibri" panose="020F0502020204030204" pitchFamily="34" charset="0"/>
                <a:cs typeface="Calibri" panose="020F0502020204030204" pitchFamily="34" charset="0"/>
              </a:rPr>
              <a:t>aily snacks </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to every child in KS2. However, due to the end of government funding, we ask for a 50p weekly donation.</a:t>
            </a:r>
          </a:p>
        </p:txBody>
      </p:sp>
      <p:sp>
        <p:nvSpPr>
          <p:cNvPr id="10" name="TextBox 9">
            <a:extLst>
              <a:ext uri="{FF2B5EF4-FFF2-40B4-BE49-F238E27FC236}">
                <a16:creationId xmlns:a16="http://schemas.microsoft.com/office/drawing/2014/main" id="{74695C0E-2CFF-24A8-46A0-D066EA0A8098}"/>
              </a:ext>
            </a:extLst>
          </p:cNvPr>
          <p:cNvSpPr txBox="1"/>
          <p:nvPr/>
        </p:nvSpPr>
        <p:spPr>
          <a:xfrm>
            <a:off x="8485017" y="165395"/>
            <a:ext cx="3625919" cy="3850221"/>
          </a:xfrm>
          <a:prstGeom prst="rect">
            <a:avLst/>
          </a:prstGeom>
          <a:noFill/>
        </p:spPr>
        <p:txBody>
          <a:bodyPr wrap="square">
            <a:spAutoFit/>
          </a:bodyPr>
          <a:lstStyle/>
          <a:p>
            <a:pPr>
              <a:lnSpc>
                <a:spcPct val="107000"/>
              </a:lnSpc>
              <a:spcAft>
                <a:spcPts val="800"/>
              </a:spcAft>
            </a:pPr>
            <a:r>
              <a:rPr lang="en-GB" sz="1200" b="1" u="sng">
                <a:effectLst/>
                <a:latin typeface="Calibri" panose="020F0502020204030204" pitchFamily="34" charset="0"/>
                <a:ea typeface="Calibri" panose="020F0502020204030204" pitchFamily="34" charset="0"/>
                <a:cs typeface="Calibri" panose="020F0502020204030204" pitchFamily="34" charset="0"/>
              </a:rPr>
              <a:t>Reading</a:t>
            </a: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a:effectLst/>
                <a:latin typeface="Calibri" panose="020F0502020204030204" pitchFamily="34" charset="0"/>
                <a:ea typeface="Calibri" panose="020F0502020204030204" pitchFamily="34" charset="0"/>
                <a:cs typeface="Calibri" panose="020F0502020204030204" pitchFamily="34" charset="0"/>
              </a:rPr>
              <a:t>We still ask that children are ‘Striving for Five’- reading their book </a:t>
            </a:r>
            <a:r>
              <a:rPr lang="en-GB" sz="1100" b="1">
                <a:effectLst/>
                <a:latin typeface="Calibri" panose="020F0502020204030204" pitchFamily="34" charset="0"/>
                <a:ea typeface="Calibri" panose="020F0502020204030204" pitchFamily="34" charset="0"/>
                <a:cs typeface="Calibri" panose="020F0502020204030204" pitchFamily="34" charset="0"/>
              </a:rPr>
              <a:t>at least</a:t>
            </a:r>
            <a:r>
              <a:rPr lang="en-GB" sz="1100">
                <a:effectLst/>
                <a:latin typeface="Calibri" panose="020F0502020204030204" pitchFamily="34" charset="0"/>
                <a:ea typeface="Calibri" panose="020F0502020204030204" pitchFamily="34" charset="0"/>
                <a:cs typeface="Calibri" panose="020F0502020204030204" pitchFamily="34" charset="0"/>
              </a:rPr>
              <a:t> 3 times a week at home for approx</a:t>
            </a:r>
            <a:r>
              <a:rPr lang="en-GB" sz="1100">
                <a:latin typeface="Calibri" panose="020F0502020204030204" pitchFamily="34" charset="0"/>
                <a:ea typeface="Calibri" panose="020F0502020204030204" pitchFamily="34" charset="0"/>
                <a:cs typeface="Calibri" panose="020F0502020204030204" pitchFamily="34" charset="0"/>
              </a:rPr>
              <a:t>imately 5-10</a:t>
            </a:r>
            <a:r>
              <a:rPr lang="en-GB" sz="1100">
                <a:effectLst/>
                <a:latin typeface="Calibri" panose="020F0502020204030204" pitchFamily="34" charset="0"/>
                <a:ea typeface="Calibri" panose="020F0502020204030204" pitchFamily="34" charset="0"/>
                <a:cs typeface="Calibri" panose="020F0502020204030204" pitchFamily="34" charset="0"/>
              </a:rPr>
              <a:t> minutes. Frequent reading, particularly of a familiar text helps to build fluency and stamina and is part of becoming a confident reader.  Your child can read to you or you can read to your child, but emersion within the story and reading for pleasure is key.</a:t>
            </a:r>
          </a:p>
          <a:p>
            <a:pPr>
              <a:lnSpc>
                <a:spcPct val="107000"/>
              </a:lnSpc>
              <a:spcAft>
                <a:spcPts val="800"/>
              </a:spcAft>
            </a:pPr>
            <a:r>
              <a:rPr lang="en-GB" sz="1100" b="1" u="sng">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10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something they have learned. </a:t>
            </a:r>
          </a:p>
          <a:p>
            <a:pPr>
              <a:lnSpc>
                <a:spcPct val="107000"/>
              </a:lnSpc>
              <a:spcAft>
                <a:spcPts val="800"/>
              </a:spcAft>
            </a:pPr>
            <a:r>
              <a:rPr lang="en-GB" sz="1100">
                <a:effectLst/>
                <a:latin typeface="Calibri" panose="020F0502020204030204" pitchFamily="34" charset="0"/>
                <a:ea typeface="Calibri" panose="020F0502020204030204" pitchFamily="34" charset="0"/>
                <a:cs typeface="Calibri" panose="020F0502020204030204" pitchFamily="34" charset="0"/>
              </a:rPr>
              <a:t>Our Library day will be a Monday this half term so books will be changed then. They may not be able to read their library book independently, and that is fine. We ask that these books are shared with parents and carers if necessary, so children can enjoy the books that they have chosen and see good modelling by parents and carers at home, as well as adult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6" y="298413"/>
            <a:ext cx="3757372" cy="2235740"/>
          </a:xfrm>
          <a:prstGeom prst="rect">
            <a:avLst/>
          </a:prstGeom>
          <a:noFill/>
        </p:spPr>
        <p:txBody>
          <a:bodyPr wrap="square" rtlCol="0">
            <a:spAutoFit/>
          </a:bodyPr>
          <a:lstStyle/>
          <a:p>
            <a:pPr>
              <a:lnSpc>
                <a:spcPct val="107000"/>
              </a:lnSpc>
              <a:spcAft>
                <a:spcPts val="800"/>
              </a:spcAft>
            </a:pPr>
            <a:r>
              <a:rPr lang="en-GB" sz="1200" b="1" u="sng">
                <a:effectLst/>
                <a:latin typeface="Calibri" panose="020F0502020204030204" pitchFamily="34" charset="0"/>
                <a:ea typeface="Calibri" panose="020F0502020204030204" pitchFamily="34" charset="0"/>
                <a:cs typeface="Calibri" panose="020F0502020204030204" pitchFamily="34" charset="0"/>
              </a:rPr>
              <a:t>Homework</a:t>
            </a: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a:effectLst/>
                <a:latin typeface="Calibri" panose="020F0502020204030204" pitchFamily="34" charset="0"/>
                <a:ea typeface="Calibri" panose="020F0502020204030204" pitchFamily="34" charset="0"/>
                <a:cs typeface="Calibri" panose="020F0502020204030204" pitchFamily="34" charset="0"/>
              </a:rPr>
              <a:t>As well as reading with your child, we will </a:t>
            </a:r>
            <a:r>
              <a:rPr lang="en-GB" sz="1100">
                <a:latin typeface="Calibri" panose="020F0502020204030204" pitchFamily="34" charset="0"/>
                <a:ea typeface="Calibri" panose="020F0502020204030204" pitchFamily="34" charset="0"/>
                <a:cs typeface="Calibri" panose="020F0502020204030204" pitchFamily="34" charset="0"/>
              </a:rPr>
              <a:t>send home spelling, grammar or calculation </a:t>
            </a:r>
            <a:r>
              <a:rPr lang="en-GB" sz="1100">
                <a:effectLst/>
                <a:latin typeface="Calibri" panose="020F0502020204030204" pitchFamily="34" charset="0"/>
                <a:ea typeface="Calibri" panose="020F0502020204030204" pitchFamily="34" charset="0"/>
                <a:cs typeface="Calibri" panose="020F0502020204030204" pitchFamily="34" charset="0"/>
              </a:rPr>
              <a:t>homework to support our transition to fluent</a:t>
            </a:r>
            <a:r>
              <a:rPr lang="en-GB" sz="1100">
                <a:latin typeface="Calibri" panose="020F0502020204030204" pitchFamily="34" charset="0"/>
                <a:ea typeface="Calibri" panose="020F0502020204030204" pitchFamily="34" charset="0"/>
                <a:cs typeface="Calibri" panose="020F0502020204030204" pitchFamily="34" charset="0"/>
              </a:rPr>
              <a:t> readers, spellers and mathematicians. </a:t>
            </a:r>
            <a:r>
              <a:rPr lang="en-GB" sz="1100">
                <a:effectLst/>
                <a:latin typeface="Calibri" panose="020F0502020204030204" pitchFamily="34" charset="0"/>
                <a:ea typeface="Calibri" panose="020F0502020204030204" pitchFamily="34" charset="0"/>
                <a:cs typeface="Calibri" panose="020F0502020204030204" pitchFamily="34" charset="0"/>
              </a:rPr>
              <a:t>These </a:t>
            </a:r>
            <a:r>
              <a:rPr lang="en-GB" sz="1100">
                <a:latin typeface="Calibri" panose="020F0502020204030204" pitchFamily="34" charset="0"/>
                <a:ea typeface="Calibri" panose="020F0502020204030204" pitchFamily="34" charset="0"/>
                <a:cs typeface="Calibri" panose="020F0502020204030204" pitchFamily="34" charset="0"/>
              </a:rPr>
              <a:t>activities will come home as and when needed and not necessarily every week.</a:t>
            </a:r>
            <a:endParaRPr lang="en-GB" sz="11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a:effectLst/>
                <a:latin typeface="Calibri" panose="020F0502020204030204" pitchFamily="34" charset="0"/>
                <a:ea typeface="Calibri" panose="020F0502020204030204" pitchFamily="34" charset="0"/>
                <a:cs typeface="Calibri" panose="020F0502020204030204" pitchFamily="34" charset="0"/>
              </a:rPr>
              <a:t>TT Rockstars supports times tables and in year 5 and 6, these are used in every aspect of maths so please support your child’s learning using TT Rockstars.</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68C6ACC-98EB-9C4E-5D42-E7B35309DCEB}"/>
              </a:ext>
            </a:extLst>
          </p:cNvPr>
          <p:cNvSpPr txBox="1"/>
          <p:nvPr/>
        </p:nvSpPr>
        <p:spPr>
          <a:xfrm>
            <a:off x="4727645" y="4027256"/>
            <a:ext cx="7036336" cy="2382704"/>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Important Dates Coming Up</a:t>
            </a:r>
            <a:endParaRPr lang="en-GB" sz="1200" b="1" u="sng"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Football – Friday 12the September.</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Cross Country – Friday 3</a:t>
            </a:r>
            <a:r>
              <a:rPr lang="en-GB" sz="1200" baseline="30000" dirty="0">
                <a:latin typeface="Calibri" panose="020F0502020204030204" pitchFamily="34" charset="0"/>
                <a:ea typeface="Calibri" panose="020F0502020204030204" pitchFamily="34" charset="0"/>
                <a:cs typeface="Calibri" panose="020F0502020204030204" pitchFamily="34" charset="0"/>
              </a:rPr>
              <a:t>rd</a:t>
            </a:r>
            <a:r>
              <a:rPr lang="en-GB" sz="1200" dirty="0">
                <a:latin typeface="Calibri" panose="020F0502020204030204" pitchFamily="34" charset="0"/>
                <a:ea typeface="Calibri" panose="020F0502020204030204" pitchFamily="34" charset="0"/>
                <a:cs typeface="Calibri" panose="020F0502020204030204" pitchFamily="34" charset="0"/>
              </a:rPr>
              <a:t> October.</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WW2 workshop – Wednesday 15</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October.</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Solway Aviation Museum – Thursday 16</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dirty="0">
                <a:effectLst/>
                <a:latin typeface="Calibri" panose="020F0502020204030204" pitchFamily="34" charset="0"/>
                <a:ea typeface="Calibri" panose="020F0502020204030204" pitchFamily="34" charset="0"/>
                <a:cs typeface="Calibri" panose="020F0502020204030204" pitchFamily="34" charset="0"/>
              </a:rPr>
              <a:t> October.</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Kirkbride Airfield – Thursday 23</a:t>
            </a:r>
            <a:r>
              <a:rPr lang="en-GB" sz="1200" baseline="30000" dirty="0">
                <a:latin typeface="Calibri" panose="020F0502020204030204" pitchFamily="34" charset="0"/>
                <a:ea typeface="Calibri" panose="020F0502020204030204" pitchFamily="34" charset="0"/>
                <a:cs typeface="Calibri" panose="020F0502020204030204" pitchFamily="34" charset="0"/>
              </a:rPr>
              <a:t>rd</a:t>
            </a:r>
            <a:r>
              <a:rPr lang="en-GB" sz="1200" dirty="0">
                <a:latin typeface="Calibri" panose="020F0502020204030204" pitchFamily="34" charset="0"/>
                <a:ea typeface="Calibri" panose="020F0502020204030204" pitchFamily="34" charset="0"/>
                <a:cs typeface="Calibri" panose="020F0502020204030204" pitchFamily="34" charset="0"/>
              </a:rPr>
              <a:t> October.</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2786" y="-956248"/>
            <a:ext cx="6858002" cy="1828800"/>
          </a:xfrm>
        </p:spPr>
        <p:txBody>
          <a:bodyPr rtlCol="0"/>
          <a:lstStyle/>
          <a:p>
            <a:pPr rtl="0"/>
            <a:r>
              <a:rPr lang="en-GB"/>
              <a:t>Autumn learning letter </a:t>
            </a:r>
            <a:endParaRPr lang="en-gb"/>
          </a:p>
        </p:txBody>
      </p:sp>
      <p:sp>
        <p:nvSpPr>
          <p:cNvPr id="3" name="Text Placeholder 2"/>
          <p:cNvSpPr>
            <a:spLocks noGrp="1"/>
          </p:cNvSpPr>
          <p:nvPr>
            <p:ph type="body" idx="1"/>
          </p:nvPr>
        </p:nvSpPr>
        <p:spPr>
          <a:xfrm>
            <a:off x="2292283" y="241507"/>
            <a:ext cx="3119904" cy="914400"/>
          </a:xfrm>
        </p:spPr>
        <p:txBody>
          <a:bodyPr rtlCol="0"/>
          <a:lstStyle/>
          <a:p>
            <a:r>
              <a:rPr lang="en-GB"/>
              <a:t>Oak Class, Autumn 1 2025</a:t>
            </a:r>
            <a:endParaRPr lang="en-US"/>
          </a:p>
        </p:txBody>
      </p:sp>
      <p:sp>
        <p:nvSpPr>
          <p:cNvPr id="4" name="TextBox 3">
            <a:extLst>
              <a:ext uri="{FF2B5EF4-FFF2-40B4-BE49-F238E27FC236}">
                <a16:creationId xmlns:a16="http://schemas.microsoft.com/office/drawing/2014/main" id="{C344DE81-3DC0-CCD9-1CC2-6AA01F3C8580}"/>
              </a:ext>
            </a:extLst>
          </p:cNvPr>
          <p:cNvSpPr txBox="1"/>
          <p:nvPr/>
        </p:nvSpPr>
        <p:spPr>
          <a:xfrm>
            <a:off x="2945613" y="1102371"/>
            <a:ext cx="4748415" cy="780727"/>
          </a:xfrm>
          <a:prstGeom prst="rect">
            <a:avLst/>
          </a:prstGeom>
          <a:noFill/>
        </p:spPr>
        <p:txBody>
          <a:bodyPr wrap="square" rtlCol="0">
            <a:spAutoFit/>
          </a:bodyPr>
          <a:lstStyle/>
          <a:p>
            <a:pPr lvl="0">
              <a:lnSpc>
                <a:spcPct val="107000"/>
              </a:lnSpc>
            </a:pPr>
            <a:r>
              <a:rPr lang="en-US"/>
              <a:t>We are Reading:</a:t>
            </a:r>
          </a:p>
          <a:p>
            <a:pPr marL="342900" lvl="0" indent="-342900">
              <a:lnSpc>
                <a:spcPct val="107000"/>
              </a:lnSpc>
              <a:buFont typeface="Symbol" pitchFamily="2" charset="2"/>
              <a:buChar char=""/>
            </a:pPr>
            <a:r>
              <a:rPr lang="en-GB" sz="1200">
                <a:solidFill>
                  <a:schemeClr val="tx2"/>
                </a:solidFill>
                <a:latin typeface="Comic Sans MS" panose="030F0902030302020204" pitchFamily="66" charset="0"/>
                <a:cs typeface="Times New Roman" panose="02020603050405020304" pitchFamily="18" charset="0"/>
              </a:rPr>
              <a:t>Rooftoppers </a:t>
            </a:r>
          </a:p>
          <a:p>
            <a:pPr marL="342900" lvl="0" indent="-342900">
              <a:lnSpc>
                <a:spcPct val="107000"/>
              </a:lnSpc>
              <a:buFont typeface="Symbol" pitchFamily="2" charset="2"/>
              <a:buChar char=""/>
            </a:pPr>
            <a:r>
              <a:rPr lang="en-GB" sz="1200">
                <a:solidFill>
                  <a:schemeClr val="tx2"/>
                </a:solidFill>
                <a:latin typeface="Comic Sans MS" panose="030F0902030302020204" pitchFamily="66" charset="0"/>
                <a:cs typeface="Times New Roman" panose="02020603050405020304" pitchFamily="18" charset="0"/>
              </a:rPr>
              <a:t>After The War</a:t>
            </a:r>
            <a:endParaRPr lang="en-US" sz="1200">
              <a:solidFill>
                <a:schemeClr val="tx2"/>
              </a:solidFill>
            </a:endParaRPr>
          </a:p>
        </p:txBody>
      </p:sp>
      <p:sp>
        <p:nvSpPr>
          <p:cNvPr id="6" name="TextBox 5">
            <a:extLst>
              <a:ext uri="{FF2B5EF4-FFF2-40B4-BE49-F238E27FC236}">
                <a16:creationId xmlns:a16="http://schemas.microsoft.com/office/drawing/2014/main" id="{8298ABA3-30C5-2067-C35A-40B511E80389}"/>
              </a:ext>
            </a:extLst>
          </p:cNvPr>
          <p:cNvSpPr txBox="1"/>
          <p:nvPr/>
        </p:nvSpPr>
        <p:spPr>
          <a:xfrm>
            <a:off x="2907726" y="1850864"/>
            <a:ext cx="3819268" cy="970843"/>
          </a:xfrm>
          <a:prstGeom prst="rect">
            <a:avLst/>
          </a:prstGeom>
          <a:noFill/>
        </p:spPr>
        <p:txBody>
          <a:bodyPr wrap="square" rtlCol="0">
            <a:spAutoFit/>
          </a:bodyPr>
          <a:lstStyle/>
          <a:p>
            <a:pPr lvl="0">
              <a:lnSpc>
                <a:spcPct val="107000"/>
              </a:lnSpc>
            </a:pPr>
            <a:r>
              <a:rPr lang="en-US"/>
              <a:t>We are Writing: </a:t>
            </a:r>
            <a:endParaRPr lang="en-GB" sz="120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a:solidFill>
                  <a:schemeClr val="tx2"/>
                </a:solidFill>
                <a:latin typeface="Comic Sans MS" panose="030F0902030302020204" pitchFamily="66" charset="0"/>
                <a:ea typeface="Calibri" panose="020F0502020204030204" pitchFamily="34" charset="0"/>
                <a:cs typeface="Times New Roman" panose="02020603050405020304" pitchFamily="18" charset="0"/>
              </a:rPr>
              <a:t>Adventure stories</a:t>
            </a:r>
            <a:endParaRPr lang="en-GB" sz="120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a:solidFill>
                  <a:schemeClr val="tx2"/>
                </a:solidFill>
                <a:latin typeface="Comic Sans MS" panose="030F0902030302020204" pitchFamily="66" charset="0"/>
                <a:ea typeface="Calibri" panose="020F0502020204030204" pitchFamily="34" charset="0"/>
                <a:cs typeface="Times New Roman" panose="02020603050405020304" pitchFamily="18" charset="0"/>
              </a:rPr>
              <a:t>Poetry</a:t>
            </a:r>
            <a:endParaRPr lang="en-GB" sz="120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a:solidFill>
                  <a:schemeClr val="tx2"/>
                </a:solidFill>
                <a:latin typeface="Comic Sans MS" panose="030F0902030302020204" pitchFamily="66" charset="0"/>
                <a:ea typeface="Calibri" panose="020F0502020204030204" pitchFamily="34" charset="0"/>
                <a:cs typeface="Times New Roman" panose="02020603050405020304" pitchFamily="18" charset="0"/>
              </a:rPr>
              <a:t>Historical stories</a:t>
            </a:r>
            <a:endParaRPr lang="en-GB" sz="120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3009630" y="4273207"/>
            <a:ext cx="4748415" cy="1565685"/>
          </a:xfrm>
          <a:prstGeom prst="rect">
            <a:avLst/>
          </a:prstGeom>
          <a:noFill/>
        </p:spPr>
        <p:txBody>
          <a:bodyPr wrap="square" rtlCol="0">
            <a:spAutoFit/>
          </a:bodyPr>
          <a:lstStyle/>
          <a:p>
            <a:pPr lvl="0">
              <a:lnSpc>
                <a:spcPct val="107000"/>
              </a:lnSpc>
            </a:pPr>
            <a:r>
              <a:rPr lang="en-US"/>
              <a:t>We are Exploring:</a:t>
            </a:r>
          </a:p>
          <a:p>
            <a:pPr marL="171450" indent="-171450">
              <a:lnSpc>
                <a:spcPct val="107000"/>
              </a:lnSpc>
              <a:buFont typeface="Arial" panose="020B0604020202020204" pitchFamily="34" charset="0"/>
              <a:buChar char="•"/>
            </a:pPr>
            <a:r>
              <a:rPr lang="en-GB" sz="1200">
                <a:solidFill>
                  <a:srgbClr val="222222"/>
                </a:solidFill>
                <a:latin typeface="Comic Sans MS" panose="030F0702030302020204" pitchFamily="66" charset="0"/>
              </a:rPr>
              <a:t>We are investigating History this half term and how WW2 impacted the local area. What this looked like and how things have changed. We will be looking at evacuees and aircraft and airbases within our area. Within this we look at geographical reasoning for air bases and how to read maps.</a:t>
            </a:r>
            <a:endParaRPr lang="en-GB" sz="1200" b="0" i="0">
              <a:solidFill>
                <a:srgbClr val="222222"/>
              </a:solidFill>
              <a:effectLst/>
              <a:latin typeface="Comic Sans MS" panose="030F0702030302020204" pitchFamily="66" charset="0"/>
            </a:endParaRPr>
          </a:p>
          <a:p>
            <a:pPr marL="171450" lvl="0" indent="-171450">
              <a:lnSpc>
                <a:spcPct val="107000"/>
              </a:lnSpc>
              <a:buFont typeface="Arial" panose="020B0604020202020204" pitchFamily="34" charset="0"/>
              <a:buChar char="•"/>
            </a:pPr>
            <a:endParaRPr lang="en-GB"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731915" y="884888"/>
            <a:ext cx="3028944" cy="1870769"/>
          </a:xfrm>
          <a:prstGeom prst="rect">
            <a:avLst/>
          </a:prstGeom>
          <a:noFill/>
        </p:spPr>
        <p:txBody>
          <a:bodyPr wrap="square" rtlCol="0">
            <a:spAutoFit/>
          </a:bodyPr>
          <a:lstStyle/>
          <a:p>
            <a:pPr lvl="0">
              <a:lnSpc>
                <a:spcPct val="107000"/>
              </a:lnSpc>
            </a:pPr>
            <a:r>
              <a:rPr lang="en-GB">
                <a:effectLst/>
                <a:latin typeface="+mj-lt"/>
                <a:ea typeface="Calibri" panose="020F0502020204030204" pitchFamily="34" charset="0"/>
                <a:cs typeface="Times New Roman" panose="02020603050405020304" pitchFamily="18" charset="0"/>
              </a:rPr>
              <a:t>We are Creating:</a:t>
            </a:r>
          </a:p>
          <a:p>
            <a:pPr marL="285750" lvl="0" indent="-285750">
              <a:lnSpc>
                <a:spcPct val="107000"/>
              </a:lnSpc>
              <a:buFont typeface="Arial" panose="020B0604020202020204" pitchFamily="34" charset="0"/>
              <a:buChar char="•"/>
            </a:pPr>
            <a:r>
              <a:rPr lang="en-GB" sz="1200">
                <a:latin typeface="+mj-lt"/>
                <a:ea typeface="Calibri" panose="020F0502020204030204" pitchFamily="34" charset="0"/>
                <a:cs typeface="Times New Roman" panose="02020603050405020304" pitchFamily="18" charset="0"/>
              </a:rPr>
              <a:t>Drawing, painting and looking at the artist Frida Kahlo. We will investigate portraits, scale and proportion. printing and making a collage.</a:t>
            </a:r>
          </a:p>
          <a:p>
            <a:pPr marL="285750" lvl="0" indent="-285750">
              <a:lnSpc>
                <a:spcPct val="107000"/>
              </a:lnSpc>
              <a:buFont typeface="Arial" panose="020B0604020202020204" pitchFamily="34" charset="0"/>
              <a:buChar char="•"/>
            </a:pPr>
            <a:r>
              <a:rPr lang="en-GB" sz="1000">
                <a:latin typeface="+mj-lt"/>
                <a:ea typeface="Calibri" panose="020F0502020204030204" pitchFamily="34" charset="0"/>
                <a:cs typeface="Times New Roman" panose="02020603050405020304" pitchFamily="18" charset="0"/>
              </a:rPr>
              <a:t>We will be looking at nutrition. </a:t>
            </a:r>
            <a:r>
              <a:rPr lang="en-US" sz="1000"/>
              <a:t>Explicit teaching of culinary skills and techniques and evaluating outcomes</a:t>
            </a:r>
            <a:endParaRPr lang="en-GB" sz="1000">
              <a:effectLst/>
              <a:latin typeface="+mj-l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a:p>
        </p:txBody>
      </p:sp>
      <p:sp>
        <p:nvSpPr>
          <p:cNvPr id="12" name="TextBox 11">
            <a:extLst>
              <a:ext uri="{FF2B5EF4-FFF2-40B4-BE49-F238E27FC236}">
                <a16:creationId xmlns:a16="http://schemas.microsoft.com/office/drawing/2014/main" id="{447778AE-E008-8A32-F1CC-9E0C8BE1416E}"/>
              </a:ext>
            </a:extLst>
          </p:cNvPr>
          <p:cNvSpPr txBox="1"/>
          <p:nvPr/>
        </p:nvSpPr>
        <p:spPr>
          <a:xfrm>
            <a:off x="3009630" y="2981926"/>
            <a:ext cx="4243469" cy="1274836"/>
          </a:xfrm>
          <a:prstGeom prst="rect">
            <a:avLst/>
          </a:prstGeom>
          <a:noFill/>
        </p:spPr>
        <p:txBody>
          <a:bodyPr wrap="none" rtlCol="0">
            <a:spAutoFit/>
          </a:bodyPr>
          <a:lstStyle/>
          <a:p>
            <a:pPr lvl="0">
              <a:lnSpc>
                <a:spcPct val="107000"/>
              </a:lnSpc>
            </a:pPr>
            <a:r>
              <a:rPr lang="en-US" sz="1200"/>
              <a:t>We are Solving: </a:t>
            </a:r>
          </a:p>
          <a:p>
            <a:pPr marL="285750" lvl="0" indent="-285750">
              <a:lnSpc>
                <a:spcPct val="107000"/>
              </a:lnSpc>
              <a:buFont typeface="Arial" panose="020B0604020202020204" pitchFamily="34" charset="0"/>
              <a:buChar char="•"/>
            </a:pPr>
            <a:r>
              <a:rPr lang="en-GB" sz="1200">
                <a:solidFill>
                  <a:schemeClr val="tx2"/>
                </a:solidFill>
                <a:latin typeface="Comic Sans MS" panose="030F0902030302020204" pitchFamily="66" charset="0"/>
                <a:ea typeface="Calibri" panose="020F0502020204030204" pitchFamily="34" charset="0"/>
                <a:cs typeface="Times New Roman" panose="02020603050405020304" pitchFamily="18" charset="0"/>
              </a:rPr>
              <a:t>Place value</a:t>
            </a:r>
          </a:p>
          <a:p>
            <a:pPr marL="285750" lvl="0" indent="-285750">
              <a:lnSpc>
                <a:spcPct val="107000"/>
              </a:lnSpc>
              <a:buFont typeface="Arial" panose="020B0604020202020204" pitchFamily="34" charset="0"/>
              <a:buChar char="•"/>
            </a:pPr>
            <a:r>
              <a:rPr lang="en-GB" sz="1200">
                <a:solidFill>
                  <a:schemeClr val="tx2"/>
                </a:solidFill>
                <a:latin typeface="Comic Sans MS" panose="030F0902030302020204" pitchFamily="66" charset="0"/>
                <a:ea typeface="Calibri" panose="020F0502020204030204" pitchFamily="34" charset="0"/>
                <a:cs typeface="Times New Roman" panose="02020603050405020304" pitchFamily="18" charset="0"/>
              </a:rPr>
              <a:t>Calculation methods</a:t>
            </a:r>
          </a:p>
          <a:p>
            <a:pPr marL="285750" lvl="0" indent="-285750">
              <a:lnSpc>
                <a:spcPct val="107000"/>
              </a:lnSpc>
              <a:buFont typeface="Arial" panose="020B0604020202020204" pitchFamily="34" charset="0"/>
              <a:buChar char="•"/>
            </a:pPr>
            <a:r>
              <a:rPr lang="en-GB" sz="1200">
                <a:solidFill>
                  <a:schemeClr val="tx2"/>
                </a:solidFill>
                <a:latin typeface="Comic Sans MS" panose="030F0902030302020204" pitchFamily="66" charset="0"/>
                <a:ea typeface="Calibri" panose="020F0502020204030204" pitchFamily="34" charset="0"/>
                <a:cs typeface="Times New Roman" panose="02020603050405020304" pitchFamily="18" charset="0"/>
              </a:rPr>
              <a:t>Multiplication and written methods</a:t>
            </a:r>
            <a:endParaRPr lang="en-GB" sz="120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a:solidFill>
                  <a:schemeClr val="tx2"/>
                </a:solidFill>
                <a:latin typeface="Comic Sans MS" panose="030F0902030302020204" pitchFamily="66" charset="0"/>
                <a:cs typeface="Times New Roman" panose="02020603050405020304" pitchFamily="18" charset="0"/>
              </a:rPr>
              <a:t>Division written methods to include long division</a:t>
            </a:r>
          </a:p>
          <a:p>
            <a:pPr marL="285750" lvl="0" indent="-285750">
              <a:lnSpc>
                <a:spcPct val="107000"/>
              </a:lnSpc>
              <a:buFont typeface="Arial" panose="020B0604020202020204" pitchFamily="34" charset="0"/>
              <a:buChar char="•"/>
            </a:pPr>
            <a:r>
              <a:rPr lang="en-GB" sz="1200">
                <a:solidFill>
                  <a:schemeClr val="tx2"/>
                </a:solidFill>
                <a:latin typeface="Comic Sans MS" panose="030F0902030302020204" pitchFamily="66" charset="0"/>
                <a:cs typeface="Times New Roman" panose="02020603050405020304" pitchFamily="18" charset="0"/>
              </a:rPr>
              <a:t>Addition and subtraction in word problem application</a:t>
            </a:r>
            <a:endParaRPr lang="en-US" sz="1200">
              <a:solidFill>
                <a:schemeClr val="tx2"/>
              </a:solidFill>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7758045" y="2767993"/>
            <a:ext cx="4040621" cy="1915076"/>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dirty="0">
                <a:effectLst/>
                <a:latin typeface="+mj-lt"/>
                <a:ea typeface="Calibri" panose="020F0502020204030204" pitchFamily="34" charset="0"/>
                <a:cs typeface="Times New Roman" panose="02020603050405020304" pitchFamily="18" charset="0"/>
              </a:rPr>
              <a:t>We are Communicating:</a:t>
            </a:r>
            <a:endParaRPr lang="en-GB" dirty="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200" dirty="0">
                <a:latin typeface="+mj-lt"/>
                <a:ea typeface="Calibri" panose="020F0502020204030204" pitchFamily="34" charset="0"/>
                <a:cs typeface="Times New Roman" panose="02020603050405020304" pitchFamily="18" charset="0"/>
              </a:rPr>
              <a:t>In French we are learning all about transport.</a:t>
            </a:r>
          </a:p>
          <a:p>
            <a:pPr marL="285750" indent="-285750">
              <a:lnSpc>
                <a:spcPct val="107000"/>
              </a:lnSpc>
              <a:spcAft>
                <a:spcPts val="800"/>
              </a:spcAft>
              <a:buFont typeface="Arial" panose="020B0604020202020204" pitchFamily="34" charset="0"/>
              <a:buChar char="•"/>
            </a:pPr>
            <a:r>
              <a:rPr lang="en-GB" sz="1200" dirty="0">
                <a:latin typeface="+mj-lt"/>
                <a:ea typeface="Calibri" panose="020F0502020204030204" pitchFamily="34" charset="0"/>
                <a:cs typeface="Times New Roman" panose="02020603050405020304" pitchFamily="18" charset="0"/>
              </a:rPr>
              <a:t>In PHSE we are learning all about Me and My relationships. This will include working together, negotiating problems and acting appropriately.</a:t>
            </a:r>
          </a:p>
          <a:p>
            <a:pPr>
              <a:lnSpc>
                <a:spcPct val="107000"/>
              </a:lnSpc>
              <a:spcAft>
                <a:spcPts val="800"/>
              </a:spcAft>
            </a:pPr>
            <a:endParaRPr lang="en-GB" sz="1400" dirty="0">
              <a:effectLst/>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7758046" y="4565942"/>
            <a:ext cx="4324464" cy="1762855"/>
          </a:xfrm>
          <a:prstGeom prst="rect">
            <a:avLst/>
          </a:prstGeom>
          <a:noFill/>
        </p:spPr>
        <p:txBody>
          <a:bodyPr wrap="square" rtlCol="0">
            <a:spAutoFit/>
          </a:bodyPr>
          <a:lstStyle/>
          <a:p>
            <a:pPr lvl="0">
              <a:lnSpc>
                <a:spcPct val="107000"/>
              </a:lnSpc>
            </a:pPr>
            <a:r>
              <a:rPr lang="en-GB">
                <a:effectLst/>
                <a:latin typeface="+mj-lt"/>
                <a:ea typeface="Calibri" panose="020F0502020204030204" pitchFamily="34" charset="0"/>
                <a:cs typeface="Times New Roman" panose="02020603050405020304" pitchFamily="18" charset="0"/>
              </a:rPr>
              <a:t>We are Growing:</a:t>
            </a:r>
          </a:p>
          <a:p>
            <a:pPr marL="342900" lvl="0" indent="-342900">
              <a:lnSpc>
                <a:spcPct val="107000"/>
              </a:lnSpc>
              <a:buFont typeface="Symbol" pitchFamily="2" charset="2"/>
              <a:buChar char=""/>
            </a:pPr>
            <a:r>
              <a:rPr lang="en-GB" sz="120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Reasoning and problem solving skills</a:t>
            </a:r>
            <a:endParaRPr lang="en-GB"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Growth mindset- crossing the learning pit…’I can do this’</a:t>
            </a:r>
            <a:endParaRPr lang="en-GB"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Recall of ‘sticky’ knowledge- what has stayed in our memory and how can we access and use this?</a:t>
            </a:r>
            <a:endParaRPr lang="en-GB"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20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Team work-listening and compromising to build a stronger idea</a:t>
            </a:r>
            <a:endParaRPr lang="en-GB"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6" ma:contentTypeDescription="Create a new document." ma:contentTypeScope="" ma:versionID="d42cded660b0f767856546450888a031">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d00dcae3d847c1f14106c03bee48c787"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883E8D-35C1-4AEA-91F9-C2DBF8B99F31}">
  <ds:schemaRefs>
    <ds:schemaRef ds:uri="http://schemas.microsoft.com/office/2006/metadata/properties"/>
    <ds:schemaRef ds:uri="http://schemas.microsoft.com/office/infopath/2007/PartnerControls"/>
    <ds:schemaRef ds:uri="c1084fda-faa2-44bb-89cf-b21feddceb48"/>
    <ds:schemaRef ds:uri="abb8ad16-aa0e-4527-a096-c59a199151c3"/>
  </ds:schemaRefs>
</ds:datastoreItem>
</file>

<file path=customXml/itemProps2.xml><?xml version="1.0" encoding="utf-8"?>
<ds:datastoreItem xmlns:ds="http://schemas.openxmlformats.org/officeDocument/2006/customXml" ds:itemID="{7BB986F4-1E05-4813-A23A-F8DD18235D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F84E14-8F5F-45D8-A823-067527FFE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8</TotalTime>
  <Words>817</Words>
  <Application>Microsoft Macintosh PowerPoint</Application>
  <PresentationFormat>Widescreen</PresentationFormat>
  <Paragraphs>53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Comic Sans MS</vt:lpstr>
      <vt:lpstr>Segoe Print</vt:lpstr>
      <vt:lpstr>Symbol</vt:lpstr>
      <vt:lpstr>Nature Illustration 16x9</vt:lpstr>
      <vt:lpstr>Oak Class </vt:lpstr>
      <vt:lpstr>Welcome Back Oak Class!</vt:lpstr>
      <vt:lpstr>Autumn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Karen Barley</cp:lastModifiedBy>
  <cp:revision>3</cp:revision>
  <dcterms:created xsi:type="dcterms:W3CDTF">2023-01-06T14:19:25Z</dcterms:created>
  <dcterms:modified xsi:type="dcterms:W3CDTF">2025-11-21T17:48:37Z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ies>
</file>