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64" r:id="rId3"/>
    <p:sldId id="263" r:id="rId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5D8F6F-1C46-402E-A318-39F2A838DD3F}" v="4" dt="2025-11-04T16:48:58.55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p:txBody>
          <a:bodyPr rtlCol="0"/>
          <a:lstStyle/>
          <a:p>
            <a:pPr rtl="0"/>
            <a:r>
              <a:rPr lang="en-GB" dirty="0"/>
              <a:t>Welcome back to Autumn 2</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Oak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167212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Welcome back Elm Class</a:t>
            </a:r>
            <a:r>
              <a:rPr lang="en-GB" sz="1200" b="1" u="sng"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Happy Autumn 2! I hope everyone had a great half term and enjoye</a:t>
            </a:r>
            <a:r>
              <a:rPr lang="en-GB" sz="1200" dirty="0">
                <a:latin typeface="Calibri" panose="020F0502020204030204" pitchFamily="34" charset="0"/>
                <a:ea typeface="Calibri" panose="020F0502020204030204" pitchFamily="34" charset="0"/>
                <a:cs typeface="Calibri" panose="020F0502020204030204" pitchFamily="34" charset="0"/>
              </a:rPr>
              <a:t>d both Halloween and Bonfire night.</a:t>
            </a:r>
            <a:r>
              <a:rPr lang="en-GB" sz="1200" dirty="0">
                <a:effectLst/>
                <a:latin typeface="Calibri" panose="020F0502020204030204" pitchFamily="34" charset="0"/>
                <a:ea typeface="Calibri" panose="020F0502020204030204" pitchFamily="34" charset="0"/>
                <a:cs typeface="Calibri" panose="020F0502020204030204" pitchFamily="34" charset="0"/>
              </a:rPr>
              <a:t> We are ready to march into our seasonal term with lots of amazing learning taking place.</a:t>
            </a: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Take a look at out overview for this term to see how we aim to explore, learn and grow over the next  7 weeks. 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887556"/>
            <a:ext cx="4299626" cy="2462597"/>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and a coat with a hood</a:t>
            </a:r>
            <a:r>
              <a:rPr lang="en-GB" sz="1200" dirty="0">
                <a:latin typeface="Calibri" panose="020F0502020204030204" pitchFamily="34" charset="0"/>
                <a:ea typeface="Calibri" panose="020F0502020204030204" pitchFamily="34" charset="0"/>
                <a:cs typeface="Calibri" panose="020F0502020204030204" pitchFamily="34" charset="0"/>
              </a:rPr>
              <a:t> and maybe a hat and gloves during Autumn term.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Autumn</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2 </a:t>
            </a:r>
            <a:r>
              <a:rPr lang="en-GB" sz="1200" dirty="0">
                <a:effectLst/>
                <a:latin typeface="Calibri" panose="020F0502020204030204" pitchFamily="34" charset="0"/>
                <a:ea typeface="Calibri" panose="020F0502020204030204" pitchFamily="34" charset="0"/>
                <a:cs typeface="Calibri" panose="020F0502020204030204" pitchFamily="34" charset="0"/>
              </a:rPr>
              <a:t>their PE </a:t>
            </a:r>
            <a:r>
              <a:rPr lang="en-GB" sz="1200" dirty="0">
                <a:latin typeface="Calibri" panose="020F0502020204030204" pitchFamily="34" charset="0"/>
                <a:ea typeface="Calibri" panose="020F0502020204030204" pitchFamily="34" charset="0"/>
                <a:cs typeface="Calibri" panose="020F0502020204030204" pitchFamily="34" charset="0"/>
              </a:rPr>
              <a:t>session is</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latin typeface="Calibri" panose="020F0502020204030204" pitchFamily="34" charset="0"/>
                <a:ea typeface="Calibri" panose="020F0502020204030204" pitchFamily="34" charset="0"/>
                <a:cs typeface="Calibri" panose="020F0502020204030204" pitchFamily="34" charset="0"/>
              </a:rPr>
              <a:t>a Wednesday</a:t>
            </a:r>
            <a:r>
              <a:rPr lang="en-GB" sz="1200" b="1" dirty="0">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each week. With it being cold, your child can wear tracksuit bottoms or leggings. This term we will also be taking part in swimming sessions at The Sands Centre in Carlisle and this will be every morning for two weeks starting the week of Monday 1</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200" dirty="0">
                <a:effectLst/>
                <a:latin typeface="Calibri" panose="020F0502020204030204" pitchFamily="34" charset="0"/>
                <a:ea typeface="Calibri" panose="020F0502020204030204" pitchFamily="34" charset="0"/>
                <a:cs typeface="Calibri" panose="020F0502020204030204" pitchFamily="34" charset="0"/>
              </a:rPr>
              <a:t> December. Your child will need their swimming kit, towel and goggles -if needed.</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330741" y="5327072"/>
            <a:ext cx="4299626" cy="77905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 free daily snack (Toast or fruit) to every child in KS2.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approx</a:t>
            </a:r>
            <a:r>
              <a:rPr lang="en-GB" sz="1100" dirty="0">
                <a:latin typeface="Calibri" panose="020F0502020204030204" pitchFamily="34" charset="0"/>
                <a:ea typeface="Calibri" panose="020F0502020204030204" pitchFamily="34" charset="0"/>
                <a:cs typeface="Calibri" panose="020F0502020204030204" pitchFamily="34" charset="0"/>
              </a:rPr>
              <a:t>imately 5-10</a:t>
            </a:r>
            <a:r>
              <a:rPr lang="en-GB" sz="1100" dirty="0">
                <a:effectLst/>
                <a:latin typeface="Calibri" panose="020F0502020204030204" pitchFamily="34" charset="0"/>
                <a:ea typeface="Calibri" panose="020F0502020204030204" pitchFamily="34" charset="0"/>
                <a:cs typeface="Calibri" panose="020F0502020204030204" pitchFamily="34" charset="0"/>
              </a:rPr>
              <a:t> minutes. Frequent reading, particularly of a familiar text helps to build fluency and stamina and is part of becoming a confident reader.  Your child can read to you or you can read to your child, but emersion within the story and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6" y="298413"/>
            <a:ext cx="3757372" cy="2235740"/>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As well as reading with your child, we will </a:t>
            </a:r>
            <a:r>
              <a:rPr lang="en-GB" sz="1100" dirty="0">
                <a:latin typeface="Calibri" panose="020F0502020204030204" pitchFamily="34" charset="0"/>
                <a:ea typeface="Calibri" panose="020F0502020204030204" pitchFamily="34" charset="0"/>
                <a:cs typeface="Calibri" panose="020F0502020204030204" pitchFamily="34" charset="0"/>
              </a:rPr>
              <a:t>send home spelling, grammar or calculation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spellers and mathematicians. </a:t>
            </a:r>
            <a:r>
              <a:rPr lang="en-GB" sz="1100" dirty="0">
                <a:effectLst/>
                <a:latin typeface="Calibri" panose="020F0502020204030204" pitchFamily="34" charset="0"/>
                <a:ea typeface="Calibri" panose="020F0502020204030204" pitchFamily="34" charset="0"/>
                <a:cs typeface="Calibri" panose="020F0502020204030204" pitchFamily="34" charset="0"/>
              </a:rPr>
              <a:t>These </a:t>
            </a:r>
            <a:r>
              <a:rPr lang="en-GB" sz="1100" dirty="0">
                <a:latin typeface="Calibri" panose="020F0502020204030204" pitchFamily="34" charset="0"/>
                <a:ea typeface="Calibri" panose="020F0502020204030204" pitchFamily="34" charset="0"/>
                <a:cs typeface="Calibri" panose="020F0502020204030204" pitchFamily="34" charset="0"/>
              </a:rPr>
              <a:t>activities will come home as and when needed and not necessarily every week.</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and in year 5 and 6, these are used in every aspect of maths so please support your child’s learning using TT Rockstars.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824923" y="4323848"/>
            <a:ext cx="7036336" cy="148207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PE: Every Wednesday</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 WW2 History celebration in school – Thursday November 6th</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Poppies walk round Kirkbride – Friday 7</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b="1" dirty="0">
                <a:effectLst/>
                <a:latin typeface="Calibri" panose="020F0502020204030204" pitchFamily="34" charset="0"/>
                <a:ea typeface="Calibri" panose="020F0502020204030204" pitchFamily="34" charset="0"/>
                <a:cs typeface="Calibri" panose="020F0502020204030204" pitchFamily="34" charset="0"/>
              </a:rPr>
              <a:t> November</a:t>
            </a: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786" y="-956248"/>
            <a:ext cx="6858002" cy="1828800"/>
          </a:xfrm>
        </p:spPr>
        <p:txBody>
          <a:bodyPr rtlCol="0">
            <a:normAutofit/>
          </a:bodyPr>
          <a:lstStyle/>
          <a:p>
            <a:pPr rtl="0"/>
            <a:r>
              <a:rPr lang="en-GB" sz="4000" dirty="0"/>
              <a:t>Autumn 2 learning letter </a:t>
            </a:r>
            <a:endParaRPr lang="en-gb" sz="4000" dirty="0"/>
          </a:p>
        </p:txBody>
      </p:sp>
      <p:sp>
        <p:nvSpPr>
          <p:cNvPr id="3" name="Text Placeholder 2"/>
          <p:cNvSpPr>
            <a:spLocks noGrp="1"/>
          </p:cNvSpPr>
          <p:nvPr>
            <p:ph type="body" idx="1"/>
          </p:nvPr>
        </p:nvSpPr>
        <p:spPr>
          <a:xfrm>
            <a:off x="2292283" y="241507"/>
            <a:ext cx="3119904" cy="914400"/>
          </a:xfrm>
        </p:spPr>
        <p:txBody>
          <a:bodyPr rtlCol="0"/>
          <a:lstStyle/>
          <a:p>
            <a:r>
              <a:rPr lang="en-GB" dirty="0"/>
              <a:t>Oak Class, </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780727"/>
          </a:xfrm>
          <a:prstGeom prst="rect">
            <a:avLst/>
          </a:prstGeom>
          <a:noFill/>
        </p:spPr>
        <p:txBody>
          <a:bodyPr wrap="square" rtlCol="0">
            <a:spAutoFit/>
          </a:bodyPr>
          <a:lstStyle/>
          <a:p>
            <a:pPr lvl="0">
              <a:lnSpc>
                <a:spcPct val="107000"/>
              </a:lnSpc>
            </a:pPr>
            <a:r>
              <a:rPr lang="en-US" dirty="0"/>
              <a:t>We are Reading: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Roig Heart Boy in guided reading </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Rooftoppers as our class read.</a:t>
            </a:r>
            <a:endParaRPr lang="en-US" sz="1200" dirty="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07726" y="1850864"/>
            <a:ext cx="3819268" cy="972830"/>
          </a:xfrm>
          <a:prstGeom prst="rect">
            <a:avLst/>
          </a:prstGeom>
          <a:noFill/>
        </p:spPr>
        <p:txBody>
          <a:bodyPr wrap="square" rtlCol="0">
            <a:spAutoFit/>
          </a:bodyPr>
          <a:lstStyle/>
          <a:p>
            <a:pPr lvl="0">
              <a:lnSpc>
                <a:spcPct val="107000"/>
              </a:lnSpc>
            </a:pPr>
            <a:r>
              <a:rPr lang="en-US" dirty="0"/>
              <a:t>We are Writing: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Newspaper articles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Letters of application</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Poetry based on a theme</a:t>
            </a: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73207"/>
            <a:ext cx="4748415" cy="1368067"/>
          </a:xfrm>
          <a:prstGeom prst="rect">
            <a:avLst/>
          </a:prstGeom>
          <a:noFill/>
        </p:spPr>
        <p:txBody>
          <a:bodyPr wrap="square" rtlCol="0">
            <a:spAutoFit/>
          </a:bodyPr>
          <a:lstStyle/>
          <a:p>
            <a:pPr lvl="0">
              <a:lnSpc>
                <a:spcPct val="107000"/>
              </a:lnSpc>
            </a:pPr>
            <a:r>
              <a:rPr lang="en-US" sz="1400" b="1" dirty="0"/>
              <a:t>We are Exploring</a:t>
            </a:r>
            <a:r>
              <a:rPr lang="en-US" dirty="0"/>
              <a:t>:</a:t>
            </a:r>
          </a:p>
          <a:p>
            <a:pPr marL="171450" indent="-171450">
              <a:lnSpc>
                <a:spcPct val="107000"/>
              </a:lnSpc>
              <a:buFont typeface="Arial" panose="020B0604020202020204" pitchFamily="34" charset="0"/>
              <a:buChar char="•"/>
            </a:pPr>
            <a:r>
              <a:rPr lang="en-GB" sz="1200" dirty="0">
                <a:solidFill>
                  <a:srgbClr val="222222"/>
                </a:solidFill>
                <a:latin typeface="Comic Sans MS" panose="030F0702030302020204" pitchFamily="66" charset="0"/>
              </a:rPr>
              <a:t>We are continuing investigating History this half term and how WW2 impacted the local area. We will also be looking at two Science topics to include Animals including humans and physical processes. </a:t>
            </a:r>
            <a:endParaRPr lang="en-GB" sz="12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731915" y="884888"/>
            <a:ext cx="3028944" cy="1969642"/>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200" dirty="0">
                <a:latin typeface="+mj-lt"/>
                <a:ea typeface="Calibri" panose="020F0502020204030204" pitchFamily="34" charset="0"/>
                <a:cs typeface="Times New Roman" panose="02020603050405020304" pitchFamily="18" charset="0"/>
              </a:rPr>
              <a:t>We are making our own poppies using clay.</a:t>
            </a:r>
          </a:p>
          <a:p>
            <a:pPr marL="285750" lvl="0" indent="-285750">
              <a:lnSpc>
                <a:spcPct val="107000"/>
              </a:lnSpc>
              <a:buFont typeface="Arial" panose="020B0604020202020204" pitchFamily="34" charset="0"/>
              <a:buChar char="•"/>
            </a:pPr>
            <a:r>
              <a:rPr lang="en-US" sz="1200" dirty="0"/>
              <a:t>Exploration of materials and artform</a:t>
            </a:r>
          </a:p>
          <a:p>
            <a:pPr marL="285750" lvl="0" indent="-285750">
              <a:lnSpc>
                <a:spcPct val="107000"/>
              </a:lnSpc>
              <a:buFont typeface="Arial" panose="020B0604020202020204" pitchFamily="34" charset="0"/>
              <a:buChar char="•"/>
            </a:pPr>
            <a:r>
              <a:rPr lang="en-GB" sz="1200" dirty="0"/>
              <a:t>Explicit teaching of techniques</a:t>
            </a:r>
          </a:p>
          <a:p>
            <a:pPr marL="285750" lvl="0" indent="-285750">
              <a:lnSpc>
                <a:spcPct val="107000"/>
              </a:lnSpc>
              <a:buFont typeface="Arial" panose="020B0604020202020204" pitchFamily="34" charset="0"/>
              <a:buChar char="•"/>
            </a:pPr>
            <a:r>
              <a:rPr lang="en-US" sz="1200" dirty="0"/>
              <a:t>Create a still life using a variety of </a:t>
            </a:r>
            <a:r>
              <a:rPr lang="en-US" sz="1200" dirty="0" err="1"/>
              <a:t>colours</a:t>
            </a:r>
            <a:r>
              <a:rPr lang="en-US" sz="1200" dirty="0"/>
              <a:t>, textures and materials, including paint</a:t>
            </a:r>
            <a:endParaRPr lang="en-GB" sz="1200" dirty="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2981926"/>
            <a:ext cx="3958135" cy="1300228"/>
          </a:xfrm>
          <a:prstGeom prst="rect">
            <a:avLst/>
          </a:prstGeom>
          <a:noFill/>
        </p:spPr>
        <p:txBody>
          <a:bodyPr wrap="none" rtlCol="0">
            <a:spAutoFit/>
          </a:bodyPr>
          <a:lstStyle/>
          <a:p>
            <a:pPr lvl="0">
              <a:lnSpc>
                <a:spcPct val="107000"/>
              </a:lnSpc>
            </a:pPr>
            <a:r>
              <a:rPr lang="en-US" sz="1400" b="1" dirty="0"/>
              <a:t>We are Solving: </a:t>
            </a:r>
          </a:p>
          <a:p>
            <a:pPr marL="285750" lvl="0" indent="-2857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Equivalent fractions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Addition and subtraction of fractions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Converting mixed numbers to improper fractions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Multiply and dividing fractions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Long multiplication </a:t>
            </a:r>
          </a:p>
        </p:txBody>
      </p:sp>
      <p:sp>
        <p:nvSpPr>
          <p:cNvPr id="13" name="TextBox 12">
            <a:extLst>
              <a:ext uri="{FF2B5EF4-FFF2-40B4-BE49-F238E27FC236}">
                <a16:creationId xmlns:a16="http://schemas.microsoft.com/office/drawing/2014/main" id="{46EF6568-0D46-B8A2-EAA9-A54ED7A15B28}"/>
              </a:ext>
            </a:extLst>
          </p:cNvPr>
          <p:cNvSpPr txBox="1"/>
          <p:nvPr/>
        </p:nvSpPr>
        <p:spPr>
          <a:xfrm>
            <a:off x="7758045" y="2767993"/>
            <a:ext cx="4040621" cy="211269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dirty="0">
                <a:latin typeface="+mj-lt"/>
                <a:ea typeface="Calibri" panose="020F0502020204030204" pitchFamily="34" charset="0"/>
                <a:cs typeface="Times New Roman" panose="02020603050405020304" pitchFamily="18" charset="0"/>
              </a:rPr>
              <a:t>In French we are learning all about football.</a:t>
            </a:r>
          </a:p>
          <a:p>
            <a:pPr marL="285750" indent="-285750">
              <a:lnSpc>
                <a:spcPct val="107000"/>
              </a:lnSpc>
              <a:spcAft>
                <a:spcPts val="800"/>
              </a:spcAft>
              <a:buFont typeface="Arial" panose="020B0604020202020204" pitchFamily="34" charset="0"/>
              <a:buChar char="•"/>
            </a:pPr>
            <a:r>
              <a:rPr lang="en-GB" sz="1200" dirty="0">
                <a:latin typeface="+mj-lt"/>
                <a:ea typeface="Calibri" panose="020F0502020204030204" pitchFamily="34" charset="0"/>
                <a:cs typeface="Times New Roman" panose="02020603050405020304" pitchFamily="18" charset="0"/>
              </a:rPr>
              <a:t>In PHSE we are learning about valuing differences, respecting each other and spending time looking at friendships and how these are affected if we don’t value each other.</a:t>
            </a:r>
          </a:p>
          <a:p>
            <a:pPr>
              <a:lnSpc>
                <a:spcPct val="107000"/>
              </a:lnSpc>
              <a:spcAft>
                <a:spcPts val="800"/>
              </a:spcAft>
            </a:pPr>
            <a:endParaRPr lang="en-GB" sz="14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758046" y="4565942"/>
            <a:ext cx="4324464" cy="2063514"/>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climbing the stairs from ‘I can’t do it to YES, I did it!’</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p>
          <a:p>
            <a:pPr marL="342900" lvl="0" indent="-342900">
              <a:lnSpc>
                <a:spcPct val="107000"/>
              </a:lnSpc>
              <a:spcAft>
                <a:spcPts val="800"/>
              </a:spcAft>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Managing our own behaviour</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276</TotalTime>
  <Words>763</Words>
  <Application>Microsoft Office PowerPoint</Application>
  <PresentationFormat>Widescreen</PresentationFormat>
  <Paragraphs>53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Oak Class </vt:lpstr>
      <vt:lpstr>Welcome Back Oak Class!</vt:lpstr>
      <vt:lpstr>Autumn 2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Samantha Coopey</cp:lastModifiedBy>
  <cp:revision>7</cp:revision>
  <dcterms:created xsi:type="dcterms:W3CDTF">2023-01-06T14:19:25Z</dcterms:created>
  <dcterms:modified xsi:type="dcterms:W3CDTF">2025-11-04T16:54:49Z</dcterms:modified>
</cp:coreProperties>
</file>