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E8FD6-9813-4485-8FCD-DC0245300E47}" v="1" dt="2025-09-08T20:07:55.37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8" d="100"/>
          <a:sy n="108" d="100"/>
        </p:scale>
        <p:origin x="672" y="20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	  Elm Class </a:t>
            </a:r>
            <a:endParaRPr lang="en-gb" dirty="0"/>
          </a:p>
        </p:txBody>
      </p:sp>
      <p:sp>
        <p:nvSpPr>
          <p:cNvPr id="3" name="Subtitle 2"/>
          <p:cNvSpPr>
            <a:spLocks noGrp="1"/>
          </p:cNvSpPr>
          <p:nvPr>
            <p:ph type="subTitle" idx="1"/>
          </p:nvPr>
        </p:nvSpPr>
        <p:spPr/>
        <p:txBody>
          <a:bodyPr rtlCol="0"/>
          <a:lstStyle/>
          <a:p>
            <a:pPr rtl="0"/>
            <a:r>
              <a:rPr lang="en-GB" dirty="0"/>
              <a:t>Welcome back to School: Autumn Term 1</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fontScale="90000"/>
          </a:bodyPr>
          <a:lstStyle/>
          <a:p>
            <a:r>
              <a:rPr lang="en-US" sz="2400" dirty="0"/>
              <a:t>Autumn Term 1 2025/26</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687421"/>
            <a:ext cx="4299626" cy="206736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Welcome back Elm Class</a:t>
            </a:r>
            <a:r>
              <a:rPr lang="en-GB" sz="1200" b="1" u="sng"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would like to welcome all our children back to school after the sunny, summer holiday. We have a term</a:t>
            </a:r>
            <a:r>
              <a:rPr lang="en-GB" sz="1200" dirty="0">
                <a:effectLst/>
                <a:latin typeface="Calibri" panose="020F0502020204030204" pitchFamily="34" charset="0"/>
                <a:ea typeface="Calibri" panose="020F0502020204030204" pitchFamily="34" charset="0"/>
                <a:cs typeface="Calibri" panose="020F0502020204030204" pitchFamily="34" charset="0"/>
              </a:rPr>
              <a:t> packed full of amazing learning ahead of us and </a:t>
            </a:r>
            <a:r>
              <a:rPr lang="en-GB" sz="1200" dirty="0">
                <a:latin typeface="Calibri" panose="020F0502020204030204" pitchFamily="34" charset="0"/>
                <a:ea typeface="Calibri" panose="020F0502020204030204" pitchFamily="34" charset="0"/>
                <a:cs typeface="Calibri" panose="020F0502020204030204" pitchFamily="34" charset="0"/>
              </a:rPr>
              <a:t>Mrs Stamper, Miss Satterthwaite and me cannot wait to get started.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term for you to see how we aim to explore, learn and grow over the next  </a:t>
            </a:r>
            <a:r>
              <a:rPr lang="en-GB" sz="1200" dirty="0">
                <a:latin typeface="Calibri" panose="020F0502020204030204" pitchFamily="34" charset="0"/>
                <a:ea typeface="Calibri" panose="020F0502020204030204" pitchFamily="34" charset="0"/>
                <a:cs typeface="Calibri" panose="020F0502020204030204" pitchFamily="34" charset="0"/>
              </a:rPr>
              <a:t>7</a:t>
            </a:r>
            <a:r>
              <a:rPr lang="en-GB" sz="1200" dirty="0">
                <a:effectLst/>
                <a:latin typeface="Calibri" panose="020F0502020204030204" pitchFamily="34" charset="0"/>
                <a:ea typeface="Calibri" panose="020F0502020204030204" pitchFamily="34" charset="0"/>
                <a:cs typeface="Calibri" panose="020F0502020204030204" pitchFamily="34" charset="0"/>
              </a:rPr>
              <a:t> weeks. 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759535"/>
            <a:ext cx="4299626" cy="3553280"/>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 coat with a hood </a:t>
            </a:r>
            <a:r>
              <a:rPr lang="en-GB" sz="1200" dirty="0">
                <a:latin typeface="Calibri" panose="020F0502020204030204" pitchFamily="34" charset="0"/>
                <a:ea typeface="Calibri" panose="020F0502020204030204" pitchFamily="34" charset="0"/>
                <a:cs typeface="Calibri" panose="020F0502020204030204" pitchFamily="34" charset="0"/>
              </a:rPr>
              <a:t>and maybe a hat (when it becomes cold later in the term). If you have a spare pair of old trainers or wellies, you could  send these to school with your child (labelled with your child’s name) in case their feet get wet during a break or lunchtime. We can keep these at school in our cloakroom. Additionally, it might be useful to put a spare pair of socks in your child’s bag too.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providing all children with a pencil case and all the necessary stationary there is no need for any personal items to come into school.</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Autum Term 1</a:t>
            </a:r>
            <a:r>
              <a:rPr lang="en-GB" sz="1200" dirty="0">
                <a:effectLst/>
                <a:latin typeface="Calibri" panose="020F0502020204030204" pitchFamily="34" charset="0"/>
                <a:ea typeface="Calibri" panose="020F0502020204030204" pitchFamily="34" charset="0"/>
                <a:cs typeface="Calibri" panose="020F0502020204030204" pitchFamily="34" charset="0"/>
              </a:rPr>
              <a:t> their PE </a:t>
            </a:r>
            <a:r>
              <a:rPr lang="en-GB" sz="1200" dirty="0">
                <a:latin typeface="Calibri" panose="020F0502020204030204" pitchFamily="34" charset="0"/>
                <a:ea typeface="Calibri" panose="020F0502020204030204" pitchFamily="34" charset="0"/>
                <a:cs typeface="Calibri" panose="020F0502020204030204" pitchFamily="34" charset="0"/>
              </a:rPr>
              <a:t>sessions are</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latin typeface="Calibri" panose="020F0502020204030204" pitchFamily="34" charset="0"/>
                <a:ea typeface="Calibri" panose="020F0502020204030204" pitchFamily="34" charset="0"/>
                <a:cs typeface="Calibri" panose="020F0502020204030204" pitchFamily="34" charset="0"/>
              </a:rPr>
              <a:t>Wednesdays and Fridays</a:t>
            </a:r>
            <a:r>
              <a:rPr lang="en-GB" sz="1200" b="1" dirty="0">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each week.  Can we ask that they keep their kit in school as sometimes there is an impromptu session added to the timetable should we have a competition or activity offsite to practise for.</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8485017" y="4015616"/>
            <a:ext cx="3551473"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still offering a  variety of healthy daily snacks to every child in KS2. However, due to the end of government funding, we ask for a 50p weekly donation.</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approx. 10 minutes. Frequent reading, particularly of a familiar text helps to build fluency and stamina and is part of becoming a confident reader.  Your child can read to you, or you can read to your child, but emersion within the story and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a:t>
            </a:r>
            <a:r>
              <a:rPr lang="en-GB" sz="1100" dirty="0">
                <a:latin typeface="Calibri" panose="020F0502020204030204" pitchFamily="34" charset="0"/>
                <a:ea typeface="Calibri" panose="020F0502020204030204" pitchFamily="34" charset="0"/>
                <a:cs typeface="Calibri" panose="020F0502020204030204" pitchFamily="34" charset="0"/>
              </a:rPr>
              <a:t>Tuesday</a:t>
            </a:r>
            <a:r>
              <a:rPr lang="en-GB" sz="1100" dirty="0">
                <a:effectLst/>
                <a:latin typeface="Calibri" panose="020F0502020204030204" pitchFamily="34" charset="0"/>
                <a:ea typeface="Calibri" panose="020F0502020204030204" pitchFamily="34" charset="0"/>
                <a:cs typeface="Calibri" panose="020F0502020204030204" pitchFamily="34" charset="0"/>
              </a:rPr>
              <a:t>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380392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As well as reading regularly with your child, we will continue to set </a:t>
            </a:r>
            <a:r>
              <a:rPr lang="en-GB" sz="1100" dirty="0">
                <a:latin typeface="Calibri" panose="020F0502020204030204" pitchFamily="34" charset="0"/>
                <a:ea typeface="Calibri" panose="020F0502020204030204" pitchFamily="34" charset="0"/>
                <a:cs typeface="Calibri" panose="020F0502020204030204" pitchFamily="34" charset="0"/>
              </a:rPr>
              <a:t>spelling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and spellers. </a:t>
            </a:r>
            <a:r>
              <a:rPr lang="en-GB" sz="1100" dirty="0">
                <a:effectLst/>
                <a:latin typeface="Calibri" panose="020F0502020204030204" pitchFamily="34" charset="0"/>
                <a:ea typeface="Calibri" panose="020F0502020204030204" pitchFamily="34" charset="0"/>
                <a:cs typeface="Calibri" panose="020F0502020204030204" pitchFamily="34" charset="0"/>
              </a:rPr>
              <a:t>These activities will be put into your child's home learning folder towards the end of each week as they aim to reinforce and consolidate learning already done. These tasks should be returned by Wednesday so we can check and assess children’s understanding. Each week your child will also be asked to complete tasks on TT Rockstars.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as Year </a:t>
            </a:r>
            <a:r>
              <a:rPr lang="en-GB" sz="1100" dirty="0">
                <a:latin typeface="Calibri" panose="020F0502020204030204" pitchFamily="34" charset="0"/>
                <a:ea typeface="Calibri" panose="020F0502020204030204" pitchFamily="34" charset="0"/>
                <a:cs typeface="Calibri" panose="020F0502020204030204" pitchFamily="34" charset="0"/>
              </a:rPr>
              <a:t>3 </a:t>
            </a:r>
            <a:r>
              <a:rPr lang="en-GB" sz="1100" dirty="0">
                <a:effectLst/>
                <a:latin typeface="Calibri" panose="020F0502020204030204" pitchFamily="34" charset="0"/>
                <a:ea typeface="Calibri" panose="020F0502020204030204" pitchFamily="34" charset="0"/>
                <a:cs typeface="Calibri" panose="020F0502020204030204" pitchFamily="34" charset="0"/>
              </a:rPr>
              <a:t>are expected to answer questions within a 6 second time frame from the 2x, 5x, 10x, 3x, 4x and 8x tables.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Year 4 are expected to answer questions at the same speed from any times table up to 12 x 12. We are teaching times table facts and strategies daily in class to go alongside use of the app at home, so please </a:t>
            </a:r>
            <a:r>
              <a:rPr lang="en-GB" sz="1100" dirty="0">
                <a:latin typeface="Calibri" panose="020F0502020204030204" pitchFamily="34" charset="0"/>
                <a:ea typeface="Calibri" panose="020F0502020204030204" pitchFamily="34" charset="0"/>
                <a:cs typeface="Calibri" panose="020F0502020204030204" pitchFamily="34" charset="0"/>
              </a:rPr>
              <a:t>encourage your child to go on this at home.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need any support with this, please do not hesitate to contact us</a:t>
            </a: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4163913"/>
            <a:ext cx="3757372" cy="228011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19/09/2025	Football tournament (1 team), Elm Class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03/10/2025	Cross country, Elm and Oak Class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08/10/2025	Individual photos (at 8:30 am)</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17/10/2025 – 23/10/2025	Scholastic Bookfair (after school at 3 pm)</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23/10/2025	Children’s flu immunisation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518" y="-560917"/>
            <a:ext cx="8072601" cy="1373646"/>
          </a:xfrm>
        </p:spPr>
        <p:txBody>
          <a:bodyPr rtlCol="0">
            <a:normAutofit/>
          </a:bodyPr>
          <a:lstStyle/>
          <a:p>
            <a:pPr algn="ctr" rtl="0"/>
            <a:r>
              <a:rPr lang="en-GB" sz="4000" dirty="0"/>
              <a:t>Curriculum Overview</a:t>
            </a:r>
            <a:endParaRPr lang="en-gb" sz="4000"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0860" y="812729"/>
            <a:ext cx="3028943" cy="1176028"/>
          </a:xfrm>
          <a:prstGeom prst="rect">
            <a:avLst/>
          </a:prstGeom>
          <a:noFill/>
        </p:spPr>
        <p:txBody>
          <a:bodyPr wrap="square" rtlCol="0">
            <a:spAutoFit/>
          </a:bodyPr>
          <a:lstStyle/>
          <a:p>
            <a:pPr lvl="0">
              <a:lnSpc>
                <a:spcPct val="107000"/>
              </a:lnSpc>
            </a:pPr>
            <a:r>
              <a:rPr lang="en-US" dirty="0"/>
              <a:t>We are Reading:</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The Queen’s Nose by Dick King-Smith</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Raven – Edgar Allan Poe</a:t>
            </a:r>
          </a:p>
          <a:p>
            <a:pPr marL="342900" lvl="0" indent="-342900">
              <a:lnSpc>
                <a:spcPct val="107000"/>
              </a:lnSpc>
              <a:buFont typeface="Symbol" pitchFamily="2" charset="2"/>
              <a:buChar char=""/>
            </a:pPr>
            <a:endParaRPr lang="en-GB" sz="1200" dirty="0">
              <a:solidFill>
                <a:schemeClr val="tx2"/>
              </a:solidFill>
              <a:latin typeface="Comic Sans MS" panose="030F0902030302020204" pitchFamily="66" charset="0"/>
              <a:cs typeface="Times New Roman" panose="02020603050405020304" pitchFamily="18" charset="0"/>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40859" y="1727129"/>
            <a:ext cx="3282659" cy="1426801"/>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Diary entries</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Explanatory texts</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Poetry</a:t>
            </a:r>
          </a:p>
          <a:p>
            <a:pPr marL="285750" lvl="0" indent="-2857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6336945" y="812729"/>
            <a:ext cx="5596908" cy="2823402"/>
          </a:xfrm>
          <a:prstGeom prst="rect">
            <a:avLst/>
          </a:prstGeom>
          <a:noFill/>
        </p:spPr>
        <p:txBody>
          <a:bodyPr wrap="square" rtlCol="0">
            <a:spAutoFit/>
          </a:bodyPr>
          <a:lstStyle/>
          <a:p>
            <a:pPr lvl="0">
              <a:lnSpc>
                <a:spcPct val="107000"/>
              </a:lnSpc>
            </a:pPr>
            <a:r>
              <a:rPr lang="en-US" dirty="0"/>
              <a:t>We are Exploring:</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The life of the Anglo-Saxons in Britain</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How and why did they get here; how did they live and what they believed in; how was their society organised; who did they have to face and fight.</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That living things can be grouped in a variety of ways</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Use classification keys to help group and identify a variety of living things</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exploring nutrition and what is healthy for our bodies. We will be making pizza, bread rolls and soup.</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exploring what the best way for Jews to live a good life is.</a:t>
            </a:r>
          </a:p>
          <a:p>
            <a:pPr marL="171450" indent="-171450">
              <a:lnSpc>
                <a:spcPct val="107000"/>
              </a:lnSpc>
              <a:buFont typeface="Arial" panose="020B0604020202020204" pitchFamily="34" charset="0"/>
              <a:buChar char="•"/>
            </a:pPr>
            <a:endParaRPr lang="en-GB" sz="11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2940859" y="4059311"/>
            <a:ext cx="3028944" cy="1308563"/>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Drawing with focus on patterns and detail</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Creating bird themes sculptures</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Drawing our own portraits</a:t>
            </a: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28" y="2882317"/>
            <a:ext cx="2135521" cy="1476238"/>
          </a:xfrm>
          <a:prstGeom prst="rect">
            <a:avLst/>
          </a:prstGeom>
          <a:noFill/>
        </p:spPr>
        <p:txBody>
          <a:bodyPr wrap="none" rtlCol="0">
            <a:spAutoFit/>
          </a:bodyPr>
          <a:lstStyle/>
          <a:p>
            <a:pPr lvl="0">
              <a:lnSpc>
                <a:spcPct val="107000"/>
              </a:lnSpc>
            </a:pPr>
            <a:r>
              <a:rPr lang="en-US" dirty="0"/>
              <a:t>We are Solving: </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Place value </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Addition and subtraction</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Times table facts</a:t>
            </a:r>
          </a:p>
          <a:p>
            <a:pPr lvl="0">
              <a:lnSpc>
                <a:spcPct val="107000"/>
              </a:lnSpc>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6336942" y="3194921"/>
            <a:ext cx="5279667" cy="1770613"/>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chemeClr val="tx2"/>
                </a:solidFill>
                <a:latin typeface="Comic Sans MS" panose="030F0702030302020204" pitchFamily="66" charset="0"/>
              </a:rPr>
              <a:t>In French, we are learning to talk about our family and hobbies in ‘This is me’ topic.</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In PHSE we are learning all about how healthy relationships look like.</a:t>
            </a:r>
          </a:p>
          <a:p>
            <a:pPr marL="285750" indent="-285750">
              <a:lnSpc>
                <a:spcPct val="107000"/>
              </a:lnSpc>
              <a:spcAft>
                <a:spcPts val="800"/>
              </a:spcAft>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6336942" y="4370949"/>
            <a:ext cx="5646809" cy="1592295"/>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Reasoning and problem-solving skills</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Growth mindset- crossing the learning pit…’I can do this’, or ‘I can’t do this yet.’</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Recall of ‘sticky’ knowledge- what has stayed in our memory from last school year and how can I help myself to recall my knowledge.</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growing our independence.</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6" ma:contentTypeDescription="Create a new document." ma:contentTypeScope="" ma:versionID="d42cded660b0f767856546450888a031">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d00dcae3d847c1f14106c03bee48c787"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A39D1-A9D8-450F-8A05-0906349740BE}">
  <ds:schemaRefs>
    <ds:schemaRef ds:uri="http://schemas.microsoft.com/office/2006/metadata/properties"/>
    <ds:schemaRef ds:uri="http://schemas.microsoft.com/office/infopath/2007/PartnerControls"/>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2B4FA1C2-A84C-408A-8AB5-8A0CF150ACED}">
  <ds:schemaRefs>
    <ds:schemaRef ds:uri="http://schemas.microsoft.com/sharepoint/v3/contenttype/forms"/>
  </ds:schemaRefs>
</ds:datastoreItem>
</file>

<file path=customXml/itemProps3.xml><?xml version="1.0" encoding="utf-8"?>
<ds:datastoreItem xmlns:ds="http://schemas.openxmlformats.org/officeDocument/2006/customXml" ds:itemID="{4357776A-3DB3-484E-B431-472DA178E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357</TotalTime>
  <Words>1027</Words>
  <Application>Microsoft Macintosh PowerPoint</Application>
  <PresentationFormat>Widescreen</PresentationFormat>
  <Paragraphs>59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   Elm Class </vt:lpstr>
      <vt:lpstr>Autumn Term 1 2025/26</vt:lpstr>
      <vt:lpstr>Curriculum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7</cp:revision>
  <dcterms:created xsi:type="dcterms:W3CDTF">2023-01-06T14:19:25Z</dcterms:created>
  <dcterms:modified xsi:type="dcterms:W3CDTF">2025-11-21T18:02:21Z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