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8"/>
  </p:notesMasterIdLst>
  <p:handoutMasterIdLst>
    <p:handoutMasterId r:id="rId9"/>
  </p:handoutMasterIdLst>
  <p:sldIdLst>
    <p:sldId id="257" r:id="rId4"/>
    <p:sldId id="264" r:id="rId5"/>
    <p:sldId id="263" r:id="rId6"/>
    <p:sldId id="265" r:id="rId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iedman" userId="e1359843-60c9-433f-b151-46bd6b25eaa8" providerId="ADAL" clId="{466A5296-A967-4F6E-B926-C54DF1A2DCC0}"/>
    <pc:docChg chg="modSld">
      <pc:chgData name="Laura Wiedman" userId="e1359843-60c9-433f-b151-46bd6b25eaa8" providerId="ADAL" clId="{466A5296-A967-4F6E-B926-C54DF1A2DCC0}" dt="2023-11-02T15:48:05.104" v="176" actId="20577"/>
      <pc:docMkLst>
        <pc:docMk/>
      </pc:docMkLst>
      <pc:sldChg chg="modSp mod">
        <pc:chgData name="Laura Wiedman" userId="e1359843-60c9-433f-b151-46bd6b25eaa8" providerId="ADAL" clId="{466A5296-A967-4F6E-B926-C54DF1A2DCC0}" dt="2023-11-02T15:48:05.104" v="176" actId="20577"/>
        <pc:sldMkLst>
          <pc:docMk/>
          <pc:sldMk cId="3692731661" sldId="264"/>
        </pc:sldMkLst>
        <pc:spChg chg="mod">
          <ac:chgData name="Laura Wiedman" userId="e1359843-60c9-433f-b151-46bd6b25eaa8" providerId="ADAL" clId="{466A5296-A967-4F6E-B926-C54DF1A2DCC0}" dt="2023-11-02T15:47:07.750" v="41" actId="20577"/>
          <ac:spMkLst>
            <pc:docMk/>
            <pc:sldMk cId="3692731661" sldId="264"/>
            <ac:spMk id="6" creationId="{89ABC802-7C19-37FD-067E-C4B94F8D0136}"/>
          </ac:spMkLst>
        </pc:spChg>
        <pc:spChg chg="mod">
          <ac:chgData name="Laura Wiedman" userId="e1359843-60c9-433f-b151-46bd6b25eaa8" providerId="ADAL" clId="{466A5296-A967-4F6E-B926-C54DF1A2DCC0}" dt="2023-11-02T15:48:05.104" v="176" actId="20577"/>
          <ac:spMkLst>
            <pc:docMk/>
            <pc:sldMk cId="3692731661" sldId="264"/>
            <ac:spMk id="10" creationId="{74695C0E-2CFF-24A8-46A0-D066EA0A8098}"/>
          </ac:spMkLst>
        </pc:spChg>
        <pc:spChg chg="mod">
          <ac:chgData name="Laura Wiedman" userId="e1359843-60c9-433f-b151-46bd6b25eaa8" providerId="ADAL" clId="{466A5296-A967-4F6E-B926-C54DF1A2DCC0}" dt="2023-11-02T15:46:33.371" v="1" actId="20577"/>
          <ac:spMkLst>
            <pc:docMk/>
            <pc:sldMk cId="3692731661" sldId="264"/>
            <ac:spMk id="11" creationId="{8A49A0CC-FAA4-BAC4-D7FF-6197DB26FE9F}"/>
          </ac:spMkLst>
        </pc:spChg>
        <pc:spChg chg="mod">
          <ac:chgData name="Laura Wiedman" userId="e1359843-60c9-433f-b151-46bd6b25eaa8" providerId="ADAL" clId="{466A5296-A967-4F6E-B926-C54DF1A2DCC0}" dt="2023-11-02T15:47:37.958" v="137" actId="20577"/>
          <ac:spMkLst>
            <pc:docMk/>
            <pc:sldMk cId="3692731661" sldId="264"/>
            <ac:spMk id="12" creationId="{468C6ACC-98EB-9C4E-5D42-E7B35309DC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Acorn Class </a:t>
            </a:r>
            <a:endParaRPr lang="en-gb" dirty="0"/>
          </a:p>
        </p:txBody>
      </p:sp>
      <p:sp>
        <p:nvSpPr>
          <p:cNvPr id="3" name="Subtitle 2"/>
          <p:cNvSpPr>
            <a:spLocks noGrp="1"/>
          </p:cNvSpPr>
          <p:nvPr>
            <p:ph type="subTitle" idx="1"/>
          </p:nvPr>
        </p:nvSpPr>
        <p:spPr/>
        <p:txBody>
          <a:bodyPr rtlCol="0"/>
          <a:lstStyle/>
          <a:p>
            <a:pPr rtl="0"/>
            <a:r>
              <a:rPr lang="en-GB" dirty="0"/>
              <a:t>Autumn 2 2023</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fontScale="90000"/>
          </a:bodyPr>
          <a:lstStyle/>
          <a:p>
            <a:r>
              <a:rPr lang="en-US" sz="2400" dirty="0"/>
              <a:t>Welcome Back Acorn Class!</a:t>
            </a:r>
          </a:p>
        </p:txBody>
      </p:sp>
      <p:sp>
        <p:nvSpPr>
          <p:cNvPr id="6" name="TextBox 5">
            <a:extLst>
              <a:ext uri="{FF2B5EF4-FFF2-40B4-BE49-F238E27FC236}">
                <a16:creationId xmlns:a16="http://schemas.microsoft.com/office/drawing/2014/main" id="{89ABC802-7C19-37FD-067E-C4B94F8D0136}"/>
              </a:ext>
            </a:extLst>
          </p:cNvPr>
          <p:cNvSpPr txBox="1"/>
          <p:nvPr/>
        </p:nvSpPr>
        <p:spPr>
          <a:xfrm>
            <a:off x="428019" y="775382"/>
            <a:ext cx="4299626" cy="166083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water bottle, reading book and record and a coat with a hood. </a:t>
            </a:r>
            <a:r>
              <a:rPr lang="en-US" sz="1200" dirty="0">
                <a:effectLst/>
                <a:latin typeface="Calibri" panose="020F0502020204030204" pitchFamily="34" charset="0"/>
                <a:ea typeface="Times New Roman" panose="02020603050405020304" pitchFamily="18" charset="0"/>
                <a:cs typeface="Calibri" panose="020F0502020204030204" pitchFamily="34" charset="0"/>
              </a:rPr>
              <a:t>Acorn class will need PE kits on a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TUESDAY (Gymnastics)</a:t>
            </a:r>
            <a:r>
              <a:rPr lang="en-US" sz="1200" dirty="0">
                <a:effectLst/>
                <a:latin typeface="Calibri" panose="020F0502020204030204" pitchFamily="34" charset="0"/>
                <a:ea typeface="Times New Roman" panose="02020603050405020304" pitchFamily="18" charset="0"/>
                <a:cs typeface="Calibri" panose="020F0502020204030204" pitchFamily="34" charset="0"/>
              </a:rPr>
              <a:t> and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THURSDAY (</a:t>
            </a:r>
            <a:r>
              <a:rPr lang="en-US" sz="1200" b="1" dirty="0" err="1">
                <a:effectLst/>
                <a:latin typeface="Calibri" panose="020F0502020204030204" pitchFamily="34" charset="0"/>
                <a:ea typeface="Times New Roman" panose="02020603050405020304" pitchFamily="18" charset="0"/>
                <a:cs typeface="Calibri" panose="020F0502020204030204" pitchFamily="34" charset="0"/>
              </a:rPr>
              <a:t>Multiskills</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a:effectLst/>
                <a:latin typeface="Calibri" panose="020F0502020204030204" pitchFamily="34" charset="0"/>
                <a:ea typeface="Times New Roman" panose="02020603050405020304" pitchFamily="18" charset="0"/>
                <a:cs typeface="Calibri" panose="020F0502020204030204" pitchFamily="34" charset="0"/>
              </a:rPr>
              <a:t> this half term. As the seasons change they will need appropriate clothing and wellies. We recommend you leave a pair of wellies and spare clothes at school. Please remember to put names in everything</a:t>
            </a:r>
            <a:r>
              <a:rPr lang="en-US" sz="1800" dirty="0">
                <a:effectLst/>
                <a:latin typeface="Comic Sans MS" panose="030F0902030302020204" pitchFamily="66" charset="0"/>
                <a:ea typeface="Times New Roman" panose="02020603050405020304" pitchFamily="18" charset="0"/>
                <a:cs typeface="Arial" panose="020B0604020202020204" pitchFamily="34" charset="0"/>
              </a:rPr>
              <a:t>.</a:t>
            </a:r>
            <a:r>
              <a:rPr lang="en-GB" sz="1200" dirty="0">
                <a:effectLst/>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494180" y="2087908"/>
            <a:ext cx="4299626" cy="117429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will be continuing with our Self-service snack area in class which the children love. A range of healthy snacks that meet allergen requirements will be available each day for children to enjoy.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587905"/>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Times New Roman" panose="02020603050405020304" pitchFamily="18" charset="0"/>
                <a:cs typeface="Calibri" panose="020F0502020204030204" pitchFamily="34" charset="0"/>
              </a:rPr>
              <a:t>Phonics- </a:t>
            </a:r>
            <a:r>
              <a:rPr lang="en-US" sz="1200" dirty="0">
                <a:effectLst/>
                <a:latin typeface="Calibri" panose="020F0502020204030204" pitchFamily="34" charset="0"/>
                <a:ea typeface="Times New Roman" panose="02020603050405020304" pitchFamily="18" charset="0"/>
                <a:cs typeface="Calibri" panose="020F0502020204030204" pitchFamily="34" charset="0"/>
              </a:rPr>
              <a:t>Reception </a:t>
            </a:r>
            <a:r>
              <a:rPr lang="en-US" sz="1200" dirty="0">
                <a:latin typeface="Calibri" panose="020F0502020204030204" pitchFamily="34" charset="0"/>
                <a:ea typeface="Times New Roman" panose="02020603050405020304" pitchFamily="18" charset="0"/>
                <a:cs typeface="Calibri" panose="020F0502020204030204" pitchFamily="34" charset="0"/>
              </a:rPr>
              <a:t>will be continuing with</a:t>
            </a:r>
            <a:r>
              <a:rPr lang="en-US" sz="1200" dirty="0">
                <a:effectLst/>
                <a:latin typeface="Calibri" panose="020F0502020204030204" pitchFamily="34" charset="0"/>
                <a:ea typeface="Times New Roman" panose="02020603050405020304" pitchFamily="18" charset="0"/>
                <a:cs typeface="Calibri" panose="020F0502020204030204" pitchFamily="34" charset="0"/>
              </a:rPr>
              <a:t> our phonics program called “Sounds Write”. Reading books will be sent home </a:t>
            </a:r>
            <a:r>
              <a:rPr lang="en-US" sz="1200" dirty="0">
                <a:latin typeface="Calibri" panose="020F0502020204030204" pitchFamily="34" charset="0"/>
                <a:ea typeface="Times New Roman" panose="02020603050405020304" pitchFamily="18" charset="0"/>
                <a:cs typeface="Calibri" panose="020F0502020204030204" pitchFamily="34" charset="0"/>
              </a:rPr>
              <a:t>every Tuesday</a:t>
            </a:r>
            <a:r>
              <a:rPr lang="en-US" sz="1200" dirty="0">
                <a:effectLst/>
                <a:latin typeface="Calibri" panose="020F0502020204030204" pitchFamily="34" charset="0"/>
                <a:ea typeface="Times New Roman" panose="02020603050405020304" pitchFamily="18" charset="0"/>
                <a:cs typeface="Calibri" panose="020F0502020204030204" pitchFamily="34" charset="0"/>
              </a:rPr>
              <a:t> on a weekly basis.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Nursery children will be </a:t>
            </a:r>
            <a:r>
              <a:rPr lang="en-US" sz="1200" dirty="0">
                <a:latin typeface="Calibri" panose="020F0502020204030204" pitchFamily="34" charset="0"/>
                <a:ea typeface="Times New Roman" panose="02020603050405020304" pitchFamily="18" charset="0"/>
                <a:cs typeface="Calibri" panose="020F0502020204030204" pitchFamily="34" charset="0"/>
              </a:rPr>
              <a:t>continuing</a:t>
            </a:r>
            <a:r>
              <a:rPr lang="en-US" sz="1200" dirty="0">
                <a:effectLst/>
                <a:latin typeface="Calibri" panose="020F0502020204030204" pitchFamily="34" charset="0"/>
                <a:ea typeface="Times New Roman" panose="02020603050405020304" pitchFamily="18" charset="0"/>
                <a:cs typeface="Calibri" panose="020F0502020204030204" pitchFamily="34" charset="0"/>
              </a:rPr>
              <a:t> Phase 1 of Letters and Sounds which focuses on listening skills, responding and questioning.</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Reading books and home learning tasks will be sent home on a </a:t>
            </a:r>
            <a:r>
              <a:rPr lang="en-US" sz="1200" dirty="0">
                <a:latin typeface="Calibri" panose="020F0502020204030204" pitchFamily="34" charset="0"/>
                <a:ea typeface="Times New Roman" panose="02020603050405020304" pitchFamily="18" charset="0"/>
                <a:cs typeface="Calibri" panose="020F0502020204030204" pitchFamily="34" charset="0"/>
              </a:rPr>
              <a:t>Tuesday</a:t>
            </a:r>
            <a:r>
              <a:rPr lang="en-US" sz="1200" dirty="0">
                <a:effectLst/>
                <a:latin typeface="Calibri" panose="020F0502020204030204" pitchFamily="34" charset="0"/>
                <a:ea typeface="Times New Roman" panose="02020603050405020304" pitchFamily="18" charset="0"/>
                <a:cs typeface="Calibri" panose="020F0502020204030204" pitchFamily="34" charset="0"/>
              </a:rPr>
              <a:t> as we progress further into the term.</a:t>
            </a:r>
          </a:p>
          <a:p>
            <a:r>
              <a:rPr lang="en-US" sz="1200" dirty="0">
                <a:latin typeface="Calibri" panose="020F0502020204030204" pitchFamily="34" charset="0"/>
                <a:ea typeface="Times New Roman" panose="02020603050405020304" pitchFamily="18" charset="0"/>
                <a:cs typeface="Calibri" panose="020F0502020204030204" pitchFamily="34" charset="0"/>
              </a:rPr>
              <a:t>We have a</a:t>
            </a:r>
            <a:r>
              <a:rPr lang="en-US" sz="1200" b="1" dirty="0">
                <a:latin typeface="Calibri" panose="020F0502020204030204" pitchFamily="34" charset="0"/>
                <a:ea typeface="Times New Roman" panose="02020603050405020304" pitchFamily="18" charset="0"/>
                <a:cs typeface="Calibri" panose="020F0502020204030204" pitchFamily="34" charset="0"/>
              </a:rPr>
              <a:t> library </a:t>
            </a:r>
            <a:r>
              <a:rPr lang="en-US" sz="1200" dirty="0">
                <a:latin typeface="Calibri" panose="020F0502020204030204" pitchFamily="34" charset="0"/>
                <a:ea typeface="Times New Roman" panose="02020603050405020304" pitchFamily="18" charset="0"/>
                <a:cs typeface="Calibri" panose="020F0502020204030204" pitchFamily="34" charset="0"/>
              </a:rPr>
              <a:t>session on a </a:t>
            </a:r>
            <a:r>
              <a:rPr lang="en-US" sz="1200" b="1" dirty="0">
                <a:latin typeface="Calibri" panose="020F0502020204030204" pitchFamily="34" charset="0"/>
                <a:ea typeface="Times New Roman" panose="02020603050405020304" pitchFamily="18" charset="0"/>
                <a:cs typeface="Calibri" panose="020F0502020204030204" pitchFamily="34" charset="0"/>
              </a:rPr>
              <a:t>Tuesday</a:t>
            </a:r>
            <a:r>
              <a:rPr lang="en-US" sz="1200" dirty="0">
                <a:latin typeface="Calibri" panose="020F0502020204030204" pitchFamily="34" charset="0"/>
                <a:ea typeface="Times New Roman" panose="02020603050405020304" pitchFamily="18" charset="0"/>
                <a:cs typeface="Calibri" panose="020F0502020204030204" pitchFamily="34" charset="0"/>
              </a:rPr>
              <a:t> so your child will bring home a book from our school library. Please can this be returned every Tuesday.</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ask that these books are shared with parents and carers if necessary, so children can enjoy the books that they have chosen and see good modelling by parents and carers at home, as well as adults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536547"/>
            <a:ext cx="3832697" cy="1320105"/>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Morning routines-</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You are more than welcome to bring your child in on a morning if you wish but we would encourage the children to come in independently if they can. They now have their own peg and know the morning routines.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28019" y="2923978"/>
            <a:ext cx="8364536" cy="2675091"/>
          </a:xfrm>
          <a:prstGeom prst="rect">
            <a:avLst/>
          </a:prstGeom>
          <a:noFill/>
        </p:spPr>
        <p:txBody>
          <a:bodyPr wrap="square" rtlCol="0">
            <a:spAutoFit/>
          </a:bodyPr>
          <a:lstStyle/>
          <a:p>
            <a:pPr>
              <a:lnSpc>
                <a:spcPct val="107000"/>
              </a:lnSpc>
              <a:spcAft>
                <a:spcPts val="800"/>
              </a:spcAft>
            </a:pPr>
            <a:r>
              <a:rPr lang="en-GB" sz="14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Important Dates Coming Up-</a:t>
            </a:r>
          </a:p>
          <a:p>
            <a:pPr>
              <a:lnSpc>
                <a:spcPct val="107000"/>
              </a:lnSpc>
              <a:spcAft>
                <a:spcPts val="800"/>
              </a:spcAft>
            </a:pPr>
            <a:r>
              <a:rPr lang="en-GB" sz="14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Thursday 7</a:t>
            </a:r>
            <a:r>
              <a:rPr lang="en-GB" sz="1400" b="1" i="1" u="sng"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a:t>
            </a:r>
            <a:r>
              <a:rPr lang="en-GB" sz="14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December at 9.15am- Christmas performance</a:t>
            </a:r>
          </a:p>
          <a:p>
            <a:pPr>
              <a:lnSpc>
                <a:spcPct val="107000"/>
              </a:lnSpc>
              <a:spcAft>
                <a:spcPts val="800"/>
              </a:spcAft>
            </a:pPr>
            <a:r>
              <a:rPr lang="en-GB"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Friday 8</a:t>
            </a:r>
            <a:r>
              <a:rPr lang="en-GB" sz="1400" b="1" i="1" u="sng"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GB"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 December at 2pm- Christmas performance</a:t>
            </a:r>
          </a:p>
          <a:p>
            <a:pPr>
              <a:lnSpc>
                <a:spcPct val="107000"/>
              </a:lnSpc>
              <a:spcAft>
                <a:spcPts val="800"/>
              </a:spcAft>
            </a:pPr>
            <a:r>
              <a:rPr lang="en-GB"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Wednesday 13</a:t>
            </a:r>
            <a:r>
              <a:rPr lang="en-GB" sz="1400" b="1" i="1" u="sng"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GB"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 December- Christmas lunch</a:t>
            </a:r>
          </a:p>
          <a:p>
            <a:pPr>
              <a:lnSpc>
                <a:spcPct val="107000"/>
              </a:lnSpc>
              <a:spcAft>
                <a:spcPts val="800"/>
              </a:spcAft>
            </a:pPr>
            <a:r>
              <a:rPr lang="en-GB"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Thursday 14</a:t>
            </a:r>
            <a:r>
              <a:rPr lang="en-GB" sz="1400" b="1" i="1" u="sng"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GB"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 December- Class trip to </a:t>
            </a:r>
            <a:r>
              <a:rPr lang="en-GB" sz="1400" b="1" i="1" u="sng" dirty="0" err="1">
                <a:solidFill>
                  <a:srgbClr val="FF0000"/>
                </a:solidFill>
                <a:latin typeface="Calibri" panose="020F0502020204030204" pitchFamily="34" charset="0"/>
                <a:ea typeface="Calibri" panose="020F0502020204030204" pitchFamily="34" charset="0"/>
                <a:cs typeface="Calibri" panose="020F0502020204030204" pitchFamily="34" charset="0"/>
              </a:rPr>
              <a:t>Watchtree</a:t>
            </a:r>
            <a:r>
              <a:rPr lang="en-GB"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 Nature Reserve- Parents will be invited to come along with us and there may even be a special visitor. More details to follow.</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 anything, just let us know. Many Thanks from Mrs </a:t>
            </a:r>
            <a:r>
              <a:rPr lang="en-GB" sz="1200" dirty="0">
                <a:latin typeface="Calibri" panose="020F0502020204030204" pitchFamily="34" charset="0"/>
                <a:ea typeface="Calibri" panose="020F0502020204030204" pitchFamily="34" charset="0"/>
                <a:cs typeface="Calibri" panose="020F0502020204030204" pitchFamily="34" charset="0"/>
              </a:rPr>
              <a:t>Minns</a:t>
            </a:r>
            <a:r>
              <a:rPr lang="en-GB" sz="1200" dirty="0">
                <a:effectLst/>
                <a:latin typeface="Calibri" panose="020F0502020204030204" pitchFamily="34" charset="0"/>
                <a:ea typeface="Calibri" panose="020F0502020204030204" pitchFamily="34" charset="0"/>
                <a:cs typeface="Calibri" panose="020F0502020204030204" pitchFamily="34" charset="0"/>
              </a:rPr>
              <a:t>, Mrs Wiedman and Miss Maxwell.</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pPr rtl="0"/>
            <a:r>
              <a:rPr lang="en-GB" sz="3200" dirty="0"/>
              <a:t>Autumn 2 learning letter </a:t>
            </a:r>
            <a:endParaRPr lang="en-gb" sz="3200" dirty="0"/>
          </a:p>
        </p:txBody>
      </p:sp>
      <p:sp>
        <p:nvSpPr>
          <p:cNvPr id="3" name="Text Placeholder 2"/>
          <p:cNvSpPr>
            <a:spLocks noGrp="1"/>
          </p:cNvSpPr>
          <p:nvPr>
            <p:ph type="body" idx="1"/>
          </p:nvPr>
        </p:nvSpPr>
        <p:spPr>
          <a:xfrm>
            <a:off x="2292283" y="241507"/>
            <a:ext cx="3119904" cy="914400"/>
          </a:xfrm>
        </p:spPr>
        <p:txBody>
          <a:bodyPr rtlCol="0"/>
          <a:lstStyle/>
          <a:p>
            <a:r>
              <a:rPr lang="en-GB" dirty="0"/>
              <a:t>Acorn Class   </a:t>
            </a:r>
          </a:p>
          <a:p>
            <a:r>
              <a:rPr lang="en-GB" dirty="0"/>
              <a:t>The Jolly Postman</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042511"/>
            <a:ext cx="4748415" cy="1168461"/>
          </a:xfrm>
          <a:prstGeom prst="rect">
            <a:avLst/>
          </a:prstGeom>
          <a:noFill/>
        </p:spPr>
        <p:txBody>
          <a:bodyPr wrap="square" rtlCol="0">
            <a:spAutoFit/>
          </a:bodyPr>
          <a:lstStyle/>
          <a:p>
            <a:pPr lvl="0">
              <a:lnSpc>
                <a:spcPct val="107000"/>
              </a:lnSpc>
            </a:pPr>
            <a:r>
              <a:rPr lang="en-US" dirty="0"/>
              <a:t>We are Reading:</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Spinderella by Julia Donaldson</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A selection of Bonfire Poems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The Jolly Postman books by Janet and Allen </a:t>
            </a:r>
            <a:r>
              <a:rPr lang="en-US" sz="1200" dirty="0" err="1">
                <a:solidFill>
                  <a:schemeClr val="tx2"/>
                </a:solidFill>
                <a:latin typeface="Comic Sans MS" panose="030F0902030302020204" pitchFamily="66" charset="0"/>
              </a:rPr>
              <a:t>Ahlberg</a:t>
            </a:r>
            <a:endParaRPr lang="en-US" sz="1200" dirty="0">
              <a:solidFill>
                <a:schemeClr val="tx2"/>
              </a:solidFill>
              <a:latin typeface="Comic Sans MS" panose="030F0902030302020204" pitchFamily="66" charset="0"/>
            </a:endParaRP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A selection of Fairytales.</a:t>
            </a:r>
          </a:p>
        </p:txBody>
      </p:sp>
      <p:sp>
        <p:nvSpPr>
          <p:cNvPr id="6" name="TextBox 5">
            <a:extLst>
              <a:ext uri="{FF2B5EF4-FFF2-40B4-BE49-F238E27FC236}">
                <a16:creationId xmlns:a16="http://schemas.microsoft.com/office/drawing/2014/main" id="{8298ABA3-30C5-2067-C35A-40B511E80389}"/>
              </a:ext>
            </a:extLst>
          </p:cNvPr>
          <p:cNvSpPr txBox="1"/>
          <p:nvPr/>
        </p:nvSpPr>
        <p:spPr>
          <a:xfrm>
            <a:off x="2945613" y="2057498"/>
            <a:ext cx="3819268" cy="1409681"/>
          </a:xfrm>
          <a:prstGeom prst="rect">
            <a:avLst/>
          </a:prstGeom>
          <a:noFill/>
        </p:spPr>
        <p:txBody>
          <a:bodyPr wrap="square" rtlCol="0">
            <a:spAutoFit/>
          </a:bodyPr>
          <a:lstStyle/>
          <a:p>
            <a:pPr lvl="0">
              <a:lnSpc>
                <a:spcPct val="107000"/>
              </a:lnSpc>
            </a:pPr>
            <a:r>
              <a:rPr lang="en-US" dirty="0"/>
              <a:t>We are Writing: </a:t>
            </a:r>
          </a:p>
          <a:p>
            <a:pPr marL="285750" lvl="0" indent="-285750">
              <a:lnSpc>
                <a:spcPct val="107000"/>
              </a:lnSpc>
              <a:buFont typeface="Arial" panose="020B0604020202020204" pitchFamily="34" charset="0"/>
              <a:buChar char="•"/>
            </a:pPr>
            <a:r>
              <a:rPr lang="en-US" sz="1200" dirty="0" err="1">
                <a:solidFill>
                  <a:schemeClr val="tx2"/>
                </a:solidFill>
                <a:latin typeface="Comic Sans MS" panose="030F0902030302020204" pitchFamily="66" charset="0"/>
              </a:rPr>
              <a:t>Recognisable</a:t>
            </a:r>
            <a:r>
              <a:rPr lang="en-US" sz="1200" dirty="0">
                <a:solidFill>
                  <a:schemeClr val="tx2"/>
                </a:solidFill>
                <a:latin typeface="Comic Sans MS" panose="030F0902030302020204" pitchFamily="66" charset="0"/>
              </a:rPr>
              <a:t> letters and using our sounds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Character descriptions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Letters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Simple sentences</a:t>
            </a:r>
          </a:p>
          <a:p>
            <a:pPr marL="285750" lvl="0" indent="-285750">
              <a:lnSpc>
                <a:spcPct val="107000"/>
              </a:lnSpc>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BAC98960-9F4B-95D7-969C-C67BF9509C5F}"/>
              </a:ext>
            </a:extLst>
          </p:cNvPr>
          <p:cNvSpPr txBox="1"/>
          <p:nvPr/>
        </p:nvSpPr>
        <p:spPr>
          <a:xfrm>
            <a:off x="3009630" y="4210213"/>
            <a:ext cx="4748415" cy="1168461"/>
          </a:xfrm>
          <a:prstGeom prst="rect">
            <a:avLst/>
          </a:prstGeom>
          <a:noFill/>
        </p:spPr>
        <p:txBody>
          <a:bodyPr wrap="square" rtlCol="0">
            <a:spAutoFit/>
          </a:bodyPr>
          <a:lstStyle/>
          <a:p>
            <a:pPr lvl="0">
              <a:lnSpc>
                <a:spcPct val="107000"/>
              </a:lnSpc>
            </a:pPr>
            <a:r>
              <a:rPr lang="en-US" dirty="0"/>
              <a:t>We are Exploring: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Seasonal change- Winter</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The</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 journey of a letter</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The Christmas St</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ory</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Peace- linked to Remembrance day</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8012975" y="1107688"/>
            <a:ext cx="4040620" cy="1761316"/>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Bonfire/Firework pictures</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Bear Collages</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Castles in the clouds</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Christmas crafts using different media.</a:t>
            </a:r>
          </a:p>
          <a:p>
            <a:pPr marL="171450" lvl="0" indent="-1714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Art using nature</a:t>
            </a:r>
          </a:p>
          <a:p>
            <a:pPr marL="171450" lvl="0" indent="-171450">
              <a:lnSpc>
                <a:spcPct val="107000"/>
              </a:lnSpc>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09630" y="3197806"/>
            <a:ext cx="2800767" cy="978345"/>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Learning about the numbers 0-5</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Circles and triangles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Shapes with 4 sides</a:t>
            </a: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8012974" y="2520166"/>
            <a:ext cx="4040621" cy="2274277"/>
          </a:xfrm>
          <a:prstGeom prst="rect">
            <a:avLst/>
          </a:prstGeom>
          <a:noFill/>
        </p:spPr>
        <p:txBody>
          <a:bodyPr wrap="square" rtlCol="0">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Communicating:</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feelings and emotions</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Developing our vocabulary to share stories, poems, songs and rhymes</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personal experiences.</a:t>
            </a:r>
          </a:p>
          <a:p>
            <a:pPr marL="171450" indent="-1714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In different ways e.g. using Makaton signs for some key words/songs</a:t>
            </a:r>
          </a:p>
          <a:p>
            <a:pPr marL="171450" indent="-171450">
              <a:lnSpc>
                <a:spcPct val="107000"/>
              </a:lnSpc>
              <a:spcAft>
                <a:spcPts val="800"/>
              </a:spcAft>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3009630" y="5428287"/>
            <a:ext cx="7515698" cy="1170449"/>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Respect for </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different</a:t>
            </a: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 cultures and beliefs- Christmas Diwali</a:t>
            </a:r>
          </a:p>
          <a:p>
            <a:pPr marL="34290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Sharing, taking turns and developing our social skills</a:t>
            </a:r>
          </a:p>
          <a:p>
            <a:pPr marL="342900" lvl="0" indent="-342900">
              <a:lnSpc>
                <a:spcPct val="107000"/>
              </a:lnSpc>
              <a:buFont typeface="Symbol" pitchFamily="2" charset="2"/>
              <a:buChar char=""/>
            </a:pP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E62BEB79-64AF-64E7-7BFD-ABB49FF66BA7}"/>
              </a:ext>
            </a:extLst>
          </p:cNvPr>
          <p:cNvSpPr txBox="1">
            <a:spLocks/>
          </p:cNvSpPr>
          <p:nvPr/>
        </p:nvSpPr>
        <p:spPr>
          <a:xfrm>
            <a:off x="2642479" y="200067"/>
            <a:ext cx="5460662" cy="9144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317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2" ma:contentTypeDescription="Create a new document." ma:contentTypeScope="" ma:versionID="0505df1f9e920ca06361389477b2a41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d10756b4159621125f56483a3cdd55c"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85079-E89B-4FE8-A2E5-DF0AB28F60F7}">
  <ds:schemaRefs>
    <ds:schemaRef ds:uri="http://schemas.microsoft.com/sharepoint/v3/contenttype/forms"/>
  </ds:schemaRefs>
</ds:datastoreItem>
</file>

<file path=customXml/itemProps2.xml><?xml version="1.0" encoding="utf-8"?>
<ds:datastoreItem xmlns:ds="http://schemas.openxmlformats.org/officeDocument/2006/customXml" ds:itemID="{6818ECE4-D9A0-4308-81F4-3830B2C82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173</TotalTime>
  <Words>575</Words>
  <Application>Microsoft Office PowerPoint</Application>
  <PresentationFormat>Widescreen</PresentationFormat>
  <Paragraphs>59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Comic Sans MS</vt:lpstr>
      <vt:lpstr>Segoe Print</vt:lpstr>
      <vt:lpstr>Symbol</vt:lpstr>
      <vt:lpstr>Nature Illustration 16x9</vt:lpstr>
      <vt:lpstr>Acorn Class </vt:lpstr>
      <vt:lpstr>Welcome Back Acorn Class!</vt:lpstr>
      <vt:lpstr>Autumn 2 learning letter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Laura Wiedman</cp:lastModifiedBy>
  <cp:revision>8</cp:revision>
  <dcterms:created xsi:type="dcterms:W3CDTF">2023-01-06T14:19:25Z</dcterms:created>
  <dcterms:modified xsi:type="dcterms:W3CDTF">2023-11-02T15:48:11Z</dcterms:modified>
</cp:coreProperties>
</file>