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8"/>
  </p:notesMasterIdLst>
  <p:handoutMasterIdLst>
    <p:handoutMasterId r:id="rId9"/>
  </p:handoutMasterIdLst>
  <p:sldIdLst>
    <p:sldId id="257" r:id="rId4"/>
    <p:sldId id="264" r:id="rId5"/>
    <p:sldId id="263" r:id="rId6"/>
    <p:sldId id="265"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iedman" userId="e1359843-60c9-433f-b151-46bd6b25eaa8" providerId="ADAL" clId="{7699396D-46EC-4FCB-B843-AF138469A5E9}"/>
    <pc:docChg chg="custSel modSld">
      <pc:chgData name="Laura Wiedman" userId="e1359843-60c9-433f-b151-46bd6b25eaa8" providerId="ADAL" clId="{7699396D-46EC-4FCB-B843-AF138469A5E9}" dt="2023-09-08T10:42:23.123" v="516" actId="20577"/>
      <pc:docMkLst>
        <pc:docMk/>
      </pc:docMkLst>
      <pc:sldChg chg="modSp mod">
        <pc:chgData name="Laura Wiedman" userId="e1359843-60c9-433f-b151-46bd6b25eaa8" providerId="ADAL" clId="{7699396D-46EC-4FCB-B843-AF138469A5E9}" dt="2023-09-08T10:42:23.123" v="516" actId="20577"/>
        <pc:sldMkLst>
          <pc:docMk/>
          <pc:sldMk cId="3692731661" sldId="264"/>
        </pc:sldMkLst>
        <pc:spChg chg="mod">
          <ac:chgData name="Laura Wiedman" userId="e1359843-60c9-433f-b151-46bd6b25eaa8" providerId="ADAL" clId="{7699396D-46EC-4FCB-B843-AF138469A5E9}" dt="2023-09-08T10:42:23.123" v="516" actId="20577"/>
          <ac:spMkLst>
            <pc:docMk/>
            <pc:sldMk cId="3692731661" sldId="264"/>
            <ac:spMk id="10" creationId="{74695C0E-2CFF-24A8-46A0-D066EA0A80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Acorn Class </a:t>
            </a:r>
            <a:endParaRPr lang="en-gb" dirty="0"/>
          </a:p>
        </p:txBody>
      </p:sp>
      <p:sp>
        <p:nvSpPr>
          <p:cNvPr id="3" name="Subtitle 2"/>
          <p:cNvSpPr>
            <a:spLocks noGrp="1"/>
          </p:cNvSpPr>
          <p:nvPr>
            <p:ph type="subTitle" idx="1"/>
          </p:nvPr>
        </p:nvSpPr>
        <p:spPr/>
        <p:txBody>
          <a:bodyPr rtlCol="0"/>
          <a:lstStyle/>
          <a:p>
            <a:pPr rtl="0"/>
            <a:r>
              <a:rPr lang="en-GB" dirty="0"/>
              <a:t>Welcome back to School September 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fontScale="90000"/>
          </a:bodyPr>
          <a:lstStyle/>
          <a:p>
            <a:r>
              <a:rPr lang="en-US" sz="2400" dirty="0"/>
              <a:t>Welcome Back Acorn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428019" y="609837"/>
            <a:ext cx="4299626" cy="1573892"/>
          </a:xfrm>
          <a:prstGeom prst="rect">
            <a:avLst/>
          </a:prstGeom>
          <a:noFill/>
        </p:spPr>
        <p:txBody>
          <a:bodyPr wrap="square" rtlCol="0">
            <a:spAutoFit/>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We hope you have had a lovely summer.</a:t>
            </a:r>
          </a:p>
          <a:p>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have planned this half term around the children’s interests and we will continue to build on this. We have a flexible EYFS curriculum which includes some focused and some independent learning, including indoor and outdoors. Our topic is “</a:t>
            </a:r>
            <a:r>
              <a:rPr lang="en-US" sz="1200" dirty="0" err="1">
                <a:latin typeface="Calibri" panose="020F0502020204030204" pitchFamily="34" charset="0"/>
                <a:ea typeface="Times New Roman" panose="02020603050405020304" pitchFamily="18" charset="0"/>
                <a:cs typeface="Calibri" panose="020F0502020204030204" pitchFamily="34" charset="0"/>
              </a:rPr>
              <a:t>Marvellous</a:t>
            </a:r>
            <a:r>
              <a:rPr lang="en-US" sz="1200" dirty="0">
                <a:latin typeface="Calibri" panose="020F0502020204030204" pitchFamily="34" charset="0"/>
                <a:ea typeface="Times New Roman" panose="02020603050405020304" pitchFamily="18" charset="0"/>
                <a:cs typeface="Calibri" panose="020F0502020204030204" pitchFamily="34" charset="0"/>
              </a:rPr>
              <a:t> Me”</a:t>
            </a:r>
            <a:r>
              <a:rPr lang="en-US" sz="1200" dirty="0">
                <a:effectLst/>
                <a:latin typeface="Calibri" panose="020F0502020204030204" pitchFamily="34" charset="0"/>
                <a:ea typeface="Times New Roman" panose="02020603050405020304" pitchFamily="18" charset="0"/>
                <a:cs typeface="Calibri" panose="020F0502020204030204" pitchFamily="34" charset="0"/>
              </a:rPr>
              <a:t> with a focus on </a:t>
            </a:r>
            <a:r>
              <a:rPr lang="en-US" sz="1200" dirty="0">
                <a:latin typeface="Calibri" panose="020F0502020204030204" pitchFamily="34" charset="0"/>
                <a:ea typeface="Times New Roman" panose="02020603050405020304" pitchFamily="18" charset="0"/>
                <a:cs typeface="Calibri" panose="020F0502020204030204" pitchFamily="34" charset="0"/>
              </a:rPr>
              <a:t>me, my family, my home and my school.</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28019" y="2220253"/>
            <a:ext cx="4299626" cy="166083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water bottle, reading book and record and a coat with a hood. </a:t>
            </a:r>
            <a:r>
              <a:rPr lang="en-US" sz="1200" dirty="0">
                <a:effectLst/>
                <a:latin typeface="Calibri" panose="020F0502020204030204" pitchFamily="34" charset="0"/>
                <a:ea typeface="Times New Roman" panose="02020603050405020304" pitchFamily="18" charset="0"/>
                <a:cs typeface="Calibri" panose="020F0502020204030204" pitchFamily="34" charset="0"/>
              </a:rPr>
              <a:t>Acorn class will need PE kits on a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Thursday </a:t>
            </a:r>
            <a:r>
              <a:rPr lang="en-US" sz="1200" dirty="0">
                <a:effectLst/>
                <a:latin typeface="Calibri" panose="020F0502020204030204" pitchFamily="34" charset="0"/>
                <a:ea typeface="Times New Roman" panose="02020603050405020304" pitchFamily="18" charset="0"/>
                <a:cs typeface="Calibri" panose="020F0502020204030204" pitchFamily="34" charset="0"/>
              </a:rPr>
              <a:t>and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forest school clothes</a:t>
            </a:r>
            <a:r>
              <a:rPr lang="en-US" sz="1200" dirty="0">
                <a:effectLst/>
                <a:latin typeface="Calibri" panose="020F0502020204030204" pitchFamily="34" charset="0"/>
                <a:ea typeface="Times New Roman" panose="02020603050405020304" pitchFamily="18" charset="0"/>
                <a:cs typeface="Calibri" panose="020F0502020204030204" pitchFamily="34" charset="0"/>
              </a:rPr>
              <a:t> on a </a:t>
            </a:r>
            <a:r>
              <a:rPr lang="en-US" sz="1200" b="1" dirty="0">
                <a:latin typeface="Calibri" panose="020F0502020204030204" pitchFamily="34" charset="0"/>
                <a:ea typeface="Times New Roman" panose="02020603050405020304" pitchFamily="18" charset="0"/>
                <a:cs typeface="Calibri" panose="020F0502020204030204" pitchFamily="34" charset="0"/>
              </a:rPr>
              <a:t>Friday</a:t>
            </a:r>
            <a:r>
              <a:rPr lang="en-US" sz="1200" b="1"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for the full term. As the seasons change they will need appropriate clothing and wellies. We recommend you leave a pair of wellies and spare clothes at school. Please remember to put names in everything</a:t>
            </a:r>
            <a:r>
              <a:rPr lang="en-US" sz="1800" dirty="0">
                <a:effectLst/>
                <a:latin typeface="Comic Sans MS" panose="030F0902030302020204" pitchFamily="66" charset="0"/>
                <a:ea typeface="Times New Roman" panose="02020603050405020304" pitchFamily="18" charset="0"/>
                <a:cs typeface="Arial" panose="020B0604020202020204" pitchFamily="34" charset="0"/>
              </a:rPr>
              <a:t>.</a:t>
            </a:r>
            <a:r>
              <a:rPr lang="en-GB" sz="1200" dirty="0">
                <a:effectLst/>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28019" y="3957568"/>
            <a:ext cx="4299626" cy="117429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will be continuing with our Self-service snack area in class which the children love. A range of healthy snacks that meet allergen requirements will be available each day for children to enjoy.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5047920"/>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a:t>
            </a:r>
            <a:r>
              <a:rPr lang="en-US" sz="1200" dirty="0">
                <a:effectLst/>
                <a:latin typeface="Calibri" panose="020F0502020204030204" pitchFamily="34" charset="0"/>
                <a:ea typeface="Times New Roman" panose="02020603050405020304" pitchFamily="18" charset="0"/>
                <a:cs typeface="Calibri" panose="020F0502020204030204" pitchFamily="34" charset="0"/>
              </a:rPr>
              <a:t>Reception will be starting our phonics program called “Sounds Write” soon. There will be some more information to follow.</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Reading books will be sent home very soon on a weekly basis.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Nursery children will be starting Phase 1 of Letters and Sounds which focuses on listening skills, responding and questioning.</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Reading books and home learning tasks will be sent home on a Monday as we progress further into the term.</a:t>
            </a:r>
          </a:p>
          <a:p>
            <a:r>
              <a:rPr lang="en-US" sz="1200" dirty="0">
                <a:latin typeface="Calibri" panose="020F0502020204030204" pitchFamily="34" charset="0"/>
                <a:ea typeface="Times New Roman" panose="02020603050405020304" pitchFamily="18" charset="0"/>
                <a:cs typeface="Calibri" panose="020F0502020204030204" pitchFamily="34" charset="0"/>
              </a:rPr>
              <a:t>We have a library session on a Tuesday so your child will bring home a book from our school library. Please can this be returned every Tuesday.</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ask that these books are shared with parents and carers if necessary, so children can enjoy the books that they have chosen and see good modelling by parents and carers at home, as well as adults modelling in school.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“Dream Read”- this is a special treat which every child will get across the year. There are some instructions in the bag. If it is your </a:t>
            </a:r>
            <a:r>
              <a:rPr lang="en-GB" sz="1200">
                <a:latin typeface="Calibri" panose="020F0502020204030204" pitchFamily="34" charset="0"/>
                <a:ea typeface="Calibri" panose="020F0502020204030204" pitchFamily="34" charset="0"/>
                <a:cs typeface="Calibri" panose="020F0502020204030204" pitchFamily="34" charset="0"/>
              </a:rPr>
              <a:t>child’s turn we </a:t>
            </a:r>
            <a:r>
              <a:rPr lang="en-GB" sz="1200" dirty="0">
                <a:latin typeface="Calibri" panose="020F0502020204030204" pitchFamily="34" charset="0"/>
                <a:ea typeface="Calibri" panose="020F0502020204030204" pitchFamily="34" charset="0"/>
                <a:cs typeface="Calibri" panose="020F0502020204030204" pitchFamily="34" charset="0"/>
              </a:rPr>
              <a:t>will send this home on a Friday and it needs to come back to school the following Thursday.</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536547"/>
            <a:ext cx="3832697" cy="1874103"/>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Morning routines-</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You are more than welcome to bring your child in </a:t>
            </a:r>
            <a:r>
              <a:rPr lang="en-US" sz="1200" dirty="0">
                <a:latin typeface="Calibri" panose="020F0502020204030204" pitchFamily="34" charset="0"/>
                <a:ea typeface="Times New Roman" panose="02020603050405020304" pitchFamily="18" charset="0"/>
                <a:cs typeface="Calibri" panose="020F0502020204030204" pitchFamily="34" charset="0"/>
              </a:rPr>
              <a:t>if they are in Nursery,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but we would encourage the Reception children to come in independently if they can. They </a:t>
            </a:r>
            <a:r>
              <a:rPr lang="en-US" sz="1200" dirty="0">
                <a:latin typeface="Calibri" panose="020F0502020204030204" pitchFamily="34" charset="0"/>
                <a:ea typeface="Times New Roman" panose="02020603050405020304" pitchFamily="18" charset="0"/>
                <a:cs typeface="Calibri" panose="020F0502020204030204" pitchFamily="34" charset="0"/>
              </a:rPr>
              <a:t>will</a:t>
            </a:r>
            <a:r>
              <a:rPr lang="en-US" sz="1200" dirty="0">
                <a:effectLst/>
                <a:latin typeface="Calibri" panose="020F0502020204030204" pitchFamily="34" charset="0"/>
                <a:ea typeface="Times New Roman" panose="02020603050405020304" pitchFamily="18" charset="0"/>
                <a:cs typeface="Calibri" panose="020F0502020204030204" pitchFamily="34" charset="0"/>
              </a:rPr>
              <a:t> have their own peg and get to know the morning routines.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have had some work done on our outdoor area over the summer holidays and now have a hard concreted area which will be more practical in the winter months.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28019" y="5413924"/>
            <a:ext cx="8364536" cy="478849"/>
          </a:xfrm>
          <a:prstGeom prst="rect">
            <a:avLst/>
          </a:prstGeom>
          <a:noFill/>
        </p:spPr>
        <p:txBody>
          <a:bodyPr wrap="square" rtlCol="0">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a:t>
            </a: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 Many Thanks from Mrs Wiedman, Mrs Minns and Miss Maxwell (Team EYFS)</a:t>
            </a:r>
            <a:endParaRPr lang="en-US" sz="12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6E7B92A-AE17-A19D-05D8-909D45CC0545}"/>
              </a:ext>
            </a:extLst>
          </p:cNvPr>
          <p:cNvSpPr txBox="1"/>
          <p:nvPr/>
        </p:nvSpPr>
        <p:spPr>
          <a:xfrm>
            <a:off x="4830409" y="2531523"/>
            <a:ext cx="3534887" cy="2123658"/>
          </a:xfrm>
          <a:prstGeom prst="rect">
            <a:avLst/>
          </a:prstGeom>
          <a:noFill/>
        </p:spPr>
        <p:txBody>
          <a:bodyPr wrap="square" rtlCol="0">
            <a:spAutoFit/>
          </a:bodyPr>
          <a:lstStyle/>
          <a:p>
            <a:r>
              <a:rPr lang="en-US" sz="1200" b="1" u="sng" dirty="0">
                <a:effectLst/>
                <a:latin typeface="Calibri" panose="020F0502020204030204" pitchFamily="34" charset="0"/>
                <a:ea typeface="Times New Roman" panose="02020603050405020304" pitchFamily="18" charset="0"/>
                <a:cs typeface="Calibri" panose="020F0502020204030204" pitchFamily="34" charset="0"/>
              </a:rPr>
              <a:t>Self-regulation</a:t>
            </a:r>
            <a:endParaRPr lang="en-GB" sz="1200" u="sng"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This is a huge part of the EYFS Curriculum and it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means the children try and take responsibility for</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 themselves. We encourage this through decision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making when choosing self-registration and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discussing feelings and emotions every day.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also encourage the children to use our self-service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snack area and even wash and dry their own dishes. We also have our self-service playdough station which is very messy as you can imagine but it is working well.</a:t>
            </a:r>
            <a:r>
              <a:rPr lang="en-US" sz="1200" dirty="0">
                <a:effectLst/>
                <a:latin typeface="Comic Sans MS" panose="030F0902030302020204" pitchFamily="66"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pPr rtl="0"/>
            <a:r>
              <a:rPr lang="en-GB" sz="3200" dirty="0"/>
              <a:t>Autumn 1 learning letter </a:t>
            </a:r>
            <a:endParaRPr lang="en-gb" sz="3200" dirty="0"/>
          </a:p>
        </p:txBody>
      </p:sp>
      <p:sp>
        <p:nvSpPr>
          <p:cNvPr id="3" name="Text Placeholder 2"/>
          <p:cNvSpPr>
            <a:spLocks noGrp="1"/>
          </p:cNvSpPr>
          <p:nvPr>
            <p:ph type="body" idx="1"/>
          </p:nvPr>
        </p:nvSpPr>
        <p:spPr>
          <a:xfrm>
            <a:off x="2292283" y="241507"/>
            <a:ext cx="3119904" cy="914400"/>
          </a:xfrm>
        </p:spPr>
        <p:txBody>
          <a:bodyPr rtlCol="0"/>
          <a:lstStyle/>
          <a:p>
            <a:r>
              <a:rPr lang="en-GB" dirty="0"/>
              <a:t>Acorn Class  </a:t>
            </a:r>
          </a:p>
          <a:p>
            <a:r>
              <a:rPr lang="en-GB" dirty="0"/>
              <a:t>September 2023</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1761316"/>
          </a:xfrm>
          <a:prstGeom prst="rect">
            <a:avLst/>
          </a:prstGeom>
          <a:noFill/>
        </p:spPr>
        <p:txBody>
          <a:bodyPr wrap="square" rtlCol="0">
            <a:spAutoFit/>
          </a:bodyPr>
          <a:lstStyle/>
          <a:p>
            <a:pPr lvl="0">
              <a:lnSpc>
                <a:spcPct val="107000"/>
              </a:lnSpc>
            </a:pPr>
            <a:r>
              <a:rPr lang="en-US" dirty="0"/>
              <a:t>We are Reading:</a:t>
            </a:r>
          </a:p>
          <a:p>
            <a:pPr lvl="0">
              <a:lnSpc>
                <a:spcPct val="107000"/>
              </a:lnSpc>
            </a:pPr>
            <a:r>
              <a:rPr lang="en-US" sz="1200" dirty="0">
                <a:solidFill>
                  <a:schemeClr val="tx2"/>
                </a:solidFill>
                <a:latin typeface="Comic Sans MS" panose="030F0702030302020204" pitchFamily="66" charset="0"/>
              </a:rPr>
              <a:t>Harry and his bucket full of dinosaurs.</a:t>
            </a:r>
          </a:p>
          <a:p>
            <a:pPr lvl="0">
              <a:lnSpc>
                <a:spcPct val="107000"/>
              </a:lnSpc>
            </a:pPr>
            <a:r>
              <a:rPr lang="en-US" sz="1200" dirty="0">
                <a:solidFill>
                  <a:schemeClr val="tx2"/>
                </a:solidFill>
                <a:latin typeface="Comic Sans MS" panose="030F0702030302020204" pitchFamily="66" charset="0"/>
              </a:rPr>
              <a:t>Dinosaur Roar.</a:t>
            </a:r>
          </a:p>
          <a:p>
            <a:pPr lvl="0">
              <a:lnSpc>
                <a:spcPct val="107000"/>
              </a:lnSpc>
            </a:pPr>
            <a:r>
              <a:rPr lang="en-US" sz="1200" dirty="0">
                <a:solidFill>
                  <a:schemeClr val="tx2"/>
                </a:solidFill>
                <a:latin typeface="Comic Sans MS" panose="030F0702030302020204" pitchFamily="66" charset="0"/>
              </a:rPr>
              <a:t>Monkey puzzle.</a:t>
            </a:r>
          </a:p>
          <a:p>
            <a:pPr lvl="0">
              <a:lnSpc>
                <a:spcPct val="107000"/>
              </a:lnSpc>
            </a:pPr>
            <a:r>
              <a:rPr lang="en-US" sz="1200" dirty="0">
                <a:solidFill>
                  <a:schemeClr val="tx2"/>
                </a:solidFill>
                <a:latin typeface="Comic Sans MS" panose="030F0702030302020204" pitchFamily="66" charset="0"/>
              </a:rPr>
              <a:t>A squash and a squeeze.</a:t>
            </a:r>
          </a:p>
          <a:p>
            <a:pPr lvl="0">
              <a:lnSpc>
                <a:spcPct val="107000"/>
              </a:lnSpc>
            </a:pPr>
            <a:r>
              <a:rPr lang="en-US" sz="1200" dirty="0">
                <a:solidFill>
                  <a:schemeClr val="tx2"/>
                </a:solidFill>
                <a:latin typeface="Comic Sans MS" panose="030F0702030302020204" pitchFamily="66" charset="0"/>
              </a:rPr>
              <a:t>The </a:t>
            </a:r>
            <a:r>
              <a:rPr lang="en-US" sz="1200" dirty="0" err="1">
                <a:solidFill>
                  <a:schemeClr val="tx2"/>
                </a:solidFill>
                <a:latin typeface="Comic Sans MS" panose="030F0702030302020204" pitchFamily="66" charset="0"/>
              </a:rPr>
              <a:t>Colour</a:t>
            </a:r>
            <a:r>
              <a:rPr lang="en-US" sz="1200" dirty="0">
                <a:solidFill>
                  <a:schemeClr val="tx2"/>
                </a:solidFill>
                <a:latin typeface="Comic Sans MS" panose="030F0702030302020204" pitchFamily="66" charset="0"/>
              </a:rPr>
              <a:t> Monster.</a:t>
            </a:r>
          </a:p>
          <a:p>
            <a:pPr lvl="0">
              <a:lnSpc>
                <a:spcPct val="107000"/>
              </a:lnSpc>
            </a:pPr>
            <a:r>
              <a:rPr lang="en-US" sz="1200" dirty="0">
                <a:solidFill>
                  <a:schemeClr val="tx2"/>
                </a:solidFill>
                <a:latin typeface="Comic Sans MS" panose="030F0702030302020204" pitchFamily="66" charset="0"/>
              </a:rPr>
              <a:t>Autumn and Harvest poems and rhymes</a:t>
            </a:r>
            <a:r>
              <a:rPr lang="en-US" sz="1200" dirty="0">
                <a:latin typeface="Comic Sans MS" panose="030F0702030302020204" pitchFamily="66" charset="0"/>
              </a:rPr>
              <a:t>.</a:t>
            </a:r>
          </a:p>
          <a:p>
            <a:pPr lvl="0">
              <a:lnSpc>
                <a:spcPct val="107000"/>
              </a:lnSpc>
            </a:pPr>
            <a:r>
              <a:rPr lang="en-US" sz="1200" dirty="0">
                <a:solidFill>
                  <a:schemeClr val="tx2"/>
                </a:solidFill>
                <a:latin typeface="Comic Sans MS" panose="030F0702030302020204" pitchFamily="66" charset="0"/>
              </a:rPr>
              <a:t>Pumpkin Soup.</a:t>
            </a:r>
          </a:p>
        </p:txBody>
      </p:sp>
      <p:sp>
        <p:nvSpPr>
          <p:cNvPr id="6" name="TextBox 5">
            <a:extLst>
              <a:ext uri="{FF2B5EF4-FFF2-40B4-BE49-F238E27FC236}">
                <a16:creationId xmlns:a16="http://schemas.microsoft.com/office/drawing/2014/main" id="{8298ABA3-30C5-2067-C35A-40B511E80389}"/>
              </a:ext>
            </a:extLst>
          </p:cNvPr>
          <p:cNvSpPr txBox="1"/>
          <p:nvPr/>
        </p:nvSpPr>
        <p:spPr>
          <a:xfrm>
            <a:off x="2983097" y="2956695"/>
            <a:ext cx="3819268" cy="1409681"/>
          </a:xfrm>
          <a:prstGeom prst="rect">
            <a:avLst/>
          </a:prstGeom>
          <a:noFill/>
        </p:spPr>
        <p:txBody>
          <a:bodyPr wrap="square" rtlCol="0">
            <a:spAutoFit/>
          </a:bodyPr>
          <a:lstStyle/>
          <a:p>
            <a:pPr lvl="0">
              <a:lnSpc>
                <a:spcPct val="107000"/>
              </a:lnSpc>
            </a:pPr>
            <a:r>
              <a:rPr lang="en-US" dirty="0"/>
              <a:t>We are Writing: </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Patterns and shapes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Our names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Labels for our family</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Mark making</a:t>
            </a:r>
          </a:p>
          <a:p>
            <a:pPr marL="285750" lvl="0" indent="-285750">
              <a:lnSpc>
                <a:spcPct val="107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BAC98960-9F4B-95D7-969C-C67BF9509C5F}"/>
              </a:ext>
            </a:extLst>
          </p:cNvPr>
          <p:cNvSpPr txBox="1"/>
          <p:nvPr/>
        </p:nvSpPr>
        <p:spPr>
          <a:xfrm>
            <a:off x="7944994" y="845785"/>
            <a:ext cx="4748415" cy="1168397"/>
          </a:xfrm>
          <a:prstGeom prst="rect">
            <a:avLst/>
          </a:prstGeom>
          <a:noFill/>
        </p:spPr>
        <p:txBody>
          <a:bodyPr wrap="square" rtlCol="0">
            <a:spAutoFit/>
          </a:bodyPr>
          <a:lstStyle/>
          <a:p>
            <a:pPr lvl="0">
              <a:lnSpc>
                <a:spcPct val="107000"/>
              </a:lnSpc>
            </a:pPr>
            <a:r>
              <a:rPr lang="en-US" dirty="0"/>
              <a:t>We are Exploring: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The outside area, Forest school</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A</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utumn/ Seasonal changes</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school</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local area</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955559" y="2046805"/>
            <a:ext cx="4040620" cy="1958934"/>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Self portraits</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Collage using different media</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Printing with fruit and vegetables</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Body art</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Arcimboldo fruit and vegetable pictures.</a:t>
            </a: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4227841"/>
            <a:ext cx="2800767" cy="978345"/>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Patterns, sorting and comparing</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Positional Language</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Counting</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8068115" y="3377311"/>
            <a:ext cx="4040621" cy="2274212"/>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feelings and emotions</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likes and dislikes – trying new foods</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Developing our vocabulary to share stories, poems, songs and rhymes</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Sharing, taking turns and developing our social skills</a:t>
            </a:r>
          </a:p>
          <a:p>
            <a:pPr marL="171450" indent="-171450">
              <a:lnSpc>
                <a:spcPct val="107000"/>
              </a:lnSpc>
              <a:spcAft>
                <a:spcPts val="800"/>
              </a:spcAft>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3009630" y="5428287"/>
            <a:ext cx="7515698" cy="972382"/>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independence</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self-regulation</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friendships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4FE34B-DA4E-3349-6C12-8958C952F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647"/>
            <a:ext cx="2359228" cy="2359228"/>
          </a:xfrm>
          <a:prstGeom prst="rect">
            <a:avLst/>
          </a:prstGeom>
        </p:spPr>
      </p:pic>
      <p:sp>
        <p:nvSpPr>
          <p:cNvPr id="8" name="Text Placeholder 2">
            <a:extLst>
              <a:ext uri="{FF2B5EF4-FFF2-40B4-BE49-F238E27FC236}">
                <a16:creationId xmlns:a16="http://schemas.microsoft.com/office/drawing/2014/main" id="{E62BEB79-64AF-64E7-7BFD-ABB49FF66BA7}"/>
              </a:ext>
            </a:extLst>
          </p:cNvPr>
          <p:cNvSpPr txBox="1">
            <a:spLocks/>
          </p:cNvSpPr>
          <p:nvPr/>
        </p:nvSpPr>
        <p:spPr>
          <a:xfrm>
            <a:off x="2642479" y="200067"/>
            <a:ext cx="5460662" cy="9144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GB" dirty="0"/>
              <a:t>Acorn Class  January 2023</a:t>
            </a:r>
            <a:endParaRPr lang="en-US" dirty="0"/>
          </a:p>
        </p:txBody>
      </p:sp>
    </p:spTree>
    <p:extLst>
      <p:ext uri="{BB962C8B-B14F-4D97-AF65-F5344CB8AC3E}">
        <p14:creationId xmlns:p14="http://schemas.microsoft.com/office/powerpoint/2010/main" val="3317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85079-E89B-4FE8-A2E5-DF0AB28F60F7}">
  <ds:schemaRefs>
    <ds:schemaRef ds:uri="http://schemas.microsoft.com/sharepoint/v3/contenttype/forms"/>
  </ds:schemaRefs>
</ds:datastoreItem>
</file>

<file path=customXml/itemProps2.xml><?xml version="1.0" encoding="utf-8"?>
<ds:datastoreItem xmlns:ds="http://schemas.openxmlformats.org/officeDocument/2006/customXml" ds:itemID="{6818ECE4-D9A0-4308-81F4-3830B2C82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181</TotalTime>
  <Words>765</Words>
  <Application>Microsoft Office PowerPoint</Application>
  <PresentationFormat>Widescreen</PresentationFormat>
  <Paragraphs>72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Comic Sans MS</vt:lpstr>
      <vt:lpstr>Segoe Print</vt:lpstr>
      <vt:lpstr>Symbol</vt:lpstr>
      <vt:lpstr>Nature Illustration 16x9</vt:lpstr>
      <vt:lpstr>Acorn Class </vt:lpstr>
      <vt:lpstr>Welcome Back Acorn Class!</vt:lpstr>
      <vt:lpstr>Autumn 1 learning letter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Laura Wiedman</cp:lastModifiedBy>
  <cp:revision>9</cp:revision>
  <dcterms:created xsi:type="dcterms:W3CDTF">2023-01-06T14:19:25Z</dcterms:created>
  <dcterms:modified xsi:type="dcterms:W3CDTF">2023-09-08T10:42:29Z</dcterms:modified>
</cp:coreProperties>
</file>