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7"/>
  </p:notesMasterIdLst>
  <p:handoutMasterIdLst>
    <p:handoutMasterId r:id="rId8"/>
  </p:handoutMasterIdLst>
  <p:sldIdLst>
    <p:sldId id="257" r:id="rId4"/>
    <p:sldId id="264" r:id="rId5"/>
    <p:sldId id="263" r:id="rId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EFA88-3A7B-4133-8559-F2310E051662}" v="1" dt="2024-09-23T19:54:16.490"/>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Taylor" userId="bd5dbe48-4f5e-4fe2-9e28-2e639862b441" providerId="ADAL" clId="{FE3EFA88-3A7B-4133-8559-F2310E051662}"/>
    <pc:docChg chg="custSel modSld">
      <pc:chgData name="Marie Taylor" userId="bd5dbe48-4f5e-4fe2-9e28-2e639862b441" providerId="ADAL" clId="{FE3EFA88-3A7B-4133-8559-F2310E051662}" dt="2024-09-23T19:58:03.525" v="475" actId="113"/>
      <pc:docMkLst>
        <pc:docMk/>
      </pc:docMkLst>
      <pc:sldChg chg="modSp mod">
        <pc:chgData name="Marie Taylor" userId="bd5dbe48-4f5e-4fe2-9e28-2e639862b441" providerId="ADAL" clId="{FE3EFA88-3A7B-4133-8559-F2310E051662}" dt="2024-09-23T19:45:06.506" v="34" actId="1076"/>
        <pc:sldMkLst>
          <pc:docMk/>
          <pc:sldMk cId="1805748268" sldId="263"/>
        </pc:sldMkLst>
        <pc:spChg chg="mod">
          <ac:chgData name="Marie Taylor" userId="bd5dbe48-4f5e-4fe2-9e28-2e639862b441" providerId="ADAL" clId="{FE3EFA88-3A7B-4133-8559-F2310E051662}" dt="2024-09-23T19:44:48.557" v="31" actId="1076"/>
          <ac:spMkLst>
            <pc:docMk/>
            <pc:sldMk cId="1805748268" sldId="263"/>
            <ac:spMk id="4" creationId="{C344DE81-3DC0-CCD9-1CC2-6AA01F3C8580}"/>
          </ac:spMkLst>
        </pc:spChg>
        <pc:spChg chg="mod">
          <ac:chgData name="Marie Taylor" userId="bd5dbe48-4f5e-4fe2-9e28-2e639862b441" providerId="ADAL" clId="{FE3EFA88-3A7B-4133-8559-F2310E051662}" dt="2024-09-23T19:44:55.170" v="32" actId="1076"/>
          <ac:spMkLst>
            <pc:docMk/>
            <pc:sldMk cId="1805748268" sldId="263"/>
            <ac:spMk id="6" creationId="{8298ABA3-30C5-2067-C35A-40B511E80389}"/>
          </ac:spMkLst>
        </pc:spChg>
        <pc:spChg chg="mod">
          <ac:chgData name="Marie Taylor" userId="bd5dbe48-4f5e-4fe2-9e28-2e639862b441" providerId="ADAL" clId="{FE3EFA88-3A7B-4133-8559-F2310E051662}" dt="2024-09-23T19:44:16.858" v="30" actId="1076"/>
          <ac:spMkLst>
            <pc:docMk/>
            <pc:sldMk cId="1805748268" sldId="263"/>
            <ac:spMk id="7" creationId="{BAC98960-9F4B-95D7-969C-C67BF9509C5F}"/>
          </ac:spMkLst>
        </pc:spChg>
        <pc:spChg chg="mod">
          <ac:chgData name="Marie Taylor" userId="bd5dbe48-4f5e-4fe2-9e28-2e639862b441" providerId="ADAL" clId="{FE3EFA88-3A7B-4133-8559-F2310E051662}" dt="2024-09-23T19:44:05.811" v="29" actId="1076"/>
          <ac:spMkLst>
            <pc:docMk/>
            <pc:sldMk cId="1805748268" sldId="263"/>
            <ac:spMk id="8" creationId="{411ADE7E-97D0-C0AC-99C2-F7E700817961}"/>
          </ac:spMkLst>
        </pc:spChg>
        <pc:spChg chg="mod">
          <ac:chgData name="Marie Taylor" userId="bd5dbe48-4f5e-4fe2-9e28-2e639862b441" providerId="ADAL" clId="{FE3EFA88-3A7B-4133-8559-F2310E051662}" dt="2024-09-23T19:45:00.741" v="33" actId="1076"/>
          <ac:spMkLst>
            <pc:docMk/>
            <pc:sldMk cId="1805748268" sldId="263"/>
            <ac:spMk id="12" creationId="{447778AE-E008-8A32-F1CC-9E0C8BE1416E}"/>
          </ac:spMkLst>
        </pc:spChg>
        <pc:spChg chg="mod">
          <ac:chgData name="Marie Taylor" userId="bd5dbe48-4f5e-4fe2-9e28-2e639862b441" providerId="ADAL" clId="{FE3EFA88-3A7B-4133-8559-F2310E051662}" dt="2024-09-23T19:43:54.590" v="28" actId="1076"/>
          <ac:spMkLst>
            <pc:docMk/>
            <pc:sldMk cId="1805748268" sldId="263"/>
            <ac:spMk id="13" creationId="{46EF6568-0D46-B8A2-EAA9-A54ED7A15B28}"/>
          </ac:spMkLst>
        </pc:spChg>
        <pc:spChg chg="mod">
          <ac:chgData name="Marie Taylor" userId="bd5dbe48-4f5e-4fe2-9e28-2e639862b441" providerId="ADAL" clId="{FE3EFA88-3A7B-4133-8559-F2310E051662}" dt="2024-09-23T19:45:06.506" v="34" actId="1076"/>
          <ac:spMkLst>
            <pc:docMk/>
            <pc:sldMk cId="1805748268" sldId="263"/>
            <ac:spMk id="14" creationId="{06E6067D-7BFF-05A3-5B4F-C507D352A390}"/>
          </ac:spMkLst>
        </pc:spChg>
      </pc:sldChg>
      <pc:sldChg chg="addSp modSp mod">
        <pc:chgData name="Marie Taylor" userId="bd5dbe48-4f5e-4fe2-9e28-2e639862b441" providerId="ADAL" clId="{FE3EFA88-3A7B-4133-8559-F2310E051662}" dt="2024-09-23T19:58:03.525" v="475" actId="113"/>
        <pc:sldMkLst>
          <pc:docMk/>
          <pc:sldMk cId="3692731661" sldId="264"/>
        </pc:sldMkLst>
        <pc:spChg chg="add mod">
          <ac:chgData name="Marie Taylor" userId="bd5dbe48-4f5e-4fe2-9e28-2e639862b441" providerId="ADAL" clId="{FE3EFA88-3A7B-4133-8559-F2310E051662}" dt="2024-09-23T19:57:47.956" v="474" actId="20577"/>
          <ac:spMkLst>
            <pc:docMk/>
            <pc:sldMk cId="3692731661" sldId="264"/>
            <ac:spMk id="3" creationId="{3CA8B957-A505-5FD7-728F-A1C86D39785A}"/>
          </ac:spMkLst>
        </pc:spChg>
        <pc:spChg chg="mod">
          <ac:chgData name="Marie Taylor" userId="bd5dbe48-4f5e-4fe2-9e28-2e639862b441" providerId="ADAL" clId="{FE3EFA88-3A7B-4133-8559-F2310E051662}" dt="2024-09-23T19:58:03.525" v="475" actId="113"/>
          <ac:spMkLst>
            <pc:docMk/>
            <pc:sldMk cId="3692731661" sldId="264"/>
            <ac:spMk id="6" creationId="{89ABC802-7C19-37FD-067E-C4B94F8D0136}"/>
          </ac:spMkLst>
        </pc:spChg>
        <pc:spChg chg="mod">
          <ac:chgData name="Marie Taylor" userId="bd5dbe48-4f5e-4fe2-9e28-2e639862b441" providerId="ADAL" clId="{FE3EFA88-3A7B-4133-8559-F2310E051662}" dt="2024-09-23T19:50:35.137" v="195" actId="1076"/>
          <ac:spMkLst>
            <pc:docMk/>
            <pc:sldMk cId="3692731661" sldId="264"/>
            <ac:spMk id="7" creationId="{F8655B5A-FA21-A197-022A-EEAD18534A06}"/>
          </ac:spMkLst>
        </pc:spChg>
        <pc:spChg chg="mod">
          <ac:chgData name="Marie Taylor" userId="bd5dbe48-4f5e-4fe2-9e28-2e639862b441" providerId="ADAL" clId="{FE3EFA88-3A7B-4133-8559-F2310E051662}" dt="2024-09-23T19:53:11.854" v="219" actId="20577"/>
          <ac:spMkLst>
            <pc:docMk/>
            <pc:sldMk cId="3692731661" sldId="264"/>
            <ac:spMk id="10" creationId="{74695C0E-2CFF-24A8-46A0-D066EA0A8098}"/>
          </ac:spMkLst>
        </pc:spChg>
        <pc:spChg chg="mod">
          <ac:chgData name="Marie Taylor" userId="bd5dbe48-4f5e-4fe2-9e28-2e639862b441" providerId="ADAL" clId="{FE3EFA88-3A7B-4133-8559-F2310E051662}" dt="2024-09-23T19:51:25.107" v="198" actId="14100"/>
          <ac:spMkLst>
            <pc:docMk/>
            <pc:sldMk cId="3692731661" sldId="264"/>
            <ac:spMk id="11" creationId="{8A49A0CC-FAA4-BAC4-D7FF-6197DB26FE9F}"/>
          </ac:spMkLst>
        </pc:spChg>
        <pc:spChg chg="mod">
          <ac:chgData name="Marie Taylor" userId="bd5dbe48-4f5e-4fe2-9e28-2e639862b441" providerId="ADAL" clId="{FE3EFA88-3A7B-4133-8559-F2310E051662}" dt="2024-09-23T19:52:08.773" v="202" actId="1076"/>
          <ac:spMkLst>
            <pc:docMk/>
            <pc:sldMk cId="3692731661" sldId="264"/>
            <ac:spMk id="12" creationId="{468C6ACC-98EB-9C4E-5D42-E7B35309DCEB}"/>
          </ac:spMkLst>
        </pc:spChg>
        <pc:spChg chg="mod">
          <ac:chgData name="Marie Taylor" userId="bd5dbe48-4f5e-4fe2-9e28-2e639862b441" providerId="ADAL" clId="{FE3EFA88-3A7B-4133-8559-F2310E051662}" dt="2024-09-23T19:53:48.754" v="222" actId="20577"/>
          <ac:spMkLst>
            <pc:docMk/>
            <pc:sldMk cId="3692731661" sldId="264"/>
            <ac:spMk id="13" creationId="{96E7B92A-AE17-A19D-05D8-909D45CC05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Acorn Class </a:t>
            </a:r>
            <a:endParaRPr lang="en-gb" dirty="0"/>
          </a:p>
        </p:txBody>
      </p:sp>
      <p:sp>
        <p:nvSpPr>
          <p:cNvPr id="3" name="Subtitle 2"/>
          <p:cNvSpPr>
            <a:spLocks noGrp="1"/>
          </p:cNvSpPr>
          <p:nvPr>
            <p:ph type="subTitle" idx="1"/>
          </p:nvPr>
        </p:nvSpPr>
        <p:spPr/>
        <p:txBody>
          <a:bodyPr rtlCol="0"/>
          <a:lstStyle/>
          <a:p>
            <a:pPr rtl="0"/>
            <a:r>
              <a:rPr lang="en-GB" dirty="0"/>
              <a:t>Welcome back to School September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fontScale="90000"/>
          </a:bodyPr>
          <a:lstStyle/>
          <a:p>
            <a:r>
              <a:rPr lang="en-US" sz="2400" dirty="0"/>
              <a:t>Welcome Back Acorn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428019" y="609837"/>
            <a:ext cx="4299626" cy="1573892"/>
          </a:xfrm>
          <a:prstGeom prst="rect">
            <a:avLst/>
          </a:prstGeom>
          <a:noFill/>
        </p:spPr>
        <p:txBody>
          <a:bodyPr wrap="square" rtlCol="0">
            <a:spAutoFit/>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We hope you have had a lovely summer.</a:t>
            </a:r>
          </a:p>
          <a:p>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have planned this half term around the children’s interests and we will continue to build on this. We have a flexible EYFS curriculum which includes some focused and some independent learning, including indoor and outdoors. Our topic is “</a:t>
            </a:r>
            <a:r>
              <a:rPr lang="en-US" sz="1200" dirty="0" err="1">
                <a:latin typeface="Calibri" panose="020F0502020204030204" pitchFamily="34" charset="0"/>
                <a:ea typeface="Times New Roman" panose="02020603050405020304" pitchFamily="18" charset="0"/>
                <a:cs typeface="Calibri" panose="020F0502020204030204" pitchFamily="34" charset="0"/>
              </a:rPr>
              <a:t>Marvellous</a:t>
            </a:r>
            <a:r>
              <a:rPr lang="en-US" sz="1200" dirty="0">
                <a:latin typeface="Calibri" panose="020F0502020204030204" pitchFamily="34" charset="0"/>
                <a:ea typeface="Times New Roman" panose="02020603050405020304" pitchFamily="18" charset="0"/>
                <a:cs typeface="Calibri" panose="020F0502020204030204" pitchFamily="34" charset="0"/>
              </a:rPr>
              <a:t> Me”</a:t>
            </a:r>
            <a:r>
              <a:rPr lang="en-US" sz="1200" dirty="0">
                <a:effectLst/>
                <a:latin typeface="Calibri" panose="020F0502020204030204" pitchFamily="34" charset="0"/>
                <a:ea typeface="Times New Roman" panose="02020603050405020304" pitchFamily="18" charset="0"/>
                <a:cs typeface="Calibri" panose="020F0502020204030204" pitchFamily="34" charset="0"/>
              </a:rPr>
              <a:t> with a focus on </a:t>
            </a:r>
            <a:r>
              <a:rPr lang="en-US" sz="1200" dirty="0">
                <a:latin typeface="Calibri" panose="020F0502020204030204" pitchFamily="34" charset="0"/>
                <a:ea typeface="Times New Roman" panose="02020603050405020304" pitchFamily="18" charset="0"/>
                <a:cs typeface="Calibri" panose="020F0502020204030204" pitchFamily="34" charset="0"/>
              </a:rPr>
              <a:t>me, my family, my home and my school.</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428019" y="2019800"/>
            <a:ext cx="4299626" cy="206364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Each day your child needs </a:t>
            </a:r>
            <a:r>
              <a:rPr lang="en-GB" sz="1200" dirty="0">
                <a:latin typeface="Calibri" panose="020F0502020204030204" pitchFamily="34" charset="0"/>
                <a:ea typeface="Calibri" panose="020F0502020204030204" pitchFamily="34" charset="0"/>
                <a:cs typeface="Calibri" panose="020F0502020204030204" pitchFamily="34" charset="0"/>
              </a:rPr>
              <a:t>a change of clothes</a:t>
            </a:r>
            <a:r>
              <a:rPr lang="en-GB" sz="1200" dirty="0">
                <a:effectLst/>
                <a:latin typeface="Calibri" panose="020F0502020204030204" pitchFamily="34" charset="0"/>
                <a:ea typeface="Calibri" panose="020F0502020204030204" pitchFamily="34" charset="0"/>
                <a:cs typeface="Calibri" panose="020F0502020204030204" pitchFamily="34" charset="0"/>
              </a:rPr>
              <a:t>, their wellies</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a coat with a hood and their reading book. </a:t>
            </a:r>
          </a:p>
          <a:p>
            <a:pPr>
              <a:lnSpc>
                <a:spcPct val="107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Acorn class will need PE kits on a Thursday and Friday </a:t>
            </a:r>
            <a:r>
              <a:rPr lang="en-US" sz="1200" dirty="0">
                <a:latin typeface="Calibri" panose="020F0502020204030204" pitchFamily="34" charset="0"/>
                <a:ea typeface="Times New Roman" panose="02020603050405020304" pitchFamily="18" charset="0"/>
                <a:cs typeface="Calibri" panose="020F0502020204030204" pitchFamily="34" charset="0"/>
              </a:rPr>
              <a:t>this half</a:t>
            </a:r>
            <a:r>
              <a:rPr lang="en-US" sz="1200" dirty="0">
                <a:effectLst/>
                <a:latin typeface="Calibri" panose="020F0502020204030204" pitchFamily="34" charset="0"/>
                <a:ea typeface="Times New Roman" panose="02020603050405020304" pitchFamily="18" charset="0"/>
                <a:cs typeface="Calibri" panose="020F0502020204030204" pitchFamily="34" charset="0"/>
              </a:rPr>
              <a:t> term. As the seasons change, they will need appropriate clothing for outdoor learning.  We recommend you leave a pair of wellies and spare clothes at school. </a:t>
            </a:r>
          </a:p>
          <a:p>
            <a:pPr>
              <a:lnSpc>
                <a:spcPct val="107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Please remember to put names in everything</a:t>
            </a:r>
            <a:r>
              <a:rPr lang="en-US" sz="1800" dirty="0">
                <a:effectLst/>
                <a:latin typeface="Comic Sans MS" panose="030F0902030302020204" pitchFamily="66" charset="0"/>
                <a:ea typeface="Times New Roman" panose="02020603050405020304" pitchFamily="18" charset="0"/>
                <a:cs typeface="Arial" panose="020B0604020202020204" pitchFamily="34" charset="0"/>
              </a:rPr>
              <a:t>.</a:t>
            </a:r>
            <a:r>
              <a:rPr lang="en-GB" sz="1200" dirty="0">
                <a:effectLst/>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428019" y="4162483"/>
            <a:ext cx="4299626" cy="1174296"/>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will be continuing with our Self-service snack area in class which the children love. A range of healthy snacks that meet allergen requirements will be available each day for children to enjoy. </a:t>
            </a:r>
          </a:p>
        </p:txBody>
      </p:sp>
      <p:sp>
        <p:nvSpPr>
          <p:cNvPr id="10" name="TextBox 9">
            <a:extLst>
              <a:ext uri="{FF2B5EF4-FFF2-40B4-BE49-F238E27FC236}">
                <a16:creationId xmlns:a16="http://schemas.microsoft.com/office/drawing/2014/main" id="{74695C0E-2CFF-24A8-46A0-D066EA0A8098}"/>
              </a:ext>
            </a:extLst>
          </p:cNvPr>
          <p:cNvSpPr txBox="1"/>
          <p:nvPr/>
        </p:nvSpPr>
        <p:spPr>
          <a:xfrm>
            <a:off x="8188815" y="685805"/>
            <a:ext cx="3625919" cy="4850239"/>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Times New Roman" panose="02020603050405020304" pitchFamily="18" charset="0"/>
                <a:cs typeface="Calibri" panose="020F0502020204030204" pitchFamily="34" charset="0"/>
              </a:rPr>
              <a:t>Phonics- </a:t>
            </a:r>
            <a:r>
              <a:rPr lang="en-US" sz="1200" dirty="0">
                <a:effectLst/>
                <a:latin typeface="Calibri" panose="020F0502020204030204" pitchFamily="34" charset="0"/>
                <a:ea typeface="Times New Roman" panose="02020603050405020304" pitchFamily="18" charset="0"/>
                <a:cs typeface="Calibri" panose="020F0502020204030204" pitchFamily="34" charset="0"/>
              </a:rPr>
              <a:t>Reception will be starting our phonics program called “Sounds Write” soon. There will be some more information to follow.</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Reading books will be sent home very soon on a weekly basis.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Nursery children will be starting Phase 1 of Letters and Sounds which focuses on listening skills, responding and questioning.</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Reading books and home learning tasks will be sent home on a Monday as we progress further into the term.</a:t>
            </a:r>
          </a:p>
          <a:p>
            <a:r>
              <a:rPr lang="en-US" sz="1200" dirty="0">
                <a:latin typeface="Calibri" panose="020F0502020204030204" pitchFamily="34" charset="0"/>
                <a:ea typeface="Times New Roman" panose="02020603050405020304" pitchFamily="18" charset="0"/>
                <a:cs typeface="Calibri" panose="020F0502020204030204" pitchFamily="34" charset="0"/>
              </a:rPr>
              <a:t>We have a library session on a Thursday so your child will bring home a book from our school library. Please can this be returned every Tuesday.</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ask that these books are shared with parents and carers, so children can enjoy the books that they have chosen and see good modelling by parents and carers at home, as well as adults modelling in school.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“Dream Read”- this is a special treat which every child will get across the year. There are some instructions in the bag. If it is your child’s turn we will send this home on a Friday and it needs to come back to school the following Wednesday.</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685805"/>
            <a:ext cx="3453317" cy="1504771"/>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Morning routines-</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You are more than welcome to bring your child in </a:t>
            </a:r>
            <a:r>
              <a:rPr lang="en-US" sz="1200" dirty="0">
                <a:latin typeface="Calibri" panose="020F0502020204030204" pitchFamily="34" charset="0"/>
                <a:ea typeface="Times New Roman" panose="02020603050405020304" pitchFamily="18" charset="0"/>
                <a:cs typeface="Calibri" panose="020F0502020204030204" pitchFamily="34" charset="0"/>
              </a:rPr>
              <a:t>if they are in Nursery,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but we would encourage the Reception children to come in independently if they can. They </a:t>
            </a:r>
            <a:r>
              <a:rPr lang="en-US" sz="1200" dirty="0">
                <a:latin typeface="Calibri" panose="020F0502020204030204" pitchFamily="34" charset="0"/>
                <a:ea typeface="Times New Roman" panose="02020603050405020304" pitchFamily="18" charset="0"/>
                <a:cs typeface="Calibri" panose="020F0502020204030204" pitchFamily="34" charset="0"/>
              </a:rPr>
              <a:t>will</a:t>
            </a:r>
            <a:r>
              <a:rPr lang="en-US" sz="1200" dirty="0">
                <a:effectLst/>
                <a:latin typeface="Calibri" panose="020F0502020204030204" pitchFamily="34" charset="0"/>
                <a:ea typeface="Times New Roman" panose="02020603050405020304" pitchFamily="18" charset="0"/>
                <a:cs typeface="Calibri" panose="020F0502020204030204" pitchFamily="34" charset="0"/>
              </a:rPr>
              <a:t> have their own peg and get to know the morning routines.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28019" y="5690860"/>
            <a:ext cx="8988355" cy="478849"/>
          </a:xfrm>
          <a:prstGeom prst="rect">
            <a:avLst/>
          </a:prstGeom>
          <a:noFill/>
        </p:spPr>
        <p:txBody>
          <a:bodyPr wrap="square" rtlCol="0">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are </a:t>
            </a: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 anything, just let us know. Many Thanks from Mrs </a:t>
            </a:r>
            <a:r>
              <a:rPr lang="en-GB" sz="1200" dirty="0">
                <a:latin typeface="Calibri" panose="020F0502020204030204" pitchFamily="34" charset="0"/>
                <a:ea typeface="Calibri" panose="020F0502020204030204" pitchFamily="34" charset="0"/>
                <a:cs typeface="Calibri" panose="020F0502020204030204" pitchFamily="34" charset="0"/>
              </a:rPr>
              <a:t>Barley</a:t>
            </a:r>
            <a:r>
              <a:rPr lang="en-GB" sz="1200" dirty="0">
                <a:effectLst/>
                <a:latin typeface="Calibri" panose="020F0502020204030204" pitchFamily="34" charset="0"/>
                <a:ea typeface="Calibri" panose="020F0502020204030204" pitchFamily="34" charset="0"/>
                <a:cs typeface="Calibri" panose="020F0502020204030204" pitchFamily="34" charset="0"/>
              </a:rPr>
              <a:t>, Miss Taylor and Miss Maxwell (Team EYFS)</a:t>
            </a:r>
            <a:endParaRPr lang="en-US" sz="12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6E7B92A-AE17-A19D-05D8-909D45CC0545}"/>
              </a:ext>
            </a:extLst>
          </p:cNvPr>
          <p:cNvSpPr txBox="1"/>
          <p:nvPr/>
        </p:nvSpPr>
        <p:spPr>
          <a:xfrm>
            <a:off x="4735498" y="2084340"/>
            <a:ext cx="3445464" cy="2246769"/>
          </a:xfrm>
          <a:prstGeom prst="rect">
            <a:avLst/>
          </a:prstGeom>
          <a:noFill/>
        </p:spPr>
        <p:txBody>
          <a:bodyPr wrap="square" rtlCol="0">
            <a:spAutoFit/>
          </a:bodyPr>
          <a:lstStyle/>
          <a:p>
            <a:r>
              <a:rPr lang="en-US" sz="1200" b="1" u="sng" dirty="0">
                <a:effectLst/>
                <a:latin typeface="Calibri" panose="020F0502020204030204" pitchFamily="34" charset="0"/>
                <a:ea typeface="Times New Roman" panose="02020603050405020304" pitchFamily="18" charset="0"/>
                <a:cs typeface="Calibri" panose="020F0502020204030204" pitchFamily="34" charset="0"/>
              </a:rPr>
              <a:t>Self-regulation</a:t>
            </a:r>
          </a:p>
          <a:p>
            <a:endParaRPr lang="en-GB" sz="800" u="sng"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This is a huge part of the EYFS Curriculum and it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means the children try and take responsibility for</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themselves. We encourage this through decision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making when choosing self-registration and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discussing feelings and emotions every day. </a:t>
            </a:r>
          </a:p>
          <a:p>
            <a:r>
              <a:rPr lang="en-US" sz="1200" dirty="0">
                <a:effectLst/>
                <a:latin typeface="Calibri" panose="020F0502020204030204" pitchFamily="34" charset="0"/>
                <a:ea typeface="Times New Roman" panose="02020603050405020304" pitchFamily="18" charset="0"/>
                <a:cs typeface="Calibri" panose="020F0502020204030204" pitchFamily="34" charset="0"/>
              </a:rPr>
              <a:t>We also encourage the children to use our self-service snack area and even wash and dry their own dishes. We also have our self-service playdough station which is very messy as you can imagine but it is working well.</a:t>
            </a:r>
            <a:r>
              <a:rPr lang="en-US" sz="1200" dirty="0">
                <a:effectLst/>
                <a:latin typeface="Comic Sans MS" panose="030F0902030302020204" pitchFamily="66" charset="0"/>
                <a:ea typeface="Times New Roman" panose="02020603050405020304" pitchFamily="18" charset="0"/>
                <a:cs typeface="Arial" panose="020B0604020202020204" pitchFamily="34" charset="0"/>
              </a:rPr>
              <a:t> </a:t>
            </a:r>
          </a:p>
        </p:txBody>
      </p:sp>
      <p:sp>
        <p:nvSpPr>
          <p:cNvPr id="3" name="TextBox 2">
            <a:extLst>
              <a:ext uri="{FF2B5EF4-FFF2-40B4-BE49-F238E27FC236}">
                <a16:creationId xmlns:a16="http://schemas.microsoft.com/office/drawing/2014/main" id="{3CA8B957-A505-5FD7-728F-A1C86D39785A}"/>
              </a:ext>
            </a:extLst>
          </p:cNvPr>
          <p:cNvSpPr txBox="1"/>
          <p:nvPr/>
        </p:nvSpPr>
        <p:spPr>
          <a:xfrm>
            <a:off x="4727645" y="4407405"/>
            <a:ext cx="3445463" cy="114415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u="sng" dirty="0">
                <a:solidFill>
                  <a:srgbClr val="9A5315"/>
                </a:solidFill>
                <a:latin typeface="Calibri" panose="020F0502020204030204" pitchFamily="34" charset="0"/>
                <a:ea typeface="Calibri" panose="020F0502020204030204" pitchFamily="34" charset="0"/>
                <a:cs typeface="Calibri" panose="020F0502020204030204" pitchFamily="34" charset="0"/>
              </a:rPr>
              <a:t>Things that we would like to work together on this term please</a:t>
            </a:r>
            <a:endParaRPr kumimoji="0" lang="en-GB" sz="1200" b="1" i="0" u="sng"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Writing their full name (first name and surname)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9A5315"/>
                </a:solidFill>
                <a:latin typeface="Calibri" panose="020F0502020204030204" pitchFamily="34" charset="0"/>
                <a:ea typeface="Times New Roman" panose="02020603050405020304" pitchFamily="18" charset="0"/>
                <a:cs typeface="Calibri" panose="020F0502020204030204" pitchFamily="34" charset="0"/>
              </a:rPr>
              <a:t>Getting changed independently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rPr>
              <a:t>Putting coats </a:t>
            </a:r>
            <a:r>
              <a:rPr lang="en-US" sz="1200" dirty="0">
                <a:solidFill>
                  <a:srgbClr val="9A5315"/>
                </a:solidFill>
                <a:latin typeface="Calibri" panose="020F0502020204030204" pitchFamily="34" charset="0"/>
                <a:ea typeface="Times New Roman" panose="02020603050405020304" pitchFamily="18" charset="0"/>
                <a:cs typeface="Calibri" panose="020F0502020204030204" pitchFamily="34" charset="0"/>
              </a:rPr>
              <a:t>and shoes on</a:t>
            </a:r>
            <a:endParaRPr kumimoji="0" lang="en-US" sz="1200" b="0" i="0" u="none" strike="noStrike" kern="1200" cap="none" spc="0" normalizeH="0" baseline="0" noProof="0" dirty="0">
              <a:ln>
                <a:noFill/>
              </a:ln>
              <a:solidFill>
                <a:srgbClr val="9A5315"/>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pPr rtl="0"/>
            <a:r>
              <a:rPr lang="en-GB" sz="3200" dirty="0"/>
              <a:t>Autumn 1 learning letter </a:t>
            </a:r>
            <a:endParaRPr lang="en-gb" sz="3200" dirty="0"/>
          </a:p>
        </p:txBody>
      </p:sp>
      <p:sp>
        <p:nvSpPr>
          <p:cNvPr id="3" name="Text Placeholder 2"/>
          <p:cNvSpPr>
            <a:spLocks noGrp="1"/>
          </p:cNvSpPr>
          <p:nvPr>
            <p:ph type="body" idx="1"/>
          </p:nvPr>
        </p:nvSpPr>
        <p:spPr>
          <a:xfrm>
            <a:off x="2292283" y="241507"/>
            <a:ext cx="3119904" cy="914400"/>
          </a:xfrm>
        </p:spPr>
        <p:txBody>
          <a:bodyPr rtlCol="0"/>
          <a:lstStyle/>
          <a:p>
            <a:r>
              <a:rPr lang="en-GB" dirty="0"/>
              <a:t>Acorn Class  </a:t>
            </a:r>
          </a:p>
          <a:p>
            <a:r>
              <a:rPr lang="en-GB" dirty="0"/>
              <a:t>September 2023</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3323565" y="1125152"/>
            <a:ext cx="3619768" cy="1761316"/>
          </a:xfrm>
          <a:prstGeom prst="rect">
            <a:avLst/>
          </a:prstGeom>
          <a:noFill/>
        </p:spPr>
        <p:txBody>
          <a:bodyPr wrap="square" rtlCol="0">
            <a:spAutoFit/>
          </a:bodyPr>
          <a:lstStyle/>
          <a:p>
            <a:pPr lvl="0">
              <a:lnSpc>
                <a:spcPct val="107000"/>
              </a:lnSpc>
            </a:pPr>
            <a:r>
              <a:rPr lang="en-US" dirty="0"/>
              <a:t>We are Reading:</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Harry and his bucket full of dinosaurs</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Dinosaur Roar</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Monkey puzzle</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A squash and a squeeze</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The </a:t>
            </a:r>
            <a:r>
              <a:rPr lang="en-US" sz="1200" dirty="0" err="1">
                <a:solidFill>
                  <a:schemeClr val="tx2"/>
                </a:solidFill>
                <a:latin typeface="Comic Sans MS" panose="030F0702030302020204" pitchFamily="66" charset="0"/>
              </a:rPr>
              <a:t>Colour</a:t>
            </a:r>
            <a:r>
              <a:rPr lang="en-US" sz="1200" dirty="0">
                <a:solidFill>
                  <a:schemeClr val="tx2"/>
                </a:solidFill>
                <a:latin typeface="Comic Sans MS" panose="030F0702030302020204" pitchFamily="66" charset="0"/>
              </a:rPr>
              <a:t> Monster</a:t>
            </a: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Autumn and Harvest poems and rhymes</a:t>
            </a:r>
            <a:endParaRPr lang="en-US" sz="1200" dirty="0">
              <a:latin typeface="Comic Sans MS" panose="030F0702030302020204" pitchFamily="66" charset="0"/>
            </a:endParaRPr>
          </a:p>
          <a:p>
            <a:pPr marL="273050" lvl="0" indent="-2730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Pumpkin Soup</a:t>
            </a:r>
          </a:p>
        </p:txBody>
      </p:sp>
      <p:sp>
        <p:nvSpPr>
          <p:cNvPr id="6" name="TextBox 5">
            <a:extLst>
              <a:ext uri="{FF2B5EF4-FFF2-40B4-BE49-F238E27FC236}">
                <a16:creationId xmlns:a16="http://schemas.microsoft.com/office/drawing/2014/main" id="{8298ABA3-30C5-2067-C35A-40B511E80389}"/>
              </a:ext>
            </a:extLst>
          </p:cNvPr>
          <p:cNvSpPr txBox="1"/>
          <p:nvPr/>
        </p:nvSpPr>
        <p:spPr>
          <a:xfrm>
            <a:off x="3323565" y="2981848"/>
            <a:ext cx="3819268" cy="1409681"/>
          </a:xfrm>
          <a:prstGeom prst="rect">
            <a:avLst/>
          </a:prstGeom>
          <a:noFill/>
        </p:spPr>
        <p:txBody>
          <a:bodyPr wrap="square" rtlCol="0">
            <a:spAutoFit/>
          </a:bodyPr>
          <a:lstStyle/>
          <a:p>
            <a:pPr lvl="0">
              <a:lnSpc>
                <a:spcPct val="107000"/>
              </a:lnSpc>
            </a:pPr>
            <a:r>
              <a:rPr lang="en-US" dirty="0"/>
              <a:t>We are Writing: </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Patterns and shapes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Our names</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Labels for our family</a:t>
            </a:r>
          </a:p>
          <a:p>
            <a:pPr marL="285750" lvl="0" indent="-285750">
              <a:lnSpc>
                <a:spcPct val="107000"/>
              </a:lnSpc>
              <a:buFont typeface="Arial" panose="020B0604020202020204" pitchFamily="34" charset="0"/>
              <a:buChar char="•"/>
            </a:pPr>
            <a:r>
              <a:rPr lang="en-US" sz="1200" dirty="0">
                <a:solidFill>
                  <a:schemeClr val="tx2"/>
                </a:solidFill>
                <a:latin typeface="Comic Sans MS" panose="030F0902030302020204" pitchFamily="66" charset="0"/>
              </a:rPr>
              <a:t>Mark making</a:t>
            </a:r>
          </a:p>
          <a:p>
            <a:pPr marL="285750" lvl="0" indent="-285750">
              <a:lnSpc>
                <a:spcPct val="107000"/>
              </a:lnSpc>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BAC98960-9F4B-95D7-969C-C67BF9509C5F}"/>
              </a:ext>
            </a:extLst>
          </p:cNvPr>
          <p:cNvSpPr txBox="1"/>
          <p:nvPr/>
        </p:nvSpPr>
        <p:spPr>
          <a:xfrm>
            <a:off x="7272535" y="1186879"/>
            <a:ext cx="3619769" cy="1168397"/>
          </a:xfrm>
          <a:prstGeom prst="rect">
            <a:avLst/>
          </a:prstGeom>
          <a:noFill/>
        </p:spPr>
        <p:txBody>
          <a:bodyPr wrap="square" rtlCol="0">
            <a:spAutoFit/>
          </a:bodyPr>
          <a:lstStyle/>
          <a:p>
            <a:pPr lvl="0">
              <a:lnSpc>
                <a:spcPct val="107000"/>
              </a:lnSpc>
            </a:pPr>
            <a:r>
              <a:rPr lang="en-US" dirty="0"/>
              <a:t>We are Exploring:</a:t>
            </a:r>
          </a:p>
          <a:p>
            <a:pPr marL="273050" lvl="0" indent="-27305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The outside area, Forest school</a:t>
            </a:r>
          </a:p>
          <a:p>
            <a:pPr marL="273050" lvl="0" indent="-27305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A</a:t>
            </a: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utumn/ Seasonal changes</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273050" lvl="0" indent="-27305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school</a:t>
            </a:r>
          </a:p>
          <a:p>
            <a:pPr marL="273050" lvl="0" indent="-27305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local area</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272535" y="2642436"/>
            <a:ext cx="4040620" cy="1958934"/>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Self portraits</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Collage using different media</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Printing with fruit and vegetables</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Body art</a:t>
            </a:r>
          </a:p>
          <a:p>
            <a:pPr marL="273050" lvl="0" indent="-2730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Arcimboldo fruit and vegetable pictures.</a:t>
            </a:r>
          </a:p>
          <a:p>
            <a:pPr marL="171450" lvl="0" indent="-171450">
              <a:lnSpc>
                <a:spcPct val="107000"/>
              </a:lnSpc>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323565" y="4240101"/>
            <a:ext cx="2800767" cy="978345"/>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Patterns, sorting and comparing</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Positional Language</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Counting</a:t>
            </a: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7216257" y="4429606"/>
            <a:ext cx="4153177" cy="2076659"/>
          </a:xfrm>
          <a:prstGeom prst="rect">
            <a:avLst/>
          </a:prstGeom>
          <a:noFill/>
        </p:spPr>
        <p:txBody>
          <a:bodyPr wrap="square" rtlCol="0">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Communicating:</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feelings and emotions</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likes and dislikes – trying new foods</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Developing our vocabulary to share stories, poems, songs and rhymes</a:t>
            </a:r>
          </a:p>
          <a:p>
            <a:pPr marL="273050" indent="-273050">
              <a:lnSpc>
                <a:spcPct val="107000"/>
              </a:lnSpc>
              <a:spcAft>
                <a:spcPts val="800"/>
              </a:spcAft>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Sharing, taking turns and developing our social skills</a:t>
            </a:r>
          </a:p>
          <a:p>
            <a:pPr marL="171450" indent="-171450">
              <a:lnSpc>
                <a:spcPct val="107000"/>
              </a:lnSpc>
              <a:spcAft>
                <a:spcPts val="800"/>
              </a:spcAft>
              <a:buFont typeface="Arial" panose="020B0604020202020204" pitchFamily="34" charset="0"/>
              <a:buChar char="•"/>
            </a:pPr>
            <a:endPar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3323565" y="5368373"/>
            <a:ext cx="7515698" cy="972382"/>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independence</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self-regulation</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Our friendships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2" ma:contentTypeDescription="Create a new document." ma:contentTypeScope="" ma:versionID="0505df1f9e920ca06361389477b2a41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d10756b4159621125f56483a3cdd55c"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85079-E89B-4FE8-A2E5-DF0AB28F60F7}">
  <ds:schemaRefs>
    <ds:schemaRef ds:uri="http://schemas.microsoft.com/sharepoint/v3/contenttype/forms"/>
  </ds:schemaRefs>
</ds:datastoreItem>
</file>

<file path=customXml/itemProps2.xml><?xml version="1.0" encoding="utf-8"?>
<ds:datastoreItem xmlns:ds="http://schemas.openxmlformats.org/officeDocument/2006/customXml" ds:itemID="{6818ECE4-D9A0-4308-81F4-3830B2C82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203</TotalTime>
  <Words>749</Words>
  <Application>Microsoft Office PowerPoint</Application>
  <PresentationFormat>Widescreen</PresentationFormat>
  <Paragraphs>76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Acorn Class </vt:lpstr>
      <vt:lpstr>Welcome Back Acorn Class!</vt:lpstr>
      <vt:lpstr>Autumn 1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Marie Taylor</cp:lastModifiedBy>
  <cp:revision>10</cp:revision>
  <dcterms:created xsi:type="dcterms:W3CDTF">2023-01-06T14:19:25Z</dcterms:created>
  <dcterms:modified xsi:type="dcterms:W3CDTF">2024-09-23T19:58:13Z</dcterms:modified>
</cp:coreProperties>
</file>