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31" d="100"/>
          <a:sy n="131" d="100"/>
        </p:scale>
        <p:origin x="408" y="1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Ash Class </a:t>
            </a:r>
            <a:endParaRPr lang="en-gb" dirty="0"/>
          </a:p>
        </p:txBody>
      </p:sp>
      <p:sp>
        <p:nvSpPr>
          <p:cNvPr id="3" name="Subtitle 2"/>
          <p:cNvSpPr>
            <a:spLocks noGrp="1"/>
          </p:cNvSpPr>
          <p:nvPr>
            <p:ph type="subTitle" idx="1"/>
          </p:nvPr>
        </p:nvSpPr>
        <p:spPr/>
        <p:txBody>
          <a:bodyPr rtlCol="0"/>
          <a:lstStyle/>
          <a:p>
            <a:pPr rtl="0"/>
            <a:r>
              <a:rPr lang="en-GB" dirty="0"/>
              <a:t>Summer newsletter April 2023</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Back Ash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428019" y="609837"/>
            <a:ext cx="4022061" cy="1504707"/>
          </a:xfrm>
          <a:prstGeom prst="rect">
            <a:avLst/>
          </a:prstGeom>
          <a:noFill/>
        </p:spPr>
        <p:txBody>
          <a:bodyPr wrap="square" lIns="91440" tIns="45720" rIns="91440" bIns="45720" rtlCol="0" anchor="t">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Happy New Year to all our fabulous families!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dirty="0">
                <a:effectLst/>
                <a:latin typeface="Calibri"/>
                <a:ea typeface="Times New Roman" panose="02020603050405020304" pitchFamily="18" charset="0"/>
                <a:cs typeface="Calibri"/>
              </a:rPr>
              <a:t>We are delighted to be welcoming all</a:t>
            </a:r>
            <a:r>
              <a:rPr lang="en-US" sz="1200" dirty="0">
                <a:latin typeface="Calibri"/>
                <a:ea typeface="Times New Roman" panose="02020603050405020304" pitchFamily="18" charset="0"/>
                <a:cs typeface="Calibri"/>
              </a:rPr>
              <a:t> </a:t>
            </a:r>
            <a:r>
              <a:rPr lang="en-US" sz="1200" dirty="0">
                <a:effectLst/>
                <a:latin typeface="Calibri"/>
                <a:ea typeface="Times New Roman" panose="02020603050405020304" pitchFamily="18" charset="0"/>
                <a:cs typeface="Calibri"/>
              </a:rPr>
              <a:t>our lovely children back, with lots of exciting learning </a:t>
            </a:r>
            <a:r>
              <a:rPr lang="en-US" sz="1200" dirty="0">
                <a:latin typeface="Calibri"/>
                <a:ea typeface="Times New Roman" panose="02020603050405020304" pitchFamily="18" charset="0"/>
                <a:cs typeface="Calibri"/>
              </a:rPr>
              <a:t>opportunities for us to enjoy together.</a:t>
            </a:r>
          </a:p>
          <a:p>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Please see topic information attached.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428019" y="2185238"/>
            <a:ext cx="4022061" cy="2056076"/>
          </a:xfrm>
          <a:prstGeom prst="rect">
            <a:avLst/>
          </a:prstGeom>
          <a:noFill/>
        </p:spPr>
        <p:txBody>
          <a:bodyPr wrap="square" lIns="91440" tIns="45720" rIns="91440" bIns="45720" rtlCol="0" anchor="t">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a:ea typeface="Calibri" panose="020F0502020204030204" pitchFamily="34" charset="0"/>
                <a:cs typeface="Calibri"/>
              </a:rPr>
              <a:t>Each day</a:t>
            </a:r>
            <a:r>
              <a:rPr lang="en-GB" sz="1200" dirty="0">
                <a:effectLst/>
                <a:latin typeface="Calibri"/>
                <a:ea typeface="Calibri" panose="020F0502020204030204" pitchFamily="34" charset="0"/>
                <a:cs typeface="Calibri"/>
              </a:rPr>
              <a:t> your child needs their water bottle, reading book and record and a coat with a hood. </a:t>
            </a:r>
            <a:r>
              <a:rPr lang="en-US" sz="1200" dirty="0">
                <a:effectLst/>
                <a:latin typeface="Calibri"/>
                <a:ea typeface="Times New Roman" panose="02020603050405020304" pitchFamily="18" charset="0"/>
                <a:cs typeface="Calibri"/>
              </a:rPr>
              <a:t>Ash class will need PE kits on a </a:t>
            </a:r>
            <a:r>
              <a:rPr lang="en-US" sz="1200" b="1" dirty="0">
                <a:effectLst/>
                <a:latin typeface="Calibri"/>
                <a:ea typeface="Times New Roman" panose="02020603050405020304" pitchFamily="18" charset="0"/>
                <a:cs typeface="Calibri"/>
              </a:rPr>
              <a:t>Tuesday </a:t>
            </a:r>
            <a:r>
              <a:rPr lang="en-US" sz="1200" dirty="0">
                <a:effectLst/>
                <a:latin typeface="Calibri"/>
                <a:ea typeface="Times New Roman" panose="02020603050405020304" pitchFamily="18" charset="0"/>
                <a:cs typeface="Calibri"/>
              </a:rPr>
              <a:t>and </a:t>
            </a:r>
            <a:r>
              <a:rPr lang="en-US" sz="1200" b="1" dirty="0">
                <a:effectLst/>
                <a:latin typeface="Calibri"/>
                <a:ea typeface="Times New Roman" panose="02020603050405020304" pitchFamily="18" charset="0"/>
                <a:cs typeface="Calibri"/>
              </a:rPr>
              <a:t>Beach school clothes</a:t>
            </a:r>
            <a:r>
              <a:rPr lang="en-US" sz="1200" dirty="0">
                <a:effectLst/>
                <a:latin typeface="Calibri"/>
                <a:ea typeface="Times New Roman" panose="02020603050405020304" pitchFamily="18" charset="0"/>
                <a:cs typeface="Calibri"/>
              </a:rPr>
              <a:t> </a:t>
            </a:r>
            <a:r>
              <a:rPr lang="en-US" sz="1200" dirty="0">
                <a:latin typeface="Calibri"/>
                <a:ea typeface="Times New Roman" panose="02020603050405020304" pitchFamily="18" charset="0"/>
                <a:cs typeface="Calibri"/>
              </a:rPr>
              <a:t>alternate Fridays</a:t>
            </a:r>
            <a:r>
              <a:rPr lang="en-US" sz="1200" b="1" dirty="0">
                <a:effectLst/>
                <a:latin typeface="Calibri"/>
                <a:ea typeface="Times New Roman" panose="02020603050405020304" pitchFamily="18" charset="0"/>
                <a:cs typeface="Calibri"/>
              </a:rPr>
              <a:t> </a:t>
            </a:r>
            <a:r>
              <a:rPr lang="en-US" sz="1200" dirty="0">
                <a:effectLst/>
                <a:latin typeface="Calibri"/>
                <a:ea typeface="Times New Roman" panose="02020603050405020304" pitchFamily="18" charset="0"/>
                <a:cs typeface="Calibri"/>
              </a:rPr>
              <a:t>for the full term. As the seasons change</a:t>
            </a:r>
            <a:r>
              <a:rPr lang="en-US" sz="1200" dirty="0">
                <a:latin typeface="Calibri"/>
                <a:ea typeface="Times New Roman" panose="02020603050405020304" pitchFamily="18" charset="0"/>
                <a:cs typeface="Calibri"/>
              </a:rPr>
              <a:t>,</a:t>
            </a:r>
            <a:r>
              <a:rPr lang="en-US" sz="1200" dirty="0">
                <a:effectLst/>
                <a:latin typeface="Calibri"/>
                <a:ea typeface="Times New Roman" panose="02020603050405020304" pitchFamily="18" charset="0"/>
                <a:cs typeface="Calibri"/>
              </a:rPr>
              <a:t> they will need appropriate clothing and wellies. We recommend you leave a pair of wellies </a:t>
            </a:r>
            <a:r>
              <a:rPr lang="en-US" sz="1200" dirty="0">
                <a:latin typeface="Calibri"/>
                <a:ea typeface="Times New Roman" panose="02020603050405020304" pitchFamily="18" charset="0"/>
                <a:cs typeface="Calibri"/>
              </a:rPr>
              <a:t>at </a:t>
            </a:r>
            <a:r>
              <a:rPr lang="en-US" sz="1200" dirty="0">
                <a:effectLst/>
                <a:latin typeface="Calibri"/>
                <a:ea typeface="Times New Roman" panose="02020603050405020304" pitchFamily="18" charset="0"/>
                <a:cs typeface="Calibri"/>
              </a:rPr>
              <a:t>school, and also they may need sun hats, sun cream as the weather hots up. Please remember to put names in everything</a:t>
            </a:r>
            <a:r>
              <a:rPr lang="en-US" sz="1800" dirty="0">
                <a:effectLst/>
                <a:latin typeface="Comic Sans MS"/>
                <a:ea typeface="Times New Roman" panose="02020603050405020304" pitchFamily="18" charset="0"/>
                <a:cs typeface="Arial"/>
              </a:rPr>
              <a:t>.</a:t>
            </a:r>
            <a:r>
              <a:rPr lang="en-GB" sz="1200" dirty="0"/>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19541" y="4253122"/>
            <a:ext cx="4030539" cy="1380634"/>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A</a:t>
            </a:r>
            <a:r>
              <a:rPr lang="en-GB" sz="1200" dirty="0">
                <a:effectLst/>
                <a:latin typeface="Calibri" panose="020F0502020204030204" pitchFamily="34" charset="0"/>
                <a:ea typeface="Calibri" panose="020F0502020204030204" pitchFamily="34" charset="0"/>
                <a:cs typeface="Calibri" panose="020F0502020204030204" pitchFamily="34" charset="0"/>
              </a:rPr>
              <a:t>s of this term, we will be offering a free daily snack to every child in school. Children will no longer need to bring snack money for break time as the school will use funding to cover costs. A range of healthy snacks that meet allergen requirements will be available each day for children to enjoy.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360229" y="629749"/>
            <a:ext cx="3659950" cy="4115999"/>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Times New Roman" panose="02020603050405020304" pitchFamily="18" charset="0"/>
                <a:cs typeface="Calibri" panose="020F0502020204030204" pitchFamily="34" charset="0"/>
              </a:rPr>
              <a:t>Phonics- We are </a:t>
            </a:r>
            <a:r>
              <a:rPr lang="en-US" sz="1200" dirty="0">
                <a:effectLst/>
                <a:latin typeface="Calibri" panose="020F0502020204030204" pitchFamily="34" charset="0"/>
                <a:ea typeface="Times New Roman" panose="02020603050405020304" pitchFamily="18" charset="0"/>
                <a:cs typeface="Calibri" panose="020F0502020204030204" pitchFamily="34" charset="0"/>
              </a:rPr>
              <a:t>carrying on with our Sounds Write program. They all did really well last term. Reading books will be sent home on a </a:t>
            </a:r>
            <a:r>
              <a:rPr lang="en-US" sz="1200" dirty="0">
                <a:latin typeface="Calibri" panose="020F0502020204030204" pitchFamily="34" charset="0"/>
                <a:ea typeface="Times New Roman" panose="02020603050405020304" pitchFamily="18" charset="0"/>
                <a:cs typeface="Calibri" panose="020F0502020204030204" pitchFamily="34" charset="0"/>
              </a:rPr>
              <a:t>Thursday</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ask that children are ‘Striving for Five’- reading their book </a:t>
            </a:r>
            <a:r>
              <a:rPr lang="en-GB" sz="1200" b="1" dirty="0">
                <a:effectLst/>
                <a:latin typeface="Calibri" panose="020F0502020204030204" pitchFamily="34" charset="0"/>
                <a:ea typeface="Calibri" panose="020F0502020204030204" pitchFamily="34" charset="0"/>
                <a:cs typeface="Calibri" panose="020F0502020204030204" pitchFamily="34" charset="0"/>
              </a:rPr>
              <a:t>at least</a:t>
            </a:r>
            <a:r>
              <a:rPr lang="en-GB" sz="1200" dirty="0">
                <a:effectLst/>
                <a:latin typeface="Calibri" panose="020F0502020204030204" pitchFamily="34" charset="0"/>
                <a:ea typeface="Calibri" panose="020F0502020204030204" pitchFamily="34" charset="0"/>
                <a:cs typeface="Calibri" panose="020F0502020204030204" pitchFamily="34" charset="0"/>
              </a:rPr>
              <a:t> 5 times a week at home for approx. 10 minutes. Frequent reading, particularly of a familiar text helps to build fluency and stamina and is part of becoming a confident reader.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2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Our Library day will be a Friday this half term so books will be changed then. We ask that these books are shared with parents and carers if necessary, so children can enjoy the books that they have chosen and see good modelling by parents and carers at home, as well as adults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614658" y="629749"/>
            <a:ext cx="3832697" cy="1680845"/>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continue to set homework each Friday to be returned on Wednesday. </a:t>
            </a:r>
            <a:r>
              <a:rPr lang="en-GB" sz="1200" dirty="0">
                <a:latin typeface="Calibri" panose="020F0502020204030204" pitchFamily="34" charset="0"/>
                <a:ea typeface="Calibri" panose="020F0502020204030204" pitchFamily="34" charset="0"/>
                <a:cs typeface="Calibri" panose="020F0502020204030204" pitchFamily="34" charset="0"/>
              </a:rPr>
              <a:t>As well as reading, we will continue to set </a:t>
            </a:r>
            <a:r>
              <a:rPr lang="en-US" sz="1200" dirty="0">
                <a:effectLst/>
                <a:latin typeface="Calibri" panose="020F0502020204030204" pitchFamily="34" charset="0"/>
                <a:ea typeface="Calibri" panose="020F0502020204030204" pitchFamily="34" charset="0"/>
                <a:cs typeface="Times New Roman" panose="02020603050405020304" pitchFamily="18" charset="0"/>
              </a:rPr>
              <a:t>spellings and a short math’s or writing </a:t>
            </a:r>
            <a:r>
              <a:rPr lang="en-US" sz="1200" dirty="0">
                <a:latin typeface="Calibri" panose="020F0502020204030204" pitchFamily="34" charset="0"/>
                <a:ea typeface="Calibri" panose="020F0502020204030204" pitchFamily="34" charset="0"/>
                <a:cs typeface="Times New Roman" panose="02020603050405020304" pitchFamily="18" charset="0"/>
              </a:rPr>
              <a:t>activity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If you need any help or support with set tasks, please let us know and we are happy to support. </a:t>
            </a:r>
          </a:p>
        </p:txBody>
      </p:sp>
      <p:sp>
        <p:nvSpPr>
          <p:cNvPr id="13" name="TextBox 12">
            <a:extLst>
              <a:ext uri="{FF2B5EF4-FFF2-40B4-BE49-F238E27FC236}">
                <a16:creationId xmlns:a16="http://schemas.microsoft.com/office/drawing/2014/main" id="{96E7B92A-AE17-A19D-05D8-909D45CC0545}"/>
              </a:ext>
            </a:extLst>
          </p:cNvPr>
          <p:cNvSpPr txBox="1"/>
          <p:nvPr/>
        </p:nvSpPr>
        <p:spPr>
          <a:xfrm>
            <a:off x="4614658" y="2637295"/>
            <a:ext cx="3832697" cy="3231654"/>
          </a:xfrm>
          <a:prstGeom prst="rect">
            <a:avLst/>
          </a:prstGeom>
          <a:noFill/>
        </p:spPr>
        <p:txBody>
          <a:bodyPr wrap="square" rtlCol="0">
            <a:spAutoFit/>
          </a:bodyPr>
          <a:lstStyle/>
          <a:p>
            <a:r>
              <a:rPr lang="en-US" sz="1200" b="1" u="sng" dirty="0">
                <a:effectLst/>
                <a:latin typeface="Calibri" panose="020F0502020204030204" pitchFamily="34" charset="0"/>
                <a:ea typeface="Times New Roman" panose="02020603050405020304" pitchFamily="18" charset="0"/>
                <a:cs typeface="Calibri" panose="020F0502020204030204" pitchFamily="34" charset="0"/>
              </a:rPr>
              <a:t>Self-regulation</a:t>
            </a:r>
            <a:endParaRPr lang="en-GB" sz="1200" u="sng"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This is a huge part of </a:t>
            </a:r>
            <a:r>
              <a:rPr lang="en-US" sz="1200" dirty="0">
                <a:latin typeface="Calibri" panose="020F0502020204030204" pitchFamily="34" charset="0"/>
                <a:ea typeface="Times New Roman" panose="02020603050405020304" pitchFamily="18" charset="0"/>
                <a:cs typeface="Calibri" panose="020F0502020204030204" pitchFamily="34" charset="0"/>
              </a:rPr>
              <a:t>our children’s development from Early Years and into KS1</a:t>
            </a:r>
            <a:r>
              <a:rPr lang="en-US" sz="1200" dirty="0">
                <a:effectLst/>
                <a:latin typeface="Calibri" panose="020F0502020204030204" pitchFamily="34" charset="0"/>
                <a:ea typeface="Times New Roman" panose="02020603050405020304" pitchFamily="18" charset="0"/>
                <a:cs typeface="Calibri" panose="020F0502020204030204" pitchFamily="34" charset="0"/>
              </a:rPr>
              <a:t> and it means the children try and take responsibility for themselves. </a:t>
            </a:r>
          </a:p>
          <a:p>
            <a:endParaRPr lang="en-US" sz="1200" dirty="0">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encourage this through decision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making when choosing self-registration and discussing feelings and emotions </a:t>
            </a:r>
            <a:r>
              <a:rPr lang="en-US" sz="1200" dirty="0">
                <a:latin typeface="Calibri" panose="020F0502020204030204" pitchFamily="34" charset="0"/>
                <a:ea typeface="Times New Roman" panose="02020603050405020304" pitchFamily="18" charset="0"/>
                <a:cs typeface="Calibri" panose="020F0502020204030204" pitchFamily="34" charset="0"/>
              </a:rPr>
              <a:t>regularly</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also encourage the children to look after their belongings, bringing in their resources and to develop independence coming in and out of school. </a:t>
            </a:r>
          </a:p>
          <a:p>
            <a:endParaRPr lang="en-US" sz="1200" dirty="0">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recognise that some children need more time to adjust to transitions and changes than others, so please keep us informed of any changes in your child’s life, that may mean they need extra support.</a:t>
            </a:r>
            <a:endParaRPr lang="en-GB" sz="1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8A49A0CC-FAA4-BAC4-D7FF-6197DB26FE9F}"/>
              </a:ext>
            </a:extLst>
          </p:cNvPr>
          <p:cNvSpPr txBox="1"/>
          <p:nvPr/>
        </p:nvSpPr>
        <p:spPr>
          <a:xfrm>
            <a:off x="8834805" y="5098531"/>
            <a:ext cx="3357195" cy="1670394"/>
          </a:xfrm>
          <a:prstGeom prst="rect">
            <a:avLst/>
          </a:prstGeom>
          <a:noFill/>
        </p:spPr>
        <p:txBody>
          <a:bodyPr wrap="square" lIns="91440" tIns="45720" rIns="91440" bIns="45720" rtlCol="0" anchor="t">
            <a:spAutoFit/>
          </a:bodyPr>
          <a:lstStyle/>
          <a:p>
            <a:pPr>
              <a:lnSpc>
                <a:spcPct val="107000"/>
              </a:lnSpc>
              <a:spcAft>
                <a:spcPts val="800"/>
              </a:spcAft>
            </a:pPr>
            <a:r>
              <a:rPr lang="en-GB" sz="1400" b="1" i="1" dirty="0">
                <a:latin typeface="Calibri" panose="020F0502020204030204" pitchFamily="34" charset="0"/>
                <a:ea typeface="Calibri" panose="020F0502020204030204" pitchFamily="34" charset="0"/>
                <a:cs typeface="Calibri" panose="020F0502020204030204" pitchFamily="34" charset="0"/>
              </a:rPr>
              <a:t>We are looking forward to sharing lots of exciting learning opportunities across this term. </a:t>
            </a:r>
          </a:p>
          <a:p>
            <a:pPr>
              <a:lnSpc>
                <a:spcPct val="107000"/>
              </a:lnSpc>
              <a:spcAft>
                <a:spcPts val="800"/>
              </a:spcAft>
            </a:pPr>
            <a:r>
              <a:rPr lang="en-GB" sz="1400" b="1" i="1" dirty="0">
                <a:latin typeface="Calibri" panose="020F0502020204030204" pitchFamily="34" charset="0"/>
                <a:ea typeface="Calibri" panose="020F0502020204030204" pitchFamily="34" charset="0"/>
                <a:cs typeface="Calibri" panose="020F0502020204030204" pitchFamily="34" charset="0"/>
              </a:rPr>
              <a:t>Any questions or queries about anything, just let us know. Many Thanks </a:t>
            </a:r>
          </a:p>
          <a:p>
            <a:pPr>
              <a:lnSpc>
                <a:spcPct val="107000"/>
              </a:lnSpc>
              <a:spcAft>
                <a:spcPts val="800"/>
              </a:spcAft>
            </a:pPr>
            <a:r>
              <a:rPr lang="en-GB" sz="1400" b="1" i="1">
                <a:latin typeface="Calibri"/>
                <a:ea typeface="Calibri"/>
                <a:cs typeface="Calibri"/>
              </a:rPr>
              <a:t>Miss Ashton and Mrs Simpson.</a:t>
            </a:r>
            <a:endParaRPr lang="en-US" sz="1400" b="1" i="1">
              <a:latin typeface="Calibri"/>
              <a:ea typeface="Calibri"/>
              <a:cs typeface="Calibri"/>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r>
              <a:rPr lang="en-GB" sz="3200" dirty="0"/>
              <a:t>Summer 1 learning letter </a:t>
            </a:r>
            <a:endParaRPr lang="en-gb" sz="3200" dirty="0"/>
          </a:p>
        </p:txBody>
      </p:sp>
      <p:sp>
        <p:nvSpPr>
          <p:cNvPr id="3" name="Text Placeholder 2"/>
          <p:cNvSpPr>
            <a:spLocks noGrp="1"/>
          </p:cNvSpPr>
          <p:nvPr>
            <p:ph type="body" idx="1"/>
          </p:nvPr>
        </p:nvSpPr>
        <p:spPr>
          <a:xfrm>
            <a:off x="2292283" y="241507"/>
            <a:ext cx="3119904" cy="914400"/>
          </a:xfrm>
        </p:spPr>
        <p:txBody>
          <a:bodyPr vert="horz" lIns="91440" tIns="45720" rIns="91440" bIns="45720" rtlCol="0" anchor="t">
            <a:normAutofit/>
          </a:bodyPr>
          <a:lstStyle/>
          <a:p>
            <a:r>
              <a:rPr lang="en-GB" dirty="0"/>
              <a:t>Ash Class April  2023</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01145" y="1149926"/>
            <a:ext cx="4748415" cy="1168461"/>
          </a:xfrm>
          <a:prstGeom prst="rect">
            <a:avLst/>
          </a:prstGeom>
          <a:noFill/>
        </p:spPr>
        <p:txBody>
          <a:bodyPr wrap="square" lIns="91440" tIns="45720" rIns="91440" bIns="45720" rtlCol="0" anchor="t">
            <a:spAutoFit/>
          </a:bodyPr>
          <a:lstStyle/>
          <a:p>
            <a:pPr lvl="0">
              <a:lnSpc>
                <a:spcPct val="107000"/>
              </a:lnSpc>
            </a:pPr>
            <a:r>
              <a:rPr lang="en-US" dirty="0"/>
              <a:t>We are Reading:</a:t>
            </a:r>
          </a:p>
          <a:p>
            <a:pPr marL="171450" indent="-171450">
              <a:lnSpc>
                <a:spcPct val="107000"/>
              </a:lnSpc>
              <a:buFont typeface="Arial" panose="020B0604020202020204" pitchFamily="34" charset="0"/>
              <a:buChar char="•"/>
            </a:pPr>
            <a:r>
              <a:rPr lang="en-GB" sz="1200" dirty="0">
                <a:solidFill>
                  <a:schemeClr val="tx2"/>
                </a:solidFill>
                <a:latin typeface="Comic Sans MS"/>
                <a:cs typeface="Times New Roman"/>
              </a:rPr>
              <a:t>There's a Rang-Tan in my bedroom by James Sellick</a:t>
            </a:r>
            <a:endParaRPr lang="en-US" sz="1200" dirty="0">
              <a:solidFill>
                <a:schemeClr val="tx2"/>
              </a:solidFill>
              <a:latin typeface="Comic Sans MS" panose="030F0902030302020204" pitchFamily="66" charset="0"/>
              <a:cs typeface="Times New Roman"/>
            </a:endParaRPr>
          </a:p>
          <a:p>
            <a:pPr marL="171450" indent="-171450">
              <a:lnSpc>
                <a:spcPct val="107000"/>
              </a:lnSpc>
              <a:buFont typeface="Arial" panose="020B0604020202020204" pitchFamily="34" charset="0"/>
              <a:buChar char="•"/>
            </a:pPr>
            <a:r>
              <a:rPr lang="en-GB" sz="1200" dirty="0">
                <a:solidFill>
                  <a:schemeClr val="tx2"/>
                </a:solidFill>
                <a:latin typeface="Comic Sans MS"/>
                <a:cs typeface="Times New Roman"/>
              </a:rPr>
              <a:t>And Tango makes Three by Justin Richardson and Peter Parnell</a:t>
            </a:r>
            <a:endParaRPr lang="en-GB" sz="1200" dirty="0">
              <a:solidFill>
                <a:schemeClr val="tx2"/>
              </a:solidFill>
              <a:latin typeface="Comic Sans MS" panose="030F0902030302020204" pitchFamily="66" charset="0"/>
              <a:cs typeface="Times New Roman"/>
            </a:endParaRPr>
          </a:p>
          <a:p>
            <a:pPr marL="171450" indent="-171450">
              <a:lnSpc>
                <a:spcPct val="107000"/>
              </a:lnSpc>
              <a:buFont typeface="Arial" panose="020B0604020202020204" pitchFamily="34" charset="0"/>
              <a:buChar char="•"/>
            </a:pPr>
            <a:r>
              <a:rPr lang="en-GB" sz="1200" dirty="0">
                <a:solidFill>
                  <a:schemeClr val="tx2"/>
                </a:solidFill>
                <a:latin typeface="Comic Sans MS"/>
                <a:cs typeface="Times New Roman"/>
              </a:rPr>
              <a:t>The Lion Inside by Rachel Bright</a:t>
            </a:r>
          </a:p>
        </p:txBody>
      </p:sp>
      <p:sp>
        <p:nvSpPr>
          <p:cNvPr id="6" name="TextBox 5">
            <a:extLst>
              <a:ext uri="{FF2B5EF4-FFF2-40B4-BE49-F238E27FC236}">
                <a16:creationId xmlns:a16="http://schemas.microsoft.com/office/drawing/2014/main" id="{8298ABA3-30C5-2067-C35A-40B511E80389}"/>
              </a:ext>
            </a:extLst>
          </p:cNvPr>
          <p:cNvSpPr txBox="1"/>
          <p:nvPr/>
        </p:nvSpPr>
        <p:spPr>
          <a:xfrm>
            <a:off x="2934275" y="2427721"/>
            <a:ext cx="3819268" cy="1127360"/>
          </a:xfrm>
          <a:prstGeom prst="rect">
            <a:avLst/>
          </a:prstGeom>
          <a:noFill/>
        </p:spPr>
        <p:txBody>
          <a:bodyPr wrap="square" lIns="91440" tIns="45720" rIns="91440" bIns="45720" rtlCol="0" anchor="t">
            <a:spAutoFit/>
          </a:bodyPr>
          <a:lstStyle/>
          <a:p>
            <a:pPr lvl="0">
              <a:lnSpc>
                <a:spcPct val="107000"/>
              </a:lnSpc>
            </a:pPr>
            <a:r>
              <a:rPr lang="en-US" dirty="0"/>
              <a:t>We are Writing:</a:t>
            </a:r>
          </a:p>
          <a:p>
            <a:pPr algn="l">
              <a:buFont typeface="Arial" panose="020B0604020202020204" pitchFamily="34" charset="0"/>
              <a:buChar char="•"/>
            </a:pPr>
            <a:r>
              <a:rPr lang="en-GB" sz="1200" u="none" strike="noStrike" dirty="0">
                <a:solidFill>
                  <a:srgbClr val="222222"/>
                </a:solidFill>
                <a:effectLst/>
                <a:latin typeface="Comic Sans MS" panose="030F0902030302020204" pitchFamily="66" charset="0"/>
              </a:rPr>
              <a:t>Informal letters</a:t>
            </a:r>
          </a:p>
          <a:p>
            <a:pPr>
              <a:buFont typeface="Arial" panose="020B0604020202020204" pitchFamily="34" charset="0"/>
              <a:buChar char="•"/>
            </a:pPr>
            <a:r>
              <a:rPr lang="en-GB" sz="1200" u="none" strike="noStrike" dirty="0">
                <a:solidFill>
                  <a:srgbClr val="222222"/>
                </a:solidFill>
                <a:effectLst/>
                <a:latin typeface="Comic Sans MS"/>
              </a:rPr>
              <a:t>Poetry </a:t>
            </a:r>
            <a:r>
              <a:rPr lang="en-GB" sz="1200" dirty="0">
                <a:solidFill>
                  <a:srgbClr val="222222"/>
                </a:solidFill>
                <a:latin typeface="Comic Sans MS"/>
              </a:rPr>
              <a:t>– pattern and rhyme</a:t>
            </a:r>
            <a:endParaRPr lang="en-GB" sz="1200" u="none" strike="noStrike" dirty="0">
              <a:solidFill>
                <a:srgbClr val="222222"/>
              </a:solidFill>
              <a:effectLst/>
              <a:latin typeface="Comic Sans MS" panose="030F0902030302020204" pitchFamily="66" charset="0"/>
            </a:endParaRPr>
          </a:p>
          <a:p>
            <a:pPr>
              <a:buFont typeface="Arial" panose="020B0604020202020204" pitchFamily="34" charset="0"/>
              <a:buChar char="•"/>
            </a:pPr>
            <a:r>
              <a:rPr lang="en-GB" sz="1200" dirty="0">
                <a:solidFill>
                  <a:srgbClr val="222222"/>
                </a:solidFill>
                <a:latin typeface="Comic Sans MS"/>
              </a:rPr>
              <a:t>Setting descriptions</a:t>
            </a:r>
          </a:p>
          <a:p>
            <a:pPr>
              <a:buFont typeface="Arial" panose="020B0604020202020204" pitchFamily="34" charset="0"/>
              <a:buChar char="•"/>
            </a:pPr>
            <a:r>
              <a:rPr lang="en-GB" sz="1200" dirty="0">
                <a:solidFill>
                  <a:srgbClr val="222222"/>
                </a:solidFill>
                <a:latin typeface="Comic Sans MS"/>
              </a:rPr>
              <a:t>Instructional writing</a:t>
            </a:r>
            <a:endParaRPr lang="en-GB" sz="1200" dirty="0">
              <a:solidFill>
                <a:srgbClr val="222222"/>
              </a:solidFill>
              <a:latin typeface="Comic Sans MS" panose="030F0902030302020204" pitchFamily="66"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2691318" y="5121448"/>
            <a:ext cx="4748415" cy="1168461"/>
          </a:xfrm>
          <a:prstGeom prst="rect">
            <a:avLst/>
          </a:prstGeom>
          <a:noFill/>
        </p:spPr>
        <p:txBody>
          <a:bodyPr wrap="square" lIns="91440" tIns="45720" rIns="91440" bIns="45720" rtlCol="0" anchor="t">
            <a:spAutoFit/>
          </a:bodyPr>
          <a:lstStyle/>
          <a:p>
            <a:pPr lvl="0">
              <a:lnSpc>
                <a:spcPct val="107000"/>
              </a:lnSpc>
            </a:pPr>
            <a:r>
              <a:rPr lang="en-US" dirty="0"/>
              <a:t>We are Exploring:</a:t>
            </a:r>
          </a:p>
          <a:p>
            <a:pPr>
              <a:lnSpc>
                <a:spcPct val="107000"/>
              </a:lnSpc>
            </a:pPr>
            <a:r>
              <a:rPr lang="en-GB" sz="1200" dirty="0">
                <a:solidFill>
                  <a:schemeClr val="tx2"/>
                </a:solidFill>
                <a:effectLst/>
                <a:latin typeface="Comic Sans MS"/>
                <a:ea typeface="Calibri" panose="020F0502020204030204" pitchFamily="34" charset="0"/>
                <a:cs typeface="Times New Roman"/>
              </a:rPr>
              <a:t>The outside area, </a:t>
            </a:r>
            <a:r>
              <a:rPr lang="en-GB" sz="1200" dirty="0">
                <a:solidFill>
                  <a:schemeClr val="tx2"/>
                </a:solidFill>
                <a:latin typeface="Comic Sans MS"/>
                <a:ea typeface="Calibri" panose="020F0502020204030204" pitchFamily="34" charset="0"/>
                <a:cs typeface="Times New Roman"/>
              </a:rPr>
              <a:t>Beach School</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a:lnSpc>
                <a:spcPct val="107000"/>
              </a:lnSpc>
            </a:pPr>
            <a:r>
              <a:rPr lang="en-GB" sz="1200" u="sng" dirty="0">
                <a:solidFill>
                  <a:schemeClr val="tx2"/>
                </a:solidFill>
                <a:effectLst/>
                <a:latin typeface="Comic Sans MS"/>
                <a:ea typeface="Calibri" panose="020F0502020204030204" pitchFamily="34" charset="0"/>
                <a:cs typeface="Times New Roman"/>
              </a:rPr>
              <a:t>Geography </a:t>
            </a:r>
            <a:r>
              <a:rPr lang="en-GB" sz="1200" dirty="0">
                <a:solidFill>
                  <a:schemeClr val="tx2"/>
                </a:solidFill>
                <a:latin typeface="Comic Sans MS"/>
                <a:ea typeface="Calibri" panose="020F0502020204030204" pitchFamily="34" charset="0"/>
                <a:cs typeface="Times New Roman"/>
              </a:rPr>
              <a:t>Field work and mapping skills- creating maps from observational skills. Using stories such as We're going on a bear unt and Storm Whale to </a:t>
            </a:r>
            <a:r>
              <a:rPr lang="en-GB" sz="1200" dirty="0" err="1">
                <a:solidFill>
                  <a:schemeClr val="tx2"/>
                </a:solidFill>
                <a:latin typeface="Comic Sans MS"/>
                <a:ea typeface="Calibri" panose="020F0502020204030204" pitchFamily="34" charset="0"/>
                <a:cs typeface="Times New Roman"/>
              </a:rPr>
              <a:t>suport</a:t>
            </a:r>
            <a:r>
              <a:rPr lang="en-GB" sz="1200" dirty="0">
                <a:solidFill>
                  <a:schemeClr val="tx2"/>
                </a:solidFill>
                <a:latin typeface="Comic Sans MS"/>
                <a:ea typeface="Calibri" panose="020F0502020204030204" pitchFamily="34" charset="0"/>
                <a:cs typeface="Times New Roman"/>
              </a:rPr>
              <a:t> this.</a:t>
            </a:r>
            <a:endParaRPr lang="en-GB" sz="1200" dirty="0">
              <a:solidFill>
                <a:schemeClr val="tx2"/>
              </a:solidFill>
              <a:effectLst/>
              <a:latin typeface="Comic Sans MS"/>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493333" y="940824"/>
            <a:ext cx="4468638" cy="1966500"/>
          </a:xfrm>
          <a:prstGeom prst="rect">
            <a:avLst/>
          </a:prstGeom>
          <a:noFill/>
        </p:spPr>
        <p:txBody>
          <a:bodyPr wrap="square" lIns="91440" tIns="45720" rIns="91440" bIns="45720" rtlCol="0" anchor="t">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a:lnSpc>
                <a:spcPct val="107000"/>
              </a:lnSpc>
              <a:spcAft>
                <a:spcPts val="800"/>
              </a:spcAft>
            </a:pPr>
            <a:r>
              <a:rPr lang="en-US" sz="1200" u="sng" dirty="0">
                <a:solidFill>
                  <a:schemeClr val="tx2"/>
                </a:solidFill>
                <a:effectLst/>
                <a:latin typeface="Comic Sans MS"/>
                <a:ea typeface="Calibri" panose="020F0502020204030204" pitchFamily="34" charset="0"/>
                <a:cs typeface="Times New Roman"/>
              </a:rPr>
              <a:t>Art </a:t>
            </a:r>
            <a:r>
              <a:rPr lang="en-US" sz="1200" u="sng" dirty="0">
                <a:solidFill>
                  <a:schemeClr val="tx2"/>
                </a:solidFill>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working on 3D art, using our time at Beach School to support this</a:t>
            </a:r>
            <a:endParaRPr lang="en-GB" sz="1200" dirty="0">
              <a:solidFill>
                <a:schemeClr val="tx2"/>
              </a:solidFill>
              <a:effectLst/>
              <a:latin typeface="Comic Sans MS"/>
              <a:ea typeface="Calibri" panose="020F0502020204030204" pitchFamily="34" charset="0"/>
              <a:cs typeface="Times New Roman"/>
            </a:endParaRPr>
          </a:p>
          <a:p>
            <a:pPr>
              <a:lnSpc>
                <a:spcPct val="107000"/>
              </a:lnSpc>
              <a:spcAft>
                <a:spcPts val="800"/>
              </a:spcAft>
            </a:pPr>
            <a:r>
              <a:rPr lang="en-US" sz="1200" u="sng" dirty="0">
                <a:solidFill>
                  <a:schemeClr val="tx2"/>
                </a:solidFill>
                <a:effectLst/>
                <a:latin typeface="Comic Sans MS"/>
                <a:ea typeface="Calibri" panose="020F0502020204030204" pitchFamily="34" charset="0"/>
                <a:cs typeface="Times New Roman"/>
              </a:rPr>
              <a:t>DT</a:t>
            </a:r>
            <a:r>
              <a:rPr lang="en-US" sz="1200" u="sng" dirty="0">
                <a:solidFill>
                  <a:schemeClr val="tx2"/>
                </a:solidFill>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 - Can we build with bread? Looking at materials to build 3D structures and the suitability of resources.</a:t>
            </a:r>
            <a:endParaRPr lang="en-GB" sz="1200" dirty="0">
              <a:solidFill>
                <a:schemeClr val="tx2"/>
              </a:solidFill>
              <a:effectLst/>
              <a:latin typeface="Comic Sans MS"/>
              <a:ea typeface="Calibri" panose="020F0502020204030204" pitchFamily="34" charset="0"/>
              <a:cs typeface="Times New Roman"/>
            </a:endParaRPr>
          </a:p>
          <a:p>
            <a:pPr>
              <a:lnSpc>
                <a:spcPct val="107000"/>
              </a:lnSpc>
              <a:spcAft>
                <a:spcPts val="800"/>
              </a:spcAft>
            </a:pPr>
            <a:r>
              <a:rPr lang="en-GB" sz="1200" u="sng" dirty="0">
                <a:solidFill>
                  <a:schemeClr val="tx2"/>
                </a:solidFill>
                <a:latin typeface="Comic Sans MS"/>
                <a:ea typeface="Calibri" panose="020F0502020204030204" pitchFamily="34" charset="0"/>
                <a:cs typeface="Times New Roman"/>
              </a:rPr>
              <a:t>Music</a:t>
            </a:r>
            <a:r>
              <a:rPr lang="en-GB" sz="1200" dirty="0">
                <a:solidFill>
                  <a:schemeClr val="tx2"/>
                </a:solidFill>
                <a:latin typeface="Comic Sans MS"/>
                <a:ea typeface="Calibri" panose="020F0502020204030204" pitchFamily="34" charset="0"/>
                <a:cs typeface="Times New Roman"/>
              </a:rPr>
              <a:t> – we will be learning new skills and composing new songs with Mrs Wiedman. We will be learning the Coronation Song to perform in school.</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2" name="TextBox 11">
            <a:extLst>
              <a:ext uri="{FF2B5EF4-FFF2-40B4-BE49-F238E27FC236}">
                <a16:creationId xmlns:a16="http://schemas.microsoft.com/office/drawing/2014/main" id="{447778AE-E008-8A32-F1CC-9E0C8BE1416E}"/>
              </a:ext>
            </a:extLst>
          </p:cNvPr>
          <p:cNvSpPr txBox="1"/>
          <p:nvPr/>
        </p:nvSpPr>
        <p:spPr>
          <a:xfrm>
            <a:off x="2899196" y="3662387"/>
            <a:ext cx="2965877" cy="1168397"/>
          </a:xfrm>
          <a:prstGeom prst="rect">
            <a:avLst/>
          </a:prstGeom>
          <a:noFill/>
        </p:spPr>
        <p:txBody>
          <a:bodyPr wrap="none" lIns="91440" tIns="45720" rIns="91440" bIns="45720" rtlCol="0" anchor="t">
            <a:spAutoFit/>
          </a:bodyPr>
          <a:lstStyle/>
          <a:p>
            <a:pPr lvl="0">
              <a:lnSpc>
                <a:spcPct val="107000"/>
              </a:lnSpc>
            </a:pPr>
            <a:r>
              <a:rPr lang="en-US" dirty="0"/>
              <a:t>We are Solving:</a:t>
            </a:r>
          </a:p>
          <a:p>
            <a:pPr marL="285750" lvl="0" indent="-285750">
              <a:lnSpc>
                <a:spcPct val="107000"/>
              </a:lnSpc>
              <a:buFont typeface="Arial" panose="020B0604020202020204" pitchFamily="34" charset="0"/>
              <a:buChar char="•"/>
            </a:pPr>
            <a:r>
              <a:rPr lang="en-US" sz="1200" dirty="0">
                <a:solidFill>
                  <a:schemeClr val="tx2"/>
                </a:solidFill>
                <a:latin typeface="Comic Sans MS"/>
              </a:rPr>
              <a:t>Fractions</a:t>
            </a:r>
            <a:endParaRPr lang="en-US" sz="1200" dirty="0">
              <a:solidFill>
                <a:schemeClr val="tx2"/>
              </a:solidFill>
              <a:latin typeface="Comic Sans MS" panose="030F0902030302020204" pitchFamily="66" charset="0"/>
            </a:endParaRP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Addition and subtraction within 20</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Money</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Multiplication and division </a:t>
            </a:r>
          </a:p>
        </p:txBody>
      </p:sp>
      <p:sp>
        <p:nvSpPr>
          <p:cNvPr id="13" name="TextBox 12">
            <a:extLst>
              <a:ext uri="{FF2B5EF4-FFF2-40B4-BE49-F238E27FC236}">
                <a16:creationId xmlns:a16="http://schemas.microsoft.com/office/drawing/2014/main" id="{46EF6568-0D46-B8A2-EAA9-A54ED7A15B28}"/>
              </a:ext>
            </a:extLst>
          </p:cNvPr>
          <p:cNvSpPr txBox="1"/>
          <p:nvPr/>
        </p:nvSpPr>
        <p:spPr>
          <a:xfrm>
            <a:off x="7493333" y="3173203"/>
            <a:ext cx="4514450" cy="1073435"/>
          </a:xfrm>
          <a:prstGeom prst="rect">
            <a:avLst/>
          </a:prstGeom>
          <a:noFill/>
        </p:spPr>
        <p:txBody>
          <a:bodyPr wrap="square" lIns="91440" tIns="45720" rIns="91440" bIns="45720" rtlCol="0" anchor="t">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a:t>
            </a:r>
            <a:r>
              <a:rPr lang="en-GB" dirty="0">
                <a:latin typeface="+mj-lt"/>
                <a:ea typeface="Calibri" panose="020F0502020204030204" pitchFamily="34" charset="0"/>
                <a:cs typeface="Times New Roman" panose="02020603050405020304" pitchFamily="18" charset="0"/>
              </a:rPr>
              <a:t>Investigating</a:t>
            </a:r>
            <a:r>
              <a:rPr lang="en-GB" dirty="0">
                <a:effectLst/>
                <a:latin typeface="+mj-lt"/>
                <a:ea typeface="Calibri" panose="020F0502020204030204" pitchFamily="34" charset="0"/>
                <a:cs typeface="Times New Roman" panose="02020603050405020304" pitchFamily="18" charset="0"/>
              </a:rPr>
              <a:t>:</a:t>
            </a:r>
            <a:endParaRPr lang="en-GB" sz="1200" dirty="0">
              <a:effectLst/>
              <a:latin typeface="Comic Sans MS" panose="030F09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chemeClr val="tx2"/>
                </a:solidFill>
                <a:effectLst/>
                <a:latin typeface="Comic Sans MS"/>
                <a:ea typeface="Calibri" panose="020F0502020204030204" pitchFamily="34" charset="0"/>
                <a:cs typeface="Times New Roman"/>
              </a:rPr>
              <a:t>Science</a:t>
            </a:r>
            <a:r>
              <a:rPr lang="en-US" sz="1200" dirty="0">
                <a:solidFill>
                  <a:schemeClr val="tx2"/>
                </a:solidFill>
                <a:effectLst/>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 everyday materials. Distinguish between and object and the material it is made from. Describe the simple physical properties an object is made from.</a:t>
            </a:r>
            <a:endParaRPr lang="en-GB" sz="1200" dirty="0">
              <a:solidFill>
                <a:schemeClr val="tx2"/>
              </a:solidFill>
              <a:effectLst/>
              <a:latin typeface="Comic Sans MS"/>
              <a:ea typeface="Calibri" panose="020F0502020204030204" pitchFamily="34" charset="0"/>
              <a:cs typeface="Times New Roman"/>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493333" y="4650408"/>
            <a:ext cx="4040619" cy="1762790"/>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crossing the learning pit…’I can do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Team work-listening and compromising to build a stronger idea</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F630D1E9751747AE6ECA88C9612931" ma:contentTypeVersion="8" ma:contentTypeDescription="Create a new document." ma:contentTypeScope="" ma:versionID="99f3fcec1e62290c4c8edc81add04f18">
  <xsd:schema xmlns:xsd="http://www.w3.org/2001/XMLSchema" xmlns:xs="http://www.w3.org/2001/XMLSchema" xmlns:p="http://schemas.microsoft.com/office/2006/metadata/properties" xmlns:ns3="8b62fe9c-e034-4e6a-8d8a-97dbf8293fc8" xmlns:ns4="af87378d-2249-4ac1-b70b-4765de0be585" targetNamespace="http://schemas.microsoft.com/office/2006/metadata/properties" ma:root="true" ma:fieldsID="1ab59da09ef88128e1399b47491b48e5" ns3:_="" ns4:_="">
    <xsd:import namespace="8b62fe9c-e034-4e6a-8d8a-97dbf8293fc8"/>
    <xsd:import namespace="af87378d-2249-4ac1-b70b-4765de0be5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2fe9c-e034-4e6a-8d8a-97dbf8293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87378d-2249-4ac1-b70b-4765de0be5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b62fe9c-e034-4e6a-8d8a-97dbf8293fc8" xsi:nil="true"/>
  </documentManagement>
</p:properties>
</file>

<file path=customXml/itemProps1.xml><?xml version="1.0" encoding="utf-8"?>
<ds:datastoreItem xmlns:ds="http://schemas.openxmlformats.org/officeDocument/2006/customXml" ds:itemID="{B55D54CA-AA46-4648-9DAA-D555392D6657}">
  <ds:schemaRefs>
    <ds:schemaRef ds:uri="http://schemas.microsoft.com/sharepoint/v3/contenttype/forms"/>
  </ds:schemaRefs>
</ds:datastoreItem>
</file>

<file path=customXml/itemProps2.xml><?xml version="1.0" encoding="utf-8"?>
<ds:datastoreItem xmlns:ds="http://schemas.openxmlformats.org/officeDocument/2006/customXml" ds:itemID="{EF33BA86-0051-4908-B625-B19662D8D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62fe9c-e034-4e6a-8d8a-97dbf8293fc8"/>
    <ds:schemaRef ds:uri="af87378d-2249-4ac1-b70b-4765de0be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3A1D6-13ED-4BC9-B3FB-14EE4CE1A455}">
  <ds:schemaRefs>
    <ds:schemaRef ds:uri="http://purl.org/dc/dcmitype/"/>
    <ds:schemaRef ds:uri="http://schemas.microsoft.com/office/infopath/2007/PartnerControls"/>
    <ds:schemaRef ds:uri="af87378d-2249-4ac1-b70b-4765de0be585"/>
    <ds:schemaRef ds:uri="http://schemas.microsoft.com/office/2006/documentManagement/types"/>
    <ds:schemaRef ds:uri="8b62fe9c-e034-4e6a-8d8a-97dbf8293fc8"/>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202</TotalTime>
  <Words>833</Words>
  <Application>Microsoft Macintosh PowerPoint</Application>
  <PresentationFormat>Widescreen</PresentationFormat>
  <Paragraphs>61</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Comic Sans MS</vt:lpstr>
      <vt:lpstr>Segoe Print</vt:lpstr>
      <vt:lpstr>Symbol</vt:lpstr>
      <vt:lpstr>Times New Roman</vt:lpstr>
      <vt:lpstr>Nature Illustration 16x9</vt:lpstr>
      <vt:lpstr>Ash Class </vt:lpstr>
      <vt:lpstr>Welcome Back Ash Class!</vt:lpstr>
      <vt:lpstr>Summer 1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Karen Barley</cp:lastModifiedBy>
  <cp:revision>101</cp:revision>
  <dcterms:created xsi:type="dcterms:W3CDTF">2023-01-06T14:19:25Z</dcterms:created>
  <dcterms:modified xsi:type="dcterms:W3CDTF">2023-05-01T19:25:58Z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0x01010014F630D1E9751747AE6ECA88C9612931</vt:lpwstr>
  </property>
</Properties>
</file>