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26BF1-C061-7274-6D36-3637D709D746}" v="14" dt="2023-01-10T09:13:15.320"/>
    <p1510:client id="{56B3CBBB-D9D7-1BCD-539E-F8D8A9AB72C2}" v="1015" dt="2023-04-25T19:17:02.53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Ash Class </a:t>
            </a:r>
            <a:endParaRPr lang="en-gb" dirty="0"/>
          </a:p>
        </p:txBody>
      </p:sp>
      <p:sp>
        <p:nvSpPr>
          <p:cNvPr id="3" name="Subtitle 2"/>
          <p:cNvSpPr>
            <a:spLocks noGrp="1"/>
          </p:cNvSpPr>
          <p:nvPr>
            <p:ph type="subTitle" idx="1"/>
          </p:nvPr>
        </p:nvSpPr>
        <p:spPr/>
        <p:txBody>
          <a:bodyPr rtlCol="0"/>
          <a:lstStyle/>
          <a:p>
            <a:pPr rtl="0"/>
            <a:r>
              <a:rPr lang="en-GB" dirty="0"/>
              <a:t>Welcome back to School, September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Hello Ash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428019" y="609837"/>
            <a:ext cx="4022061" cy="946541"/>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Happy New School Year to all our fabulous families!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dirty="0">
                <a:effectLst/>
                <a:latin typeface="Calibri"/>
                <a:ea typeface="Times New Roman" panose="02020603050405020304" pitchFamily="18" charset="0"/>
                <a:cs typeface="Calibri"/>
              </a:rPr>
              <a:t>We are delighted to be welcoming all</a:t>
            </a:r>
            <a:r>
              <a:rPr lang="en-US" sz="1200" dirty="0">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our lovely children back, with lots of exciting learning </a:t>
            </a:r>
            <a:r>
              <a:rPr lang="en-US" sz="1200" dirty="0">
                <a:latin typeface="Calibri"/>
                <a:ea typeface="Times New Roman" panose="02020603050405020304" pitchFamily="18" charset="0"/>
                <a:cs typeface="Calibri"/>
              </a:rPr>
              <a:t>opportunities for us to enjoy together.</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1605496"/>
            <a:ext cx="4022061" cy="3560847"/>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a:ea typeface="Calibri" panose="020F0502020204030204" pitchFamily="34" charset="0"/>
                <a:cs typeface="Calibri"/>
              </a:rPr>
              <a:t>Each day</a:t>
            </a:r>
            <a:r>
              <a:rPr lang="en-GB" sz="1200" dirty="0">
                <a:effectLst/>
                <a:latin typeface="Calibri"/>
                <a:ea typeface="Calibri" panose="020F0502020204030204" pitchFamily="34" charset="0"/>
                <a:cs typeface="Calibri"/>
              </a:rPr>
              <a:t> your child needs their water bottle, reading book and record, a coat with a hood</a:t>
            </a:r>
            <a:r>
              <a:rPr lang="en-GB" sz="1200" dirty="0">
                <a:latin typeface="Calibri"/>
                <a:ea typeface="Calibri" panose="020F0502020204030204" pitchFamily="34" charset="0"/>
                <a:cs typeface="Calibri"/>
              </a:rPr>
              <a:t> and we recommend a pair of wellies to be left at school.</a:t>
            </a:r>
            <a:endParaRPr lang="en-GB" sz="1200" dirty="0">
              <a:effectLst/>
              <a:latin typeface="Calibri"/>
              <a:ea typeface="Calibri" panose="020F0502020204030204" pitchFamily="34" charset="0"/>
              <a:cs typeface="Calibri"/>
            </a:endParaRPr>
          </a:p>
          <a:p>
            <a:pPr>
              <a:lnSpc>
                <a:spcPct val="107000"/>
              </a:lnSpc>
              <a:spcAft>
                <a:spcPts val="800"/>
              </a:spcAft>
            </a:pPr>
            <a:r>
              <a:rPr lang="en-US" sz="1200" dirty="0">
                <a:effectLst/>
                <a:latin typeface="Calibri"/>
                <a:ea typeface="Times New Roman" panose="02020603050405020304" pitchFamily="18" charset="0"/>
                <a:cs typeface="Calibri"/>
              </a:rPr>
              <a:t>Ash class will need PE kits on a </a:t>
            </a:r>
            <a:r>
              <a:rPr lang="en-US" sz="1200" b="1" dirty="0">
                <a:latin typeface="Calibri"/>
                <a:ea typeface="Times New Roman" panose="02020603050405020304" pitchFamily="18" charset="0"/>
                <a:cs typeface="Calibri"/>
              </a:rPr>
              <a:t>Monday</a:t>
            </a:r>
            <a:r>
              <a:rPr lang="en-US" sz="1200" b="1" dirty="0">
                <a:effectLst/>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and </a:t>
            </a:r>
            <a:r>
              <a:rPr lang="en-US" sz="1200" b="1" dirty="0">
                <a:effectLst/>
                <a:latin typeface="Calibri"/>
                <a:ea typeface="Times New Roman" panose="02020603050405020304" pitchFamily="18" charset="0"/>
                <a:cs typeface="Calibri"/>
              </a:rPr>
              <a:t>Thursday</a:t>
            </a:r>
            <a:r>
              <a:rPr lang="en-US" sz="1200" b="1" dirty="0">
                <a:latin typeface="Calibri"/>
                <a:ea typeface="Times New Roman" panose="02020603050405020304" pitchFamily="18" charset="0"/>
                <a:cs typeface="Calibri"/>
              </a:rPr>
              <a:t>, </a:t>
            </a:r>
            <a:r>
              <a:rPr lang="en-US" sz="1200" dirty="0">
                <a:latin typeface="Calibri"/>
                <a:ea typeface="Times New Roman" panose="02020603050405020304" pitchFamily="18" charset="0"/>
                <a:cs typeface="Calibri"/>
              </a:rPr>
              <a:t>we suggest that children bring their kit in a separate bag on a Monday and leave on their pegs and we will send everything home on a Friday. All jewelry must be removed and hair tied back to make the most of our lessons. </a:t>
            </a:r>
          </a:p>
          <a:p>
            <a:pPr>
              <a:lnSpc>
                <a:spcPct val="107000"/>
              </a:lnSpc>
              <a:spcAft>
                <a:spcPts val="800"/>
              </a:spcAft>
            </a:pPr>
            <a:r>
              <a:rPr lang="en-US" sz="1200" b="1" dirty="0">
                <a:latin typeface="Calibri"/>
                <a:ea typeface="Times New Roman" panose="02020603050405020304" pitchFamily="18" charset="0"/>
                <a:cs typeface="Calibri"/>
              </a:rPr>
              <a:t>Forest</a:t>
            </a:r>
            <a:r>
              <a:rPr lang="en-US" sz="1200" b="1" dirty="0">
                <a:effectLst/>
                <a:latin typeface="Calibri"/>
                <a:ea typeface="Times New Roman" panose="02020603050405020304" pitchFamily="18" charset="0"/>
                <a:cs typeface="Calibri"/>
              </a:rPr>
              <a:t> school clothes</a:t>
            </a:r>
            <a:r>
              <a:rPr lang="en-US" sz="1200" dirty="0">
                <a:effectLst/>
                <a:latin typeface="Calibri"/>
                <a:ea typeface="Times New Roman" panose="02020603050405020304" pitchFamily="18" charset="0"/>
                <a:cs typeface="Calibri"/>
              </a:rPr>
              <a:t> on a </a:t>
            </a:r>
            <a:r>
              <a:rPr lang="en-US" sz="1200" b="1" dirty="0">
                <a:latin typeface="Calibri"/>
                <a:ea typeface="Times New Roman" panose="02020603050405020304" pitchFamily="18" charset="0"/>
                <a:cs typeface="Calibri"/>
              </a:rPr>
              <a:t>Friday</a:t>
            </a:r>
            <a:r>
              <a:rPr lang="en-US" sz="1200" b="1" dirty="0">
                <a:effectLst/>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for this half term term. As the seasons change</a:t>
            </a:r>
            <a:r>
              <a:rPr lang="en-US" sz="1200" dirty="0">
                <a:latin typeface="Calibri"/>
                <a:ea typeface="Times New Roman" panose="02020603050405020304" pitchFamily="18" charset="0"/>
                <a:cs typeface="Calibri"/>
              </a:rPr>
              <a:t>,</a:t>
            </a:r>
            <a:r>
              <a:rPr lang="en-US" sz="1200" dirty="0">
                <a:effectLst/>
                <a:latin typeface="Calibri"/>
                <a:ea typeface="Times New Roman" panose="02020603050405020304" pitchFamily="18" charset="0"/>
                <a:cs typeface="Calibri"/>
              </a:rPr>
              <a:t> they will need appropriate clothing </a:t>
            </a:r>
            <a:r>
              <a:rPr lang="en-US" sz="1200" dirty="0">
                <a:latin typeface="Calibri"/>
                <a:ea typeface="Times New Roman" panose="02020603050405020304" pitchFamily="18" charset="0"/>
                <a:cs typeface="Calibri"/>
              </a:rPr>
              <a:t>such as waterproofs, hat etc</a:t>
            </a:r>
            <a:r>
              <a:rPr lang="en-US" sz="1200" dirty="0">
                <a:effectLst/>
                <a:latin typeface="Calibri"/>
                <a:ea typeface="Times New Roman" panose="02020603050405020304" pitchFamily="18" charset="0"/>
                <a:cs typeface="Calibri"/>
              </a:rPr>
              <a:t>.</a:t>
            </a:r>
          </a:p>
          <a:p>
            <a:pPr>
              <a:lnSpc>
                <a:spcPct val="107000"/>
              </a:lnSpc>
              <a:spcAft>
                <a:spcPts val="800"/>
              </a:spcAft>
            </a:pPr>
            <a:r>
              <a:rPr lang="en-US" sz="1200" dirty="0">
                <a:effectLst/>
                <a:latin typeface="Calibri"/>
                <a:ea typeface="Times New Roman" panose="02020603050405020304" pitchFamily="18" charset="0"/>
                <a:cs typeface="Calibri"/>
              </a:rPr>
              <a:t>Please remember to put names in everything.</a:t>
            </a:r>
          </a:p>
          <a:p>
            <a:pPr>
              <a:lnSpc>
                <a:spcPct val="107000"/>
              </a:lnSpc>
              <a:spcAft>
                <a:spcPts val="800"/>
              </a:spcAft>
            </a:pPr>
            <a:r>
              <a:rPr lang="en-US" sz="1200" dirty="0">
                <a:latin typeface="Calibri"/>
                <a:cs typeface="Calibri"/>
              </a:rPr>
              <a:t>For sport after school clubs, children can wear non uniform, for example a football kit.</a:t>
            </a:r>
            <a:endParaRPr lang="en-GB"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41636" y="5233748"/>
            <a:ext cx="4030539"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offer a free daily snack to every child in school. Ash class </a:t>
            </a:r>
            <a:r>
              <a:rPr lang="en-GB" sz="1200" dirty="0">
                <a:latin typeface="Calibri" panose="020F0502020204030204" pitchFamily="34" charset="0"/>
                <a:ea typeface="Calibri" panose="020F0502020204030204" pitchFamily="34" charset="0"/>
                <a:cs typeface="Calibri" panose="020F0502020204030204" pitchFamily="34" charset="0"/>
              </a:rPr>
              <a:t>have access to fruit most days and on some days can choose a biscuit. </a:t>
            </a:r>
            <a:r>
              <a:rPr lang="en-GB" sz="1200" dirty="0">
                <a:effectLst/>
                <a:latin typeface="Calibri" panose="020F0502020204030204" pitchFamily="34" charset="0"/>
                <a:ea typeface="Calibri" panose="020F0502020204030204" pitchFamily="34" charset="0"/>
                <a:cs typeface="Calibri" panose="020F0502020204030204" pitchFamily="34" charset="0"/>
              </a:rPr>
              <a:t>A range of healthy snacks that meet allergen requirements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360229" y="629749"/>
            <a:ext cx="3659950" cy="4278992"/>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We </a:t>
            </a:r>
            <a:r>
              <a:rPr lang="en-US" sz="1200" dirty="0">
                <a:latin typeface="Calibri" panose="020F0502020204030204" pitchFamily="34" charset="0"/>
                <a:ea typeface="Times New Roman" panose="02020603050405020304" pitchFamily="18" charset="0"/>
                <a:cs typeface="Calibri" panose="020F0502020204030204" pitchFamily="34" charset="0"/>
              </a:rPr>
              <a:t>will start</a:t>
            </a:r>
            <a:r>
              <a:rPr lang="en-US" sz="1200" dirty="0">
                <a:effectLst/>
                <a:latin typeface="Calibri" panose="020F0502020204030204" pitchFamily="34" charset="0"/>
                <a:ea typeface="Times New Roman" panose="02020603050405020304" pitchFamily="18" charset="0"/>
                <a:cs typeface="Calibri" panose="020F0502020204030204" pitchFamily="34" charset="0"/>
              </a:rPr>
              <a:t> our Sounds Write program soon. They all did really well last </a:t>
            </a:r>
            <a:r>
              <a:rPr lang="en-US" sz="1200" dirty="0">
                <a:latin typeface="Calibri" panose="020F0502020204030204" pitchFamily="34" charset="0"/>
                <a:ea typeface="Times New Roman" panose="02020603050405020304" pitchFamily="18" charset="0"/>
                <a:cs typeface="Calibri" panose="020F0502020204030204" pitchFamily="34" charset="0"/>
              </a:rPr>
              <a:t>year and hope to continue with this success</a:t>
            </a:r>
            <a:r>
              <a:rPr lang="en-US" sz="1200" dirty="0">
                <a:effectLst/>
                <a:latin typeface="Calibri" panose="020F0502020204030204" pitchFamily="34" charset="0"/>
                <a:ea typeface="Times New Roman" panose="02020603050405020304" pitchFamily="18" charset="0"/>
                <a:cs typeface="Calibri" panose="020F0502020204030204" pitchFamily="34" charset="0"/>
              </a:rPr>
              <a:t>. Reading books will be </a:t>
            </a:r>
            <a:r>
              <a:rPr lang="en-US" sz="1200" dirty="0">
                <a:latin typeface="Calibri" panose="020F0502020204030204" pitchFamily="34" charset="0"/>
                <a:ea typeface="Times New Roman" panose="02020603050405020304" pitchFamily="18" charset="0"/>
                <a:cs typeface="Calibri" panose="020F0502020204030204" pitchFamily="34" charset="0"/>
              </a:rPr>
              <a:t>changed throughout the week so we ask that reading records and books are in school every day</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children are ‘Striving for Five’- reading their book </a:t>
            </a:r>
            <a:r>
              <a:rPr lang="en-GB" sz="1200" b="1" dirty="0">
                <a:effectLst/>
                <a:latin typeface="Calibri" panose="020F0502020204030204" pitchFamily="34" charset="0"/>
                <a:ea typeface="Calibri" panose="020F0502020204030204" pitchFamily="34" charset="0"/>
                <a:cs typeface="Calibri" panose="020F0502020204030204" pitchFamily="34" charset="0"/>
              </a:rPr>
              <a:t>at least</a:t>
            </a:r>
            <a:r>
              <a:rPr lang="en-GB" sz="1200" dirty="0">
                <a:effectLst/>
                <a:latin typeface="Calibri" panose="020F0502020204030204" pitchFamily="34" charset="0"/>
                <a:ea typeface="Calibri" panose="020F0502020204030204" pitchFamily="34" charset="0"/>
                <a:cs typeface="Calibri" panose="020F0502020204030204" pitchFamily="34" charset="0"/>
              </a:rPr>
              <a:t> 5 times a week at home for approx. 10 minutes. Frequent reading, particularly of a familiar text helps to build fluency and stamina and is part of becoming a confident reader.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2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Library day in school will be a </a:t>
            </a:r>
            <a:r>
              <a:rPr lang="en-GB" sz="1200" dirty="0">
                <a:latin typeface="Calibri" panose="020F0502020204030204" pitchFamily="34" charset="0"/>
                <a:ea typeface="Calibri" panose="020F0502020204030204" pitchFamily="34" charset="0"/>
                <a:cs typeface="Calibri" panose="020F0502020204030204" pitchFamily="34" charset="0"/>
              </a:rPr>
              <a:t>Thursd</a:t>
            </a:r>
            <a:r>
              <a:rPr lang="en-GB" sz="1200" dirty="0">
                <a:effectLst/>
                <a:latin typeface="Calibri" panose="020F0502020204030204" pitchFamily="34" charset="0"/>
                <a:ea typeface="Calibri" panose="020F0502020204030204" pitchFamily="34" charset="0"/>
                <a:cs typeface="Calibri" panose="020F0502020204030204" pitchFamily="34" charset="0"/>
              </a:rPr>
              <a:t>ay this half term. We ask that these books are shared </a:t>
            </a:r>
            <a:r>
              <a:rPr lang="en-GB" sz="1200" dirty="0">
                <a:latin typeface="Calibri" panose="020F0502020204030204" pitchFamily="34" charset="0"/>
                <a:ea typeface="Calibri" panose="020F0502020204030204" pitchFamily="34" charset="0"/>
                <a:cs typeface="Calibri" panose="020F0502020204030204" pitchFamily="34" charset="0"/>
              </a:rPr>
              <a:t>at home</a:t>
            </a:r>
            <a:r>
              <a:rPr lang="en-GB" sz="1200" dirty="0">
                <a:effectLst/>
                <a:latin typeface="Calibri" panose="020F0502020204030204" pitchFamily="34" charset="0"/>
                <a:ea typeface="Calibri" panose="020F0502020204030204" pitchFamily="34" charset="0"/>
                <a:cs typeface="Calibri" panose="020F0502020204030204" pitchFamily="34" charset="0"/>
              </a:rPr>
              <a:t>, so children can enjoy the books </a:t>
            </a:r>
            <a:r>
              <a:rPr lang="en-GB" sz="1200" dirty="0">
                <a:latin typeface="Calibri" panose="020F0502020204030204" pitchFamily="34" charset="0"/>
                <a:ea typeface="Calibri" panose="020F0502020204030204" pitchFamily="34" charset="0"/>
                <a:cs typeface="Calibri" panose="020F0502020204030204" pitchFamily="34" charset="0"/>
              </a:rPr>
              <a:t>in a familiar environment</a:t>
            </a:r>
            <a:r>
              <a:rPr lang="en-GB" sz="1200" dirty="0">
                <a:effectLst/>
                <a:latin typeface="Calibri" panose="020F0502020204030204" pitchFamily="34" charset="0"/>
                <a:ea typeface="Calibri" panose="020F0502020204030204" pitchFamily="34" charset="0"/>
                <a:cs typeface="Calibri" panose="020F0502020204030204" pitchFamily="34" charset="0"/>
              </a:rPr>
              <a:t> and see good modelling by parents and carers at home, as well as adults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614658" y="629749"/>
            <a:ext cx="3659951" cy="2462597"/>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know we have some tired children that are adjusting back into school life so for now we have decided to just stick to reading so that we can get this embedded into their afterschool routine. If Year 2s wish to do a little bit extra, we would encourage the use of TTRS little and often, just as their reading, 10minutes 5 times a week.</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will look to build on this with an extra piece of homework when the children are ready, just as we are doing with our classroom timetable.</a:t>
            </a: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6E7B92A-AE17-A19D-05D8-909D45CC0545}"/>
              </a:ext>
            </a:extLst>
          </p:cNvPr>
          <p:cNvSpPr txBox="1"/>
          <p:nvPr/>
        </p:nvSpPr>
        <p:spPr>
          <a:xfrm>
            <a:off x="4614659" y="3176390"/>
            <a:ext cx="3659950" cy="3231654"/>
          </a:xfrm>
          <a:prstGeom prst="rect">
            <a:avLst/>
          </a:prstGeom>
          <a:noFill/>
        </p:spPr>
        <p:txBody>
          <a:bodyPr wrap="square" rtlCol="0">
            <a:spAutoFit/>
          </a:bodyPr>
          <a:lstStyle/>
          <a:p>
            <a:r>
              <a:rPr lang="en-US" sz="1200" b="1" u="sng" dirty="0">
                <a:effectLst/>
                <a:latin typeface="Calibri" panose="020F0502020204030204" pitchFamily="34" charset="0"/>
                <a:ea typeface="Times New Roman" panose="02020603050405020304" pitchFamily="18" charset="0"/>
                <a:cs typeface="Calibri" panose="020F0502020204030204" pitchFamily="34" charset="0"/>
              </a:rPr>
              <a:t>Self-regulation</a:t>
            </a:r>
            <a:endParaRPr lang="en-GB" sz="1200" u="sng"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huge part of </a:t>
            </a:r>
            <a:r>
              <a:rPr lang="en-US" sz="1200" dirty="0">
                <a:latin typeface="Calibri" panose="020F0502020204030204" pitchFamily="34" charset="0"/>
                <a:ea typeface="Times New Roman" panose="02020603050405020304" pitchFamily="18" charset="0"/>
                <a:cs typeface="Calibri" panose="020F0502020204030204" pitchFamily="34" charset="0"/>
              </a:rPr>
              <a:t>our children’s development from Early Years and into KS1</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it means the children try and take responsibility for themselves. </a:t>
            </a:r>
          </a:p>
          <a:p>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encourage this through decision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making when choosing self-registration and discussing feelings and emotions </a:t>
            </a:r>
            <a:r>
              <a:rPr lang="en-US" sz="1200" dirty="0">
                <a:latin typeface="Calibri" panose="020F0502020204030204" pitchFamily="34" charset="0"/>
                <a:ea typeface="Times New Roman" panose="02020603050405020304" pitchFamily="18" charset="0"/>
                <a:cs typeface="Calibri" panose="020F0502020204030204" pitchFamily="34" charset="0"/>
              </a:rPr>
              <a:t>regularly</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also encourage the children to look after their belongings, bringing in their resources and to develop independence coming in and out of school. </a:t>
            </a:r>
          </a:p>
          <a:p>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recognise that some children need more time to adjust to transitions and changes than others, so please keep us informed of any changes in your child’s life, that may mean they need extra support.</a:t>
            </a:r>
            <a:endParaRPr lang="en-GB" sz="1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8A49A0CC-FAA4-BAC4-D7FF-6197DB26FE9F}"/>
              </a:ext>
            </a:extLst>
          </p:cNvPr>
          <p:cNvSpPr txBox="1"/>
          <p:nvPr/>
        </p:nvSpPr>
        <p:spPr>
          <a:xfrm>
            <a:off x="8360229" y="5233748"/>
            <a:ext cx="3585300" cy="1144159"/>
          </a:xfrm>
          <a:prstGeom prst="rect">
            <a:avLst/>
          </a:prstGeom>
          <a:noFill/>
        </p:spPr>
        <p:txBody>
          <a:bodyPr wrap="square" lIns="91440" tIns="45720" rIns="91440" bIns="45720" rtlCol="0" anchor="t">
            <a:spAutoFit/>
          </a:bodyPr>
          <a:lstStyle/>
          <a:p>
            <a:pPr>
              <a:lnSpc>
                <a:spcPct val="107000"/>
              </a:lnSpc>
              <a:spcAft>
                <a:spcPts val="800"/>
              </a:spcAft>
            </a:pPr>
            <a:r>
              <a:rPr lang="en-GB" sz="1300" b="1" i="1" dirty="0">
                <a:latin typeface="Calibri" panose="020F0502020204030204" pitchFamily="34" charset="0"/>
                <a:ea typeface="Calibri" panose="020F0502020204030204" pitchFamily="34" charset="0"/>
                <a:cs typeface="Calibri" panose="020F0502020204030204" pitchFamily="34" charset="0"/>
              </a:rPr>
              <a:t>We are looking forward to sharing lots of exciting learning opportunities with the children.</a:t>
            </a:r>
          </a:p>
          <a:p>
            <a:pPr>
              <a:lnSpc>
                <a:spcPct val="107000"/>
              </a:lnSpc>
              <a:spcAft>
                <a:spcPts val="800"/>
              </a:spcAft>
            </a:pPr>
            <a:r>
              <a:rPr lang="en-GB" sz="1300" b="1" i="1" dirty="0">
                <a:latin typeface="Calibri" panose="020F0502020204030204" pitchFamily="34" charset="0"/>
                <a:ea typeface="Calibri" panose="020F0502020204030204" pitchFamily="34" charset="0"/>
                <a:cs typeface="Calibri" panose="020F0502020204030204" pitchFamily="34" charset="0"/>
              </a:rPr>
              <a:t>Any questions or issues, please come and see us. </a:t>
            </a:r>
          </a:p>
          <a:p>
            <a:pPr>
              <a:lnSpc>
                <a:spcPct val="107000"/>
              </a:lnSpc>
              <a:spcAft>
                <a:spcPts val="800"/>
              </a:spcAft>
            </a:pPr>
            <a:r>
              <a:rPr lang="en-GB" sz="1300" b="1" i="1" dirty="0">
                <a:latin typeface="Calibri"/>
                <a:ea typeface="Calibri"/>
                <a:cs typeface="Calibri"/>
              </a:rPr>
              <a:t>Miss Taylor, Miss Marsh and Mrs Simpson.</a:t>
            </a:r>
            <a:endParaRPr lang="en-US" sz="1300" b="1" i="1" dirty="0">
              <a:latin typeface="Calibri"/>
              <a:ea typeface="Calibri"/>
              <a:cs typeface="Calibri"/>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r>
              <a:rPr lang="en-GB" sz="3200" dirty="0"/>
              <a:t>Autumn 1 learning letter </a:t>
            </a:r>
            <a:endParaRPr lang="en-gb" sz="3200" dirty="0"/>
          </a:p>
        </p:txBody>
      </p:sp>
      <p:sp>
        <p:nvSpPr>
          <p:cNvPr id="3" name="Text Placeholder 2"/>
          <p:cNvSpPr>
            <a:spLocks noGrp="1"/>
          </p:cNvSpPr>
          <p:nvPr>
            <p:ph type="body" idx="1"/>
          </p:nvPr>
        </p:nvSpPr>
        <p:spPr>
          <a:xfrm>
            <a:off x="2292283" y="241507"/>
            <a:ext cx="3119904" cy="914400"/>
          </a:xfrm>
        </p:spPr>
        <p:txBody>
          <a:bodyPr vert="horz" lIns="91440" tIns="45720" rIns="91440" bIns="45720" rtlCol="0" anchor="t">
            <a:normAutofit/>
          </a:bodyPr>
          <a:lstStyle/>
          <a:p>
            <a:r>
              <a:rPr lang="en-GB" dirty="0"/>
              <a:t>Ash Class September 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3285869" y="1218000"/>
            <a:ext cx="4289707" cy="1168461"/>
          </a:xfrm>
          <a:prstGeom prst="rect">
            <a:avLst/>
          </a:prstGeom>
          <a:noFill/>
        </p:spPr>
        <p:txBody>
          <a:bodyPr wrap="square" lIns="91440" tIns="45720" rIns="91440" bIns="45720" rtlCol="0" anchor="t">
            <a:spAutoFit/>
          </a:bodyPr>
          <a:lstStyle/>
          <a:p>
            <a:pPr lvl="0">
              <a:lnSpc>
                <a:spcPct val="107000"/>
              </a:lnSpc>
            </a:pPr>
            <a:r>
              <a:rPr lang="en-US" dirty="0"/>
              <a:t>We are Reading:</a:t>
            </a: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Grandads Island by Benji Davies</a:t>
            </a: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The goose that laid the golden egg from </a:t>
            </a:r>
            <a:r>
              <a:rPr lang="en-US" sz="1200" dirty="0">
                <a:solidFill>
                  <a:schemeClr val="tx2"/>
                </a:solidFill>
                <a:latin typeface="Comic Sans MS"/>
                <a:cs typeface="Times New Roman"/>
              </a:rPr>
              <a:t>Usborne    Illustrated Stories from Aesop</a:t>
            </a:r>
            <a:endParaRPr lang="en-GB" sz="1200" dirty="0">
              <a:solidFill>
                <a:schemeClr val="tx2"/>
              </a:solidFill>
              <a:latin typeface="Comic Sans MS" panose="030F0902030302020204" pitchFamily="66" charset="0"/>
              <a:cs typeface="Times New Roman"/>
            </a:endParaRP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Mrs Noah’s Pockets by Jackie Morris</a:t>
            </a:r>
          </a:p>
        </p:txBody>
      </p:sp>
      <p:sp>
        <p:nvSpPr>
          <p:cNvPr id="6" name="TextBox 5">
            <a:extLst>
              <a:ext uri="{FF2B5EF4-FFF2-40B4-BE49-F238E27FC236}">
                <a16:creationId xmlns:a16="http://schemas.microsoft.com/office/drawing/2014/main" id="{8298ABA3-30C5-2067-C35A-40B511E80389}"/>
              </a:ext>
            </a:extLst>
          </p:cNvPr>
          <p:cNvSpPr txBox="1"/>
          <p:nvPr/>
        </p:nvSpPr>
        <p:spPr>
          <a:xfrm>
            <a:off x="3272000" y="2429603"/>
            <a:ext cx="3819268" cy="942694"/>
          </a:xfrm>
          <a:prstGeom prst="rect">
            <a:avLst/>
          </a:prstGeom>
          <a:noFill/>
        </p:spPr>
        <p:txBody>
          <a:bodyPr wrap="square" lIns="91440" tIns="45720" rIns="91440" bIns="45720" rtlCol="0" anchor="t">
            <a:spAutoFit/>
          </a:bodyPr>
          <a:lstStyle/>
          <a:p>
            <a:pPr lvl="0">
              <a:lnSpc>
                <a:spcPct val="107000"/>
              </a:lnSpc>
            </a:pPr>
            <a:r>
              <a:rPr lang="en-US" dirty="0"/>
              <a:t>We are Writing:</a:t>
            </a:r>
          </a:p>
          <a:p>
            <a:pPr algn="l">
              <a:buFont typeface="Arial" panose="020B0604020202020204" pitchFamily="34" charset="0"/>
              <a:buChar char="•"/>
            </a:pPr>
            <a:r>
              <a:rPr lang="en-GB" sz="1200" u="none" strike="noStrike" dirty="0">
                <a:solidFill>
                  <a:srgbClr val="222222"/>
                </a:solidFill>
                <a:effectLst/>
                <a:latin typeface="Comic Sans MS" panose="030F0902030302020204" pitchFamily="66" charset="0"/>
              </a:rPr>
              <a:t> Poems – developing vocabulary</a:t>
            </a:r>
          </a:p>
          <a:p>
            <a:pPr>
              <a:buFont typeface="Arial" panose="020B0604020202020204" pitchFamily="34" charset="0"/>
              <a:buChar char="•"/>
            </a:pPr>
            <a:r>
              <a:rPr lang="en-GB" sz="1200" u="none" strike="noStrike" dirty="0">
                <a:solidFill>
                  <a:srgbClr val="222222"/>
                </a:solidFill>
                <a:effectLst/>
                <a:latin typeface="Comic Sans MS"/>
              </a:rPr>
              <a:t> Character descriptions</a:t>
            </a:r>
            <a:endParaRPr lang="en-GB" sz="1200" u="none" strike="noStrike" dirty="0">
              <a:solidFill>
                <a:srgbClr val="222222"/>
              </a:solidFill>
              <a:effectLst/>
              <a:latin typeface="Comic Sans MS" panose="030F0902030302020204" pitchFamily="66" charset="0"/>
            </a:endParaRPr>
          </a:p>
          <a:p>
            <a:pPr>
              <a:buFont typeface="Arial" panose="020B0604020202020204" pitchFamily="34" charset="0"/>
              <a:buChar char="•"/>
            </a:pPr>
            <a:r>
              <a:rPr lang="en-GB" sz="1200" dirty="0">
                <a:solidFill>
                  <a:srgbClr val="222222"/>
                </a:solidFill>
                <a:latin typeface="Comic Sans MS"/>
              </a:rPr>
              <a:t> Formal invitations</a:t>
            </a:r>
            <a:endParaRPr lang="en-GB" sz="1200" dirty="0">
              <a:solidFill>
                <a:srgbClr val="222222"/>
              </a:solidFill>
              <a:latin typeface="Comic Sans MS" panose="030F0902030302020204" pitchFamily="66"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285869" y="4322907"/>
            <a:ext cx="4040619" cy="773225"/>
          </a:xfrm>
          <a:prstGeom prst="rect">
            <a:avLst/>
          </a:prstGeom>
          <a:noFill/>
        </p:spPr>
        <p:txBody>
          <a:bodyPr wrap="square" lIns="91440" tIns="45720" rIns="91440" bIns="45720" rtlCol="0" anchor="t">
            <a:spAutoFit/>
          </a:bodyPr>
          <a:lstStyle/>
          <a:p>
            <a:pPr lvl="0">
              <a:lnSpc>
                <a:spcPct val="107000"/>
              </a:lnSpc>
            </a:pPr>
            <a:r>
              <a:rPr lang="en-US" dirty="0"/>
              <a:t>We are Exploring:</a:t>
            </a:r>
          </a:p>
          <a:p>
            <a:pPr>
              <a:lnSpc>
                <a:spcPct val="107000"/>
              </a:lnSpc>
            </a:pPr>
            <a:r>
              <a:rPr lang="en-GB" sz="1200" u="sng" dirty="0">
                <a:solidFill>
                  <a:schemeClr val="tx2"/>
                </a:solidFill>
                <a:effectLst/>
                <a:latin typeface="Comic Sans MS"/>
                <a:ea typeface="Calibri" panose="020F0502020204030204" pitchFamily="34" charset="0"/>
                <a:cs typeface="Times New Roman"/>
              </a:rPr>
              <a:t>Geography </a:t>
            </a:r>
            <a:r>
              <a:rPr lang="en-GB" sz="1200" dirty="0">
                <a:solidFill>
                  <a:schemeClr val="tx2"/>
                </a:solidFill>
                <a:effectLst/>
                <a:latin typeface="Comic Sans MS"/>
                <a:ea typeface="Calibri" panose="020F0502020204030204" pitchFamily="34" charset="0"/>
                <a:cs typeface="Times New Roman"/>
              </a:rPr>
              <a:t>- Looking at the</a:t>
            </a:r>
            <a:r>
              <a:rPr lang="en-GB" sz="1200" dirty="0">
                <a:solidFill>
                  <a:schemeClr val="tx2"/>
                </a:solidFill>
                <a:latin typeface="Comic Sans MS"/>
                <a:ea typeface="Calibri" panose="020F0502020204030204" pitchFamily="34" charset="0"/>
                <a:cs typeface="Times New Roman"/>
              </a:rPr>
              <a:t> human and physical    features in our local area.</a:t>
            </a:r>
            <a:endParaRPr lang="en-GB" sz="1200" dirty="0">
              <a:solidFill>
                <a:schemeClr val="tx2"/>
              </a:solidFill>
              <a:effectLst/>
              <a:latin typeface="Comic Sans MS"/>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493333" y="1149926"/>
            <a:ext cx="4468638" cy="2559355"/>
          </a:xfrm>
          <a:prstGeom prst="rect">
            <a:avLst/>
          </a:prstGeom>
          <a:noFill/>
        </p:spPr>
        <p:txBody>
          <a:bodyPr wrap="square" lIns="91440" tIns="45720" rIns="91440" bIns="45720" rtlCol="0" anchor="t">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Art</a:t>
            </a:r>
            <a:r>
              <a:rPr lang="en-US" sz="1200" dirty="0">
                <a:solidFill>
                  <a:schemeClr val="tx2"/>
                </a:solidFill>
                <a:effectLst/>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a:t>
            </a:r>
            <a:r>
              <a:rPr lang="en-GB" sz="1200" dirty="0">
                <a:solidFill>
                  <a:schemeClr val="tx2"/>
                </a:solidFill>
                <a:latin typeface="Comic Sans MS"/>
                <a:ea typeface="Calibri" panose="020F0502020204030204" pitchFamily="34" charset="0"/>
                <a:cs typeface="Times New Roman"/>
              </a:rPr>
              <a:t>Working on our drawing, </a:t>
            </a:r>
            <a:r>
              <a:rPr lang="en-US" sz="1200" dirty="0">
                <a:solidFill>
                  <a:schemeClr val="tx2"/>
                </a:solidFill>
                <a:latin typeface="Comic Sans MS"/>
                <a:ea typeface="Calibri" panose="020F0502020204030204" pitchFamily="34" charset="0"/>
                <a:cs typeface="Times New Roman"/>
              </a:rPr>
              <a:t>we will use a range of marks to represent mood and movement. We will start to explore shape and texture through expressive mark making in response to a piece of music and descriptive language.</a:t>
            </a:r>
            <a:endParaRPr lang="en-GB" sz="1200" dirty="0">
              <a:solidFill>
                <a:schemeClr val="tx2"/>
              </a:solidFill>
              <a:effectLst/>
              <a:latin typeface="Comic Sans MS"/>
              <a:ea typeface="Calibri" panose="020F0502020204030204" pitchFamily="34" charset="0"/>
              <a:cs typeface="Times New Roman"/>
            </a:endParaRP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DT</a:t>
            </a:r>
            <a:r>
              <a:rPr lang="en-US" sz="1200" u="sng" dirty="0">
                <a:solidFill>
                  <a:schemeClr val="tx2"/>
                </a:solidFill>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 </a:t>
            </a:r>
            <a:r>
              <a:rPr lang="en-GB" sz="1200" dirty="0">
                <a:solidFill>
                  <a:schemeClr val="tx2"/>
                </a:solidFill>
                <a:latin typeface="Comic Sans MS"/>
                <a:ea typeface="Calibri" panose="020F0502020204030204" pitchFamily="34" charset="0"/>
                <a:cs typeface="Times New Roman"/>
              </a:rPr>
              <a:t>Textiles, we </a:t>
            </a:r>
            <a:r>
              <a:rPr lang="en-US" sz="1200" dirty="0">
                <a:solidFill>
                  <a:schemeClr val="tx2"/>
                </a:solidFill>
                <a:latin typeface="Comic Sans MS"/>
                <a:ea typeface="Calibri" panose="020F0502020204030204" pitchFamily="34" charset="0"/>
                <a:cs typeface="Times New Roman"/>
              </a:rPr>
              <a:t>will learn how to use a template to create a simple patchwork. We will develop skills using a needle and thread to create small, even stitches.</a:t>
            </a:r>
            <a:endParaRPr lang="en-GB" sz="1200" dirty="0">
              <a:solidFill>
                <a:schemeClr val="tx2"/>
              </a:solidFill>
              <a:effectLst/>
              <a:latin typeface="Comic Sans MS"/>
              <a:ea typeface="Calibri" panose="020F0502020204030204" pitchFamily="34" charset="0"/>
              <a:cs typeface="Times New Roman"/>
            </a:endParaRPr>
          </a:p>
          <a:p>
            <a:pPr>
              <a:lnSpc>
                <a:spcPct val="107000"/>
              </a:lnSpc>
              <a:spcAft>
                <a:spcPts val="800"/>
              </a:spcAft>
            </a:pPr>
            <a:r>
              <a:rPr lang="en-GB" sz="1200" u="sng" dirty="0">
                <a:solidFill>
                  <a:schemeClr val="tx2"/>
                </a:solidFill>
                <a:latin typeface="Comic Sans MS"/>
                <a:ea typeface="Calibri" panose="020F0502020204030204" pitchFamily="34" charset="0"/>
                <a:cs typeface="Times New Roman"/>
              </a:rPr>
              <a:t>Music</a:t>
            </a:r>
            <a:r>
              <a:rPr lang="en-GB" sz="1200" dirty="0">
                <a:solidFill>
                  <a:schemeClr val="tx2"/>
                </a:solidFill>
                <a:latin typeface="Comic Sans MS"/>
                <a:ea typeface="Calibri" panose="020F0502020204030204" pitchFamily="34" charset="0"/>
                <a:cs typeface="Times New Roman"/>
              </a:rPr>
              <a:t> – Using a program called </a:t>
            </a:r>
            <a:r>
              <a:rPr lang="en-GB" sz="1200" dirty="0" err="1">
                <a:solidFill>
                  <a:schemeClr val="tx2"/>
                </a:solidFill>
                <a:latin typeface="Comic Sans MS"/>
                <a:ea typeface="Calibri" panose="020F0502020204030204" pitchFamily="34" charset="0"/>
                <a:cs typeface="Times New Roman"/>
              </a:rPr>
              <a:t>Charranga</a:t>
            </a:r>
            <a:r>
              <a:rPr lang="en-GB" sz="1200" dirty="0">
                <a:solidFill>
                  <a:schemeClr val="tx2"/>
                </a:solidFill>
                <a:latin typeface="Comic Sans MS"/>
                <a:ea typeface="Calibri" panose="020F0502020204030204" pitchFamily="34" charset="0"/>
                <a:cs typeface="Times New Roman"/>
              </a:rPr>
              <a:t> and completing the unit ‘Hands, feet, heart’, the theme of which is South African Music.</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2" name="TextBox 11">
            <a:extLst>
              <a:ext uri="{FF2B5EF4-FFF2-40B4-BE49-F238E27FC236}">
                <a16:creationId xmlns:a16="http://schemas.microsoft.com/office/drawing/2014/main" id="{447778AE-E008-8A32-F1CC-9E0C8BE1416E}"/>
              </a:ext>
            </a:extLst>
          </p:cNvPr>
          <p:cNvSpPr txBox="1"/>
          <p:nvPr/>
        </p:nvSpPr>
        <p:spPr>
          <a:xfrm>
            <a:off x="3285869" y="3446878"/>
            <a:ext cx="2250937" cy="773225"/>
          </a:xfrm>
          <a:prstGeom prst="rect">
            <a:avLst/>
          </a:prstGeom>
          <a:noFill/>
        </p:spPr>
        <p:txBody>
          <a:bodyPr wrap="none" lIns="91440" tIns="45720" rIns="91440" bIns="45720" rtlCol="0" anchor="t">
            <a:spAutoFit/>
          </a:bodyPr>
          <a:lstStyle/>
          <a:p>
            <a:pPr lvl="0">
              <a:lnSpc>
                <a:spcPct val="107000"/>
              </a:lnSpc>
            </a:pPr>
            <a:r>
              <a:rPr lang="en-US" dirty="0"/>
              <a:t>We are Solving:</a:t>
            </a:r>
          </a:p>
          <a:p>
            <a:pPr marL="285750" lvl="0" indent="-285750">
              <a:lnSpc>
                <a:spcPct val="107000"/>
              </a:lnSpc>
              <a:buFont typeface="Arial" panose="020B0604020202020204" pitchFamily="34" charset="0"/>
              <a:buChar char="•"/>
            </a:pPr>
            <a:r>
              <a:rPr lang="en-US" sz="1200" dirty="0">
                <a:solidFill>
                  <a:schemeClr val="tx2"/>
                </a:solidFill>
                <a:latin typeface="Comic Sans MS"/>
              </a:rPr>
              <a:t>Place value</a:t>
            </a:r>
            <a:endParaRPr lang="en-US" sz="1200" dirty="0">
              <a:solidFill>
                <a:schemeClr val="tx2"/>
              </a:solidFill>
              <a:latin typeface="Comic Sans MS" panose="030F0902030302020204" pitchFamily="66" charset="0"/>
            </a:endParaRP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Addition and subtraction</a:t>
            </a:r>
          </a:p>
        </p:txBody>
      </p:sp>
      <p:sp>
        <p:nvSpPr>
          <p:cNvPr id="13" name="TextBox 12">
            <a:extLst>
              <a:ext uri="{FF2B5EF4-FFF2-40B4-BE49-F238E27FC236}">
                <a16:creationId xmlns:a16="http://schemas.microsoft.com/office/drawing/2014/main" id="{46EF6568-0D46-B8A2-EAA9-A54ED7A15B28}"/>
              </a:ext>
            </a:extLst>
          </p:cNvPr>
          <p:cNvSpPr txBox="1"/>
          <p:nvPr/>
        </p:nvSpPr>
        <p:spPr>
          <a:xfrm>
            <a:off x="7512800" y="3869873"/>
            <a:ext cx="4514450" cy="2061526"/>
          </a:xfrm>
          <a:prstGeom prst="rect">
            <a:avLst/>
          </a:prstGeom>
          <a:noFill/>
        </p:spPr>
        <p:txBody>
          <a:bodyPr wrap="square" lIns="91440" tIns="45720" rIns="91440" bIns="45720" rtlCol="0" anchor="t">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a:t>
            </a:r>
            <a:r>
              <a:rPr lang="en-GB" dirty="0">
                <a:latin typeface="+mj-lt"/>
                <a:ea typeface="Calibri" panose="020F0502020204030204" pitchFamily="34" charset="0"/>
                <a:cs typeface="Times New Roman" panose="02020603050405020304" pitchFamily="18" charset="0"/>
              </a:rPr>
              <a:t>Investigating</a:t>
            </a:r>
            <a:r>
              <a:rPr lang="en-GB" dirty="0">
                <a:effectLst/>
                <a:latin typeface="+mj-lt"/>
                <a:ea typeface="Calibri" panose="020F0502020204030204" pitchFamily="34" charset="0"/>
                <a:cs typeface="Times New Roman" panose="02020603050405020304" pitchFamily="18" charset="0"/>
              </a:rPr>
              <a:t>:</a:t>
            </a:r>
            <a:endParaRPr lang="en-GB" sz="1200" dirty="0">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Science</a:t>
            </a:r>
            <a:r>
              <a:rPr lang="en-US" sz="1200" dirty="0">
                <a:solidFill>
                  <a:schemeClr val="tx2"/>
                </a:solidFill>
                <a:effectLst/>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Living things and their habitats. Exploring the differences between things that are living, dead, and things that have never been alive. Identifying that most living things live in habitats to which they are suited. Naming a variety of plants and animals in their habitats, including microhabitats. Describing how animals obtain their food from plants and other animals, using the idea of a simple food chain.</a:t>
            </a:r>
            <a:endParaRPr lang="en-GB" sz="1200" dirty="0">
              <a:solidFill>
                <a:schemeClr val="tx2"/>
              </a:solidFill>
              <a:effectLst/>
              <a:latin typeface="Comic Sans MS"/>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3285869" y="5164267"/>
            <a:ext cx="4040619" cy="1170000"/>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Independence</a:t>
            </a: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630D1E9751747AE6ECA88C9612931" ma:contentTypeVersion="8" ma:contentTypeDescription="Create a new document." ma:contentTypeScope="" ma:versionID="99f3fcec1e62290c4c8edc81add04f18">
  <xsd:schema xmlns:xsd="http://www.w3.org/2001/XMLSchema" xmlns:xs="http://www.w3.org/2001/XMLSchema" xmlns:p="http://schemas.microsoft.com/office/2006/metadata/properties" xmlns:ns3="8b62fe9c-e034-4e6a-8d8a-97dbf8293fc8" xmlns:ns4="af87378d-2249-4ac1-b70b-4765de0be585" targetNamespace="http://schemas.microsoft.com/office/2006/metadata/properties" ma:root="true" ma:fieldsID="1ab59da09ef88128e1399b47491b48e5" ns3:_="" ns4:_="">
    <xsd:import namespace="8b62fe9c-e034-4e6a-8d8a-97dbf8293fc8"/>
    <xsd:import namespace="af87378d-2249-4ac1-b70b-4765de0be5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2fe9c-e034-4e6a-8d8a-97dbf8293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87378d-2249-4ac1-b70b-4765de0be5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62fe9c-e034-4e6a-8d8a-97dbf8293fc8" xsi:nil="true"/>
  </documentManagement>
</p:properties>
</file>

<file path=customXml/itemProps1.xml><?xml version="1.0" encoding="utf-8"?>
<ds:datastoreItem xmlns:ds="http://schemas.openxmlformats.org/officeDocument/2006/customXml" ds:itemID="{EF33BA86-0051-4908-B625-B19662D8D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62fe9c-e034-4e6a-8d8a-97dbf8293fc8"/>
    <ds:schemaRef ds:uri="af87378d-2249-4ac1-b70b-4765de0be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5D54CA-AA46-4648-9DAA-D555392D6657}">
  <ds:schemaRefs>
    <ds:schemaRef ds:uri="http://schemas.microsoft.com/sharepoint/v3/contenttype/forms"/>
  </ds:schemaRefs>
</ds:datastoreItem>
</file>

<file path=customXml/itemProps3.xml><?xml version="1.0" encoding="utf-8"?>
<ds:datastoreItem xmlns:ds="http://schemas.openxmlformats.org/officeDocument/2006/customXml" ds:itemID="{76B3A1D6-13ED-4BC9-B3FB-14EE4CE1A455}">
  <ds:schemaRefs>
    <ds:schemaRef ds:uri="http://purl.org/dc/dcmitype/"/>
    <ds:schemaRef ds:uri="http://schemas.microsoft.com/office/infopath/2007/PartnerControls"/>
    <ds:schemaRef ds:uri="af87378d-2249-4ac1-b70b-4765de0be585"/>
    <ds:schemaRef ds:uri="http://schemas.microsoft.com/office/2006/documentManagement/types"/>
    <ds:schemaRef ds:uri="8b62fe9c-e034-4e6a-8d8a-97dbf8293fc8"/>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412</TotalTime>
  <Words>972</Words>
  <Application>Microsoft Office PowerPoint</Application>
  <PresentationFormat>Widescreen</PresentationFormat>
  <Paragraphs>58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Comic Sans MS</vt:lpstr>
      <vt:lpstr>Segoe Print</vt:lpstr>
      <vt:lpstr>Symbol</vt:lpstr>
      <vt:lpstr>Times New Roman</vt:lpstr>
      <vt:lpstr>Nature Illustration 16x9</vt:lpstr>
      <vt:lpstr>Ash Class </vt:lpstr>
      <vt:lpstr>Hello Ash Class!</vt:lpstr>
      <vt:lpstr>Autumn 1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Marie Taylor</cp:lastModifiedBy>
  <cp:revision>101</cp:revision>
  <dcterms:created xsi:type="dcterms:W3CDTF">2023-01-06T14:19:25Z</dcterms:created>
  <dcterms:modified xsi:type="dcterms:W3CDTF">2023-09-14T22:16:09Z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0x01010014F630D1E9751747AE6ECA88C9612931</vt:lpwstr>
  </property>
</Properties>
</file>