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7" r:id="rId2"/>
    <p:sldId id="264" r:id="rId3"/>
    <p:sldId id="263" r:id="rId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31" d="100"/>
          <a:sy n="131" d="100"/>
        </p:scale>
        <p:origin x="408" y="1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Elm Class </a:t>
            </a:r>
            <a:endParaRPr lang="en-gb" dirty="0"/>
          </a:p>
        </p:txBody>
      </p:sp>
      <p:sp>
        <p:nvSpPr>
          <p:cNvPr id="3" name="Subtitle 2"/>
          <p:cNvSpPr>
            <a:spLocks noGrp="1"/>
          </p:cNvSpPr>
          <p:nvPr>
            <p:ph type="subTitle" idx="1"/>
          </p:nvPr>
        </p:nvSpPr>
        <p:spPr/>
        <p:txBody>
          <a:bodyPr rtlCol="0"/>
          <a:lstStyle/>
          <a:p>
            <a:pPr rtl="0"/>
            <a:r>
              <a:rPr lang="en-GB" dirty="0"/>
              <a:t>Welcome back to </a:t>
            </a:r>
            <a:r>
              <a:rPr lang="en-GB"/>
              <a:t>School September </a:t>
            </a:r>
            <a:r>
              <a:rPr lang="en-GB" dirty="0"/>
              <a:t>2023</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Welcome Back Elm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880527"/>
            <a:ext cx="4299626" cy="1972335"/>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Happy </a:t>
            </a:r>
            <a:r>
              <a:rPr lang="en-GB" sz="1200" b="1" u="sng" dirty="0">
                <a:latin typeface="Calibri" panose="020F0502020204030204" pitchFamily="34" charset="0"/>
                <a:ea typeface="Calibri" panose="020F0502020204030204" pitchFamily="34" charset="0"/>
                <a:cs typeface="Calibri" panose="020F0502020204030204" pitchFamily="34" charset="0"/>
              </a:rPr>
              <a:t>new term to you all!</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We loved welcoming the children back to school and look forward to the coming term</a:t>
            </a:r>
            <a:r>
              <a:rPr lang="en-GB" sz="1200" dirty="0">
                <a:latin typeface="Calibri" panose="020F0502020204030204" pitchFamily="34" charset="0"/>
                <a:ea typeface="Calibri" panose="020F0502020204030204" pitchFamily="34" charset="0"/>
                <a:cs typeface="Calibri" panose="020F0502020204030204" pitchFamily="34" charset="0"/>
              </a:rPr>
              <a:t> in Elm Class with myself and Mrs Stamper.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have attached our learning overview for the next half term for you to see how we aim to explore, learn and grow over the next 6 weeks.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If you would like any more information, please do not hesitate to ask one of us. </a:t>
            </a: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2884474"/>
            <a:ext cx="4299626" cy="226497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water bottle, reading book and record and a coat with a hood. The weather is changing so maybe a hat and gloves will also be needed.</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PE kit </a:t>
            </a:r>
            <a:r>
              <a:rPr lang="en-GB" sz="1200" dirty="0">
                <a:effectLst/>
                <a:latin typeface="Calibri" panose="020F0502020204030204" pitchFamily="34" charset="0"/>
                <a:ea typeface="Calibri" panose="020F0502020204030204" pitchFamily="34" charset="0"/>
                <a:cs typeface="Calibri" panose="020F0502020204030204" pitchFamily="34" charset="0"/>
              </a:rPr>
              <a:t>is needed for </a:t>
            </a:r>
            <a:r>
              <a:rPr lang="en-GB" sz="1200" b="1" dirty="0">
                <a:effectLst/>
                <a:latin typeface="Calibri" panose="020F0502020204030204" pitchFamily="34" charset="0"/>
                <a:ea typeface="Calibri" panose="020F0502020204030204" pitchFamily="34" charset="0"/>
                <a:cs typeface="Calibri" panose="020F0502020204030204" pitchFamily="34" charset="0"/>
              </a:rPr>
              <a:t>Monday </a:t>
            </a:r>
            <a:r>
              <a:rPr lang="en-GB" sz="1200" dirty="0">
                <a:effectLst/>
                <a:latin typeface="Calibri" panose="020F0502020204030204" pitchFamily="34" charset="0"/>
                <a:ea typeface="Calibri" panose="020F0502020204030204" pitchFamily="34" charset="0"/>
                <a:cs typeface="Calibri" panose="020F0502020204030204" pitchFamily="34" charset="0"/>
              </a:rPr>
              <a:t>each week. </a:t>
            </a:r>
            <a:r>
              <a:rPr lang="en-GB" sz="1200" b="1" dirty="0">
                <a:effectLst/>
                <a:latin typeface="Calibri" panose="020F0502020204030204" pitchFamily="34" charset="0"/>
                <a:ea typeface="Calibri" panose="020F0502020204030204" pitchFamily="34" charset="0"/>
                <a:cs typeface="Calibri" panose="020F0502020204030204" pitchFamily="34" charset="0"/>
              </a:rPr>
              <a:t>Monday</a:t>
            </a:r>
            <a:r>
              <a:rPr lang="en-GB" sz="1200" dirty="0">
                <a:effectLst/>
                <a:latin typeface="Calibri" panose="020F0502020204030204" pitchFamily="34" charset="0"/>
                <a:ea typeface="Calibri" panose="020F0502020204030204" pitchFamily="34" charset="0"/>
                <a:cs typeface="Calibri" panose="020F0502020204030204" pitchFamily="34" charset="0"/>
              </a:rPr>
              <a:t> will be led by GLL coaching and a </a:t>
            </a:r>
            <a:r>
              <a:rPr lang="en-GB" sz="1200" b="1" dirty="0">
                <a:effectLst/>
                <a:latin typeface="Calibri" panose="020F0502020204030204" pitchFamily="34" charset="0"/>
                <a:ea typeface="Calibri" panose="020F0502020204030204" pitchFamily="34" charset="0"/>
                <a:cs typeface="Calibri" panose="020F0502020204030204" pitchFamily="34" charset="0"/>
              </a:rPr>
              <a:t>Friday</a:t>
            </a:r>
            <a:r>
              <a:rPr lang="en-GB" sz="1200" dirty="0">
                <a:effectLst/>
                <a:latin typeface="Calibri" panose="020F0502020204030204" pitchFamily="34" charset="0"/>
                <a:ea typeface="Calibri" panose="020F0502020204030204" pitchFamily="34" charset="0"/>
                <a:cs typeface="Calibri" panose="020F0502020204030204" pitchFamily="34" charset="0"/>
              </a:rPr>
              <a:t> will be </a:t>
            </a:r>
            <a:r>
              <a:rPr lang="en-GB" sz="1200" b="1" dirty="0">
                <a:effectLst/>
                <a:latin typeface="Calibri" panose="020F0502020204030204" pitchFamily="34" charset="0"/>
                <a:ea typeface="Calibri" panose="020F0502020204030204" pitchFamily="34" charset="0"/>
                <a:cs typeface="Calibri" panose="020F0502020204030204" pitchFamily="34" charset="0"/>
              </a:rPr>
              <a:t>Forest School </a:t>
            </a:r>
            <a:r>
              <a:rPr lang="en-GB" sz="1200" dirty="0">
                <a:effectLst/>
                <a:latin typeface="Calibri" panose="020F0502020204030204" pitchFamily="34" charset="0"/>
                <a:ea typeface="Calibri" panose="020F0502020204030204" pitchFamily="34" charset="0"/>
                <a:cs typeface="Calibri" panose="020F0502020204030204" pitchFamily="34" charset="0"/>
              </a:rPr>
              <a:t>so your child will need a change of clothes suitable for outdoor activities and a pair of wellies. This year we are </a:t>
            </a:r>
            <a:r>
              <a:rPr lang="en-GB" sz="1200" b="1" dirty="0">
                <a:effectLst/>
                <a:latin typeface="Calibri" panose="020F0502020204030204" pitchFamily="34" charset="0"/>
                <a:ea typeface="Calibri" panose="020F0502020204030204" pitchFamily="34" charset="0"/>
                <a:cs typeface="Calibri" panose="020F0502020204030204" pitchFamily="34" charset="0"/>
              </a:rPr>
              <a:t>swimming</a:t>
            </a:r>
            <a:r>
              <a:rPr lang="en-GB" sz="1200" dirty="0">
                <a:effectLst/>
                <a:latin typeface="Calibri" panose="020F0502020204030204" pitchFamily="34" charset="0"/>
                <a:ea typeface="Calibri" panose="020F0502020204030204" pitchFamily="34" charset="0"/>
                <a:cs typeface="Calibri" panose="020F0502020204030204" pitchFamily="34" charset="0"/>
              </a:rPr>
              <a:t> in a </a:t>
            </a:r>
            <a:r>
              <a:rPr lang="en-GB" sz="1200" b="1" dirty="0">
                <a:effectLst/>
                <a:latin typeface="Calibri" panose="020F0502020204030204" pitchFamily="34" charset="0"/>
                <a:ea typeface="Calibri" panose="020F0502020204030204" pitchFamily="34" charset="0"/>
                <a:cs typeface="Calibri" panose="020F0502020204030204" pitchFamily="34" charset="0"/>
              </a:rPr>
              <a:t>two-week </a:t>
            </a:r>
            <a:r>
              <a:rPr lang="en-GB" sz="1200" dirty="0">
                <a:effectLst/>
                <a:latin typeface="Calibri" panose="020F0502020204030204" pitchFamily="34" charset="0"/>
                <a:ea typeface="Calibri" panose="020F0502020204030204" pitchFamily="34" charset="0"/>
                <a:cs typeface="Calibri" panose="020F0502020204030204" pitchFamily="34" charset="0"/>
              </a:rPr>
              <a:t>continuous block, each afternoon. Therefore, your child will need their swimming kit and  towel </a:t>
            </a:r>
            <a:r>
              <a:rPr lang="en-GB" sz="1200" b="1" dirty="0">
                <a:effectLst/>
                <a:latin typeface="Calibri" panose="020F0502020204030204" pitchFamily="34" charset="0"/>
                <a:ea typeface="Calibri" panose="020F0502020204030204" pitchFamily="34" charset="0"/>
                <a:cs typeface="Calibri" panose="020F0502020204030204" pitchFamily="34" charset="0"/>
              </a:rPr>
              <a:t>every day starting 27</a:t>
            </a:r>
            <a:r>
              <a:rPr lang="en-GB" sz="12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b="1" dirty="0">
                <a:effectLst/>
                <a:latin typeface="Calibri" panose="020F0502020204030204" pitchFamily="34" charset="0"/>
                <a:ea typeface="Calibri" panose="020F0502020204030204" pitchFamily="34" charset="0"/>
                <a:cs typeface="Calibri" panose="020F0502020204030204" pitchFamily="34" charset="0"/>
              </a:rPr>
              <a:t> November.</a:t>
            </a:r>
          </a:p>
        </p:txBody>
      </p:sp>
      <p:sp>
        <p:nvSpPr>
          <p:cNvPr id="7" name="TextBox 6">
            <a:extLst>
              <a:ext uri="{FF2B5EF4-FFF2-40B4-BE49-F238E27FC236}">
                <a16:creationId xmlns:a16="http://schemas.microsoft.com/office/drawing/2014/main" id="{F8655B5A-FA21-A197-022A-EEAD18534A06}"/>
              </a:ext>
            </a:extLst>
          </p:cNvPr>
          <p:cNvSpPr txBox="1"/>
          <p:nvPr/>
        </p:nvSpPr>
        <p:spPr>
          <a:xfrm>
            <a:off x="428019" y="5149453"/>
            <a:ext cx="4299626" cy="1371850"/>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are still offering a free daily snack to every child in KS2. Children will no longer need to bring snack money for break time as the school will use funding to cover costs. A range of healthy snacks that meet allergen requirements  and will be available each day for children to enjoy.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948517"/>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still ask that children are ‘Striving for Five’- reading their book </a:t>
            </a:r>
            <a:r>
              <a:rPr lang="en-GB" sz="1200" b="1" dirty="0">
                <a:effectLst/>
                <a:latin typeface="Calibri" panose="020F0502020204030204" pitchFamily="34" charset="0"/>
                <a:ea typeface="Calibri" panose="020F0502020204030204" pitchFamily="34" charset="0"/>
                <a:cs typeface="Calibri" panose="020F0502020204030204" pitchFamily="34" charset="0"/>
              </a:rPr>
              <a:t>at least</a:t>
            </a:r>
            <a:r>
              <a:rPr lang="en-GB" sz="1200" dirty="0">
                <a:effectLst/>
                <a:latin typeface="Calibri" panose="020F0502020204030204" pitchFamily="34" charset="0"/>
                <a:ea typeface="Calibri" panose="020F0502020204030204" pitchFamily="34" charset="0"/>
                <a:cs typeface="Calibri" panose="020F0502020204030204" pitchFamily="34" charset="0"/>
              </a:rPr>
              <a:t> 3 times a week at home for </a:t>
            </a:r>
            <a:r>
              <a:rPr lang="en-GB" sz="1200" dirty="0" err="1">
                <a:effectLst/>
                <a:latin typeface="Calibri" panose="020F0502020204030204" pitchFamily="34" charset="0"/>
                <a:ea typeface="Calibri" panose="020F0502020204030204" pitchFamily="34" charset="0"/>
                <a:cs typeface="Calibri" panose="020F0502020204030204" pitchFamily="34" charset="0"/>
              </a:rPr>
              <a:t>approx</a:t>
            </a:r>
            <a:r>
              <a:rPr lang="en-GB" sz="1200" dirty="0">
                <a:effectLst/>
                <a:latin typeface="Calibri" panose="020F0502020204030204" pitchFamily="34" charset="0"/>
                <a:ea typeface="Calibri" panose="020F0502020204030204" pitchFamily="34" charset="0"/>
                <a:cs typeface="Calibri" panose="020F0502020204030204" pitchFamily="34" charset="0"/>
              </a:rPr>
              <a:t> 10 minutes. Frequent reading, particularly of a familiar text helps to build fluency and stamina and is part of becoming a confident reader.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2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Our Library day will be a Monday this half term so books will be changed then. They may not be able to read their library book independently, and that is fine. We ask that these books are shared with parents and carers if necessary, so children can enjoy the books that they have chosen and see good modelling by parents and carers at home, as well as adult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298413"/>
            <a:ext cx="3832697" cy="4548938"/>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As well as reading, we will continue to set handwriting/letter formation homework to support our transition to fluent, joined up handwriting. We will also set spelling homework each week. These activities will be put into your child's home learning folder.</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will send these home each Friday to be returned by Wednesday of the following week. If you need any help or support with set tasks, please let us know and we are happy to support.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Your child </a:t>
            </a:r>
            <a:r>
              <a:rPr lang="en-GB" sz="1200" dirty="0">
                <a:latin typeface="Calibri" panose="020F0502020204030204" pitchFamily="34" charset="0"/>
                <a:ea typeface="Calibri" panose="020F0502020204030204" pitchFamily="34" charset="0"/>
                <a:cs typeface="Calibri" panose="020F0502020204030204" pitchFamily="34" charset="0"/>
              </a:rPr>
              <a:t>has also been given</a:t>
            </a:r>
            <a:r>
              <a:rPr lang="en-GB" sz="1200" dirty="0">
                <a:effectLst/>
                <a:latin typeface="Calibri" panose="020F0502020204030204" pitchFamily="34" charset="0"/>
                <a:ea typeface="Calibri" panose="020F0502020204030204" pitchFamily="34" charset="0"/>
                <a:cs typeface="Calibri" panose="020F0502020204030204" pitchFamily="34" charset="0"/>
              </a:rPr>
              <a:t> a Times Tables Rockstars login. The purpose of the app is to support the learning by heart of times table facts.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Year 3 are expected to answer questions within a 6 second time frame from the 2x, 5x, 10x, 3x, 4x and 8x tables.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Year 4 are expected to answer questions at the same speed from any times table up to 12 x 12. We are teaching times table facts and strategies daily in class to go alongside use of the app at home, so please access regularly (at least 3 x weekly for 5-10mins)</a:t>
            </a:r>
          </a:p>
        </p:txBody>
      </p:sp>
      <p:sp>
        <p:nvSpPr>
          <p:cNvPr id="12" name="TextBox 11">
            <a:extLst>
              <a:ext uri="{FF2B5EF4-FFF2-40B4-BE49-F238E27FC236}">
                <a16:creationId xmlns:a16="http://schemas.microsoft.com/office/drawing/2014/main" id="{468C6ACC-98EB-9C4E-5D42-E7B35309DCEB}"/>
              </a:ext>
            </a:extLst>
          </p:cNvPr>
          <p:cNvSpPr txBox="1"/>
          <p:nvPr/>
        </p:nvSpPr>
        <p:spPr>
          <a:xfrm>
            <a:off x="4727645" y="5168251"/>
            <a:ext cx="6556440" cy="1379480"/>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Looking forward to lots of exciting learning opportunities across the term. Any questions or queries about anything, just let us know.</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December 5</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and 7</a:t>
            </a:r>
            <a:r>
              <a:rPr lang="en-GB"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200" dirty="0">
                <a:effectLst/>
                <a:latin typeface="Calibri" panose="020F0502020204030204" pitchFamily="34" charset="0"/>
                <a:ea typeface="Calibri" panose="020F0502020204030204" pitchFamily="34" charset="0"/>
                <a:cs typeface="Calibri" panose="020F0502020204030204" pitchFamily="34" charset="0"/>
              </a:rPr>
              <a:t> Cathedral concert</a:t>
            </a:r>
            <a:r>
              <a:rPr lang="en-GB" sz="1200" dirty="0">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Many Thanks, Mrs Coopey and Mrs Stamper.</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lstStyle/>
          <a:p>
            <a:pPr rtl="0"/>
            <a:r>
              <a:rPr lang="en-GB" dirty="0"/>
              <a:t>Autumn learning letter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GB" dirty="0"/>
              <a:t>Elm Class  Autumn 1</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5613" y="1102371"/>
            <a:ext cx="4748415" cy="583108"/>
          </a:xfrm>
          <a:prstGeom prst="rect">
            <a:avLst/>
          </a:prstGeom>
          <a:noFill/>
        </p:spPr>
        <p:txBody>
          <a:bodyPr wrap="square" rtlCol="0">
            <a:spAutoFit/>
          </a:bodyPr>
          <a:lstStyle/>
          <a:p>
            <a:pPr lvl="0">
              <a:lnSpc>
                <a:spcPct val="107000"/>
              </a:lnSpc>
            </a:pPr>
            <a:r>
              <a:rPr lang="en-US" dirty="0"/>
              <a:t>We are Reading:</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cs typeface="Times New Roman" panose="02020603050405020304" pitchFamily="18" charset="0"/>
              </a:rPr>
              <a:t>Young Gifted and Black.</a:t>
            </a:r>
            <a:endParaRPr lang="en-US" sz="1200" dirty="0">
              <a:solidFill>
                <a:schemeClr val="tx2"/>
              </a:solidFill>
            </a:endParaRPr>
          </a:p>
        </p:txBody>
      </p:sp>
      <p:sp>
        <p:nvSpPr>
          <p:cNvPr id="6" name="TextBox 5">
            <a:extLst>
              <a:ext uri="{FF2B5EF4-FFF2-40B4-BE49-F238E27FC236}">
                <a16:creationId xmlns:a16="http://schemas.microsoft.com/office/drawing/2014/main" id="{8298ABA3-30C5-2067-C35A-40B511E80389}"/>
              </a:ext>
            </a:extLst>
          </p:cNvPr>
          <p:cNvSpPr txBox="1"/>
          <p:nvPr/>
        </p:nvSpPr>
        <p:spPr>
          <a:xfrm>
            <a:off x="2945613" y="2071766"/>
            <a:ext cx="3819268" cy="774764"/>
          </a:xfrm>
          <a:prstGeom prst="rect">
            <a:avLst/>
          </a:prstGeom>
          <a:noFill/>
        </p:spPr>
        <p:txBody>
          <a:bodyPr wrap="square" rtlCol="0">
            <a:spAutoFit/>
          </a:bodyPr>
          <a:lstStyle/>
          <a:p>
            <a:pPr lvl="0">
              <a:lnSpc>
                <a:spcPct val="107000"/>
              </a:lnSpc>
            </a:pPr>
            <a:r>
              <a:rPr lang="en-US" dirty="0"/>
              <a:t>We are Writing: </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Diary Entries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Adventure stories.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3009630" y="4291755"/>
            <a:ext cx="4748415" cy="972382"/>
          </a:xfrm>
          <a:prstGeom prst="rect">
            <a:avLst/>
          </a:prstGeom>
          <a:noFill/>
        </p:spPr>
        <p:txBody>
          <a:bodyPr wrap="square" rtlCol="0">
            <a:spAutoFit/>
          </a:bodyPr>
          <a:lstStyle/>
          <a:p>
            <a:pPr lvl="0">
              <a:lnSpc>
                <a:spcPct val="107000"/>
              </a:lnSpc>
            </a:pPr>
            <a:r>
              <a:rPr lang="en-US" dirty="0"/>
              <a:t>We are Exploring: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The water cycle and how it relates to condensation and evaporation. Longitude and </a:t>
            </a:r>
            <a:r>
              <a:rPr lang="en-GB" sz="1200" dirty="0" err="1">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Latidtude</a:t>
            </a: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 finding areas on a map using longitude and latitude. 6 figure grid references.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8305938" y="1256310"/>
            <a:ext cx="3028944" cy="2355709"/>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Fresh food and investigating what process foods means?. We are making pizza, bread rolls and soup.</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Music – Learning how to sing as a group and solo parts ready for the Cathedral concert.</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We are investigation primary, secondary and tertiary colours. Using a viewfinder to enlarge an area for detail.</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029004" y="3051813"/>
            <a:ext cx="3602268" cy="1175963"/>
          </a:xfrm>
          <a:prstGeom prst="rect">
            <a:avLst/>
          </a:prstGeom>
          <a:noFill/>
        </p:spPr>
        <p:txBody>
          <a:bodyPr wrap="none" rtlCol="0">
            <a:spAutoFit/>
          </a:bodyPr>
          <a:lstStyle/>
          <a:p>
            <a:pPr lvl="0">
              <a:lnSpc>
                <a:spcPct val="107000"/>
              </a:lnSpc>
            </a:pPr>
            <a:r>
              <a:rPr lang="en-US" dirty="0"/>
              <a:t>We are Solving: </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Times table and related division facts </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Place value facts and understanding number</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Addition and Subtraction</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Multiplication strategies</a:t>
            </a:r>
            <a:endParaRPr lang="en-US" sz="1200" dirty="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8070315" y="3779136"/>
            <a:ext cx="4040621" cy="2173224"/>
          </a:xfrm>
          <a:prstGeom prst="rect">
            <a:avLst/>
          </a:prstGeom>
          <a:noFill/>
        </p:spPr>
        <p:txBody>
          <a:bodyPr wrap="square" rtlCol="0">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Communicating:</a:t>
            </a:r>
            <a:endParaRPr lang="en-GB" dirty="0">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Learning how to be safe online and computer coding.</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Developing subject specific vocabulary and using in context</a:t>
            </a:r>
          </a:p>
          <a:p>
            <a:pPr marL="171450" indent="-171450">
              <a:lnSpc>
                <a:spcPct val="107000"/>
              </a:lnSpc>
              <a:spcAft>
                <a:spcPts val="800"/>
              </a:spcAft>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Speaking and listening in French- building our comprehension and application of vocabulary</a:t>
            </a:r>
            <a:endParaRPr lang="en-GB"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How to stay safe and healthy- balanced diets</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 and feelings.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3009630" y="5383796"/>
            <a:ext cx="5060685" cy="1367554"/>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Reasoning and problem solving skills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Growth mindset- crossing the learning pit…’I can do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Recall of ‘sticky’ knowledge- what has stayed in our memory and how can we access and use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Team work-listening and compromising to build a stronger idea</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Illustration 16x9</Template>
  <TotalTime>95</TotalTime>
  <Words>906</Words>
  <Application>Microsoft Macintosh PowerPoint</Application>
  <PresentationFormat>Widescreen</PresentationFormat>
  <Paragraphs>54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Elm Class </vt:lpstr>
      <vt:lpstr>Welcome Back Elm Class!</vt:lpstr>
      <vt:lpstr>Autumn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Karen Barley</cp:lastModifiedBy>
  <cp:revision>6</cp:revision>
  <dcterms:created xsi:type="dcterms:W3CDTF">2023-01-06T14:19:25Z</dcterms:created>
  <dcterms:modified xsi:type="dcterms:W3CDTF">2023-11-28T21:06:20Z</dcterms:modified>
</cp:coreProperties>
</file>