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7" r:id="rId2"/>
    <p:sldId id="264" r:id="rId3"/>
    <p:sldId id="263" r:id="rId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6" d="100"/>
          <a:sy n="86" d="100"/>
        </p:scale>
        <p:origin x="562" y="21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oopey" userId="2f3a9e06-23d8-45b1-bf33-fb7329a1cf6d" providerId="ADAL" clId="{A223E9BF-72F0-4DCA-BA52-4FB40BA65BE3}"/>
    <pc:docChg chg="custSel modSld">
      <pc:chgData name="Samantha Coopey" userId="2f3a9e06-23d8-45b1-bf33-fb7329a1cf6d" providerId="ADAL" clId="{A223E9BF-72F0-4DCA-BA52-4FB40BA65BE3}" dt="2023-12-13T12:09:02.223" v="10" actId="20577"/>
      <pc:docMkLst>
        <pc:docMk/>
      </pc:docMkLst>
      <pc:sldChg chg="modSp mod">
        <pc:chgData name="Samantha Coopey" userId="2f3a9e06-23d8-45b1-bf33-fb7329a1cf6d" providerId="ADAL" clId="{A223E9BF-72F0-4DCA-BA52-4FB40BA65BE3}" dt="2023-12-13T12:09:02.223" v="10" actId="20577"/>
        <pc:sldMkLst>
          <pc:docMk/>
          <pc:sldMk cId="1805748268" sldId="263"/>
        </pc:sldMkLst>
        <pc:spChg chg="mod">
          <ac:chgData name="Samantha Coopey" userId="2f3a9e06-23d8-45b1-bf33-fb7329a1cf6d" providerId="ADAL" clId="{A223E9BF-72F0-4DCA-BA52-4FB40BA65BE3}" dt="2023-12-13T12:09:02.223" v="10" actId="20577"/>
          <ac:spMkLst>
            <pc:docMk/>
            <pc:sldMk cId="1805748268" sldId="263"/>
            <ac:spMk id="7" creationId="{BAC98960-9F4B-95D7-969C-C67BF9509C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Elm Class </a:t>
            </a:r>
            <a:endParaRPr lang="en-gb" dirty="0"/>
          </a:p>
        </p:txBody>
      </p:sp>
      <p:sp>
        <p:nvSpPr>
          <p:cNvPr id="3" name="Subtitle 2"/>
          <p:cNvSpPr>
            <a:spLocks noGrp="1"/>
          </p:cNvSpPr>
          <p:nvPr>
            <p:ph type="subTitle" idx="1"/>
          </p:nvPr>
        </p:nvSpPr>
        <p:spPr/>
        <p:txBody>
          <a:bodyPr rtlCol="0"/>
          <a:lstStyle/>
          <a:p>
            <a:pPr rtl="0"/>
            <a:r>
              <a:rPr lang="en-GB" dirty="0"/>
              <a:t>Welcome back to School January 2024</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2400" dirty="0"/>
              <a:t>Welcome Back Elm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330741" y="880527"/>
            <a:ext cx="4299626" cy="1972335"/>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Happy New Year</a:t>
            </a:r>
            <a:r>
              <a:rPr lang="en-GB" sz="1200" b="1" u="sng" dirty="0">
                <a:latin typeface="Calibri" panose="020F0502020204030204" pitchFamily="34" charset="0"/>
                <a:ea typeface="Calibri" panose="020F0502020204030204" pitchFamily="34" charset="0"/>
                <a:cs typeface="Calibri" panose="020F0502020204030204" pitchFamily="34" charset="0"/>
              </a:rPr>
              <a:t> to you all!</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We loved welcoming the children back to school and look forward to the coming term</a:t>
            </a:r>
            <a:r>
              <a:rPr lang="en-GB" sz="1200" dirty="0">
                <a:latin typeface="Calibri" panose="020F0502020204030204" pitchFamily="34" charset="0"/>
                <a:ea typeface="Calibri" panose="020F0502020204030204" pitchFamily="34" charset="0"/>
                <a:cs typeface="Calibri" panose="020F0502020204030204" pitchFamily="34" charset="0"/>
              </a:rPr>
              <a:t> in Elm Class with myself and Mrs Stamper.</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have attached our learning overview for the next term for you to see how we aim to explore, learn and grow over the next 12 weeks.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If you would like any more information, please do not hesitate to ask one of us. </a:t>
            </a:r>
          </a:p>
        </p:txBody>
      </p:sp>
      <p:sp>
        <p:nvSpPr>
          <p:cNvPr id="6" name="TextBox 5">
            <a:extLst>
              <a:ext uri="{FF2B5EF4-FFF2-40B4-BE49-F238E27FC236}">
                <a16:creationId xmlns:a16="http://schemas.microsoft.com/office/drawing/2014/main" id="{89ABC802-7C19-37FD-067E-C4B94F8D0136}"/>
              </a:ext>
            </a:extLst>
          </p:cNvPr>
          <p:cNvSpPr txBox="1"/>
          <p:nvPr/>
        </p:nvSpPr>
        <p:spPr>
          <a:xfrm>
            <a:off x="330741" y="2884474"/>
            <a:ext cx="4299626" cy="2462597"/>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reading book and record and a coat with a hood</a:t>
            </a:r>
            <a:r>
              <a:rPr lang="en-GB" sz="1200" dirty="0">
                <a:latin typeface="Calibri" panose="020F0502020204030204" pitchFamily="34" charset="0"/>
                <a:ea typeface="Calibri" panose="020F0502020204030204" pitchFamily="34" charset="0"/>
                <a:cs typeface="Calibri" panose="020F0502020204030204" pitchFamily="34" charset="0"/>
              </a:rPr>
              <a:t> and maybe a hat and gloves. </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PE kit </a:t>
            </a:r>
            <a:r>
              <a:rPr lang="en-GB" sz="1200" dirty="0">
                <a:effectLst/>
                <a:latin typeface="Calibri" panose="020F0502020204030204" pitchFamily="34" charset="0"/>
                <a:ea typeface="Calibri" panose="020F0502020204030204" pitchFamily="34" charset="0"/>
                <a:cs typeface="Calibri" panose="020F0502020204030204" pitchFamily="34" charset="0"/>
              </a:rPr>
              <a:t>is needed </a:t>
            </a:r>
            <a:r>
              <a:rPr lang="en-GB" sz="1200" dirty="0">
                <a:latin typeface="Calibri" panose="020F0502020204030204" pitchFamily="34" charset="0"/>
                <a:ea typeface="Calibri" panose="020F0502020204030204" pitchFamily="34" charset="0"/>
                <a:cs typeface="Calibri" panose="020F0502020204030204" pitchFamily="34" charset="0"/>
              </a:rPr>
              <a:t>in school all week but for</a:t>
            </a:r>
            <a:r>
              <a:rPr lang="en-GB" sz="1200" dirty="0">
                <a:effectLst/>
                <a:latin typeface="Calibri" panose="020F0502020204030204" pitchFamily="34" charset="0"/>
                <a:ea typeface="Calibri" panose="020F0502020204030204" pitchFamily="34" charset="0"/>
                <a:cs typeface="Calibri" panose="020F0502020204030204" pitchFamily="34" charset="0"/>
              </a:rPr>
              <a:t> Spring 1 their PE </a:t>
            </a:r>
            <a:r>
              <a:rPr lang="en-GB" sz="1200" dirty="0">
                <a:latin typeface="Calibri" panose="020F0502020204030204" pitchFamily="34" charset="0"/>
                <a:ea typeface="Calibri" panose="020F0502020204030204" pitchFamily="34" charset="0"/>
                <a:cs typeface="Calibri" panose="020F0502020204030204" pitchFamily="34" charset="0"/>
              </a:rPr>
              <a:t>session is</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b="1" dirty="0">
                <a:effectLst/>
                <a:latin typeface="Calibri" panose="020F0502020204030204" pitchFamily="34" charset="0"/>
                <a:ea typeface="Calibri" panose="020F0502020204030204" pitchFamily="34" charset="0"/>
                <a:cs typeface="Calibri" panose="020F0502020204030204" pitchFamily="34" charset="0"/>
              </a:rPr>
              <a:t>Monday </a:t>
            </a:r>
            <a:r>
              <a:rPr lang="en-GB" sz="1200" dirty="0">
                <a:effectLst/>
                <a:latin typeface="Calibri" panose="020F0502020204030204" pitchFamily="34" charset="0"/>
                <a:ea typeface="Calibri" panose="020F0502020204030204" pitchFamily="34" charset="0"/>
                <a:cs typeface="Calibri" panose="020F0502020204030204" pitchFamily="34" charset="0"/>
              </a:rPr>
              <a:t>each week. With it being cold, your child can wear tracksuit bottoms or leggings. </a:t>
            </a:r>
            <a:r>
              <a:rPr lang="en-GB" sz="1200" b="1" dirty="0">
                <a:effectLst/>
                <a:latin typeface="Calibri" panose="020F0502020204030204" pitchFamily="34" charset="0"/>
                <a:ea typeface="Calibri" panose="020F0502020204030204" pitchFamily="34" charset="0"/>
                <a:cs typeface="Calibri" panose="020F0502020204030204" pitchFamily="34" charset="0"/>
              </a:rPr>
              <a:t>Monday</a:t>
            </a:r>
            <a:r>
              <a:rPr lang="en-GB" sz="1200" dirty="0">
                <a:effectLst/>
                <a:latin typeface="Calibri" panose="020F0502020204030204" pitchFamily="34" charset="0"/>
                <a:ea typeface="Calibri" panose="020F0502020204030204" pitchFamily="34" charset="0"/>
                <a:cs typeface="Calibri" panose="020F0502020204030204" pitchFamily="34" charset="0"/>
              </a:rPr>
              <a:t> will be led by GLL coaching and a </a:t>
            </a:r>
            <a:r>
              <a:rPr lang="en-GB" sz="1200" b="1" dirty="0">
                <a:effectLst/>
                <a:latin typeface="Calibri" panose="020F0502020204030204" pitchFamily="34" charset="0"/>
                <a:ea typeface="Calibri" panose="020F0502020204030204" pitchFamily="34" charset="0"/>
                <a:cs typeface="Calibri" panose="020F0502020204030204" pitchFamily="34" charset="0"/>
              </a:rPr>
              <a:t>Friday</a:t>
            </a:r>
            <a:r>
              <a:rPr lang="en-GB" sz="1200" dirty="0">
                <a:effectLst/>
                <a:latin typeface="Calibri" panose="020F0502020204030204" pitchFamily="34" charset="0"/>
                <a:ea typeface="Calibri" panose="020F0502020204030204" pitchFamily="34" charset="0"/>
                <a:cs typeface="Calibri" panose="020F0502020204030204" pitchFamily="34" charset="0"/>
              </a:rPr>
              <a:t> will be </a:t>
            </a:r>
            <a:r>
              <a:rPr lang="en-GB" sz="1200" b="1" dirty="0">
                <a:effectLst/>
                <a:latin typeface="Calibri" panose="020F0502020204030204" pitchFamily="34" charset="0"/>
                <a:ea typeface="Calibri" panose="020F0502020204030204" pitchFamily="34" charset="0"/>
                <a:cs typeface="Calibri" panose="020F0502020204030204" pitchFamily="34" charset="0"/>
              </a:rPr>
              <a:t>Forest School </a:t>
            </a:r>
            <a:r>
              <a:rPr lang="en-GB" sz="1200" dirty="0">
                <a:effectLst/>
                <a:latin typeface="Calibri" panose="020F0502020204030204" pitchFamily="34" charset="0"/>
                <a:ea typeface="Calibri" panose="020F0502020204030204" pitchFamily="34" charset="0"/>
                <a:cs typeface="Calibri" panose="020F0502020204030204" pitchFamily="34" charset="0"/>
              </a:rPr>
              <a:t>so your child will need a change of clothes suitable for outdoor activities and a pair of wellies.  Spring 2 will still be a Monday with GLL Coaching but Forest School will change to Carlisle Dance Academy on a Thursday morning.</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350387" y="5378683"/>
            <a:ext cx="4299626" cy="581441"/>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are still offering a free daily snack (Toast) to every child in KS2. </a:t>
            </a:r>
          </a:p>
        </p:txBody>
      </p:sp>
      <p:sp>
        <p:nvSpPr>
          <p:cNvPr id="10" name="TextBox 9">
            <a:extLst>
              <a:ext uri="{FF2B5EF4-FFF2-40B4-BE49-F238E27FC236}">
                <a16:creationId xmlns:a16="http://schemas.microsoft.com/office/drawing/2014/main" id="{74695C0E-2CFF-24A8-46A0-D066EA0A8098}"/>
              </a:ext>
            </a:extLst>
          </p:cNvPr>
          <p:cNvSpPr txBox="1"/>
          <p:nvPr/>
        </p:nvSpPr>
        <p:spPr>
          <a:xfrm>
            <a:off x="8485017" y="165395"/>
            <a:ext cx="3625919" cy="3850221"/>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We still ask that children are ‘Striving for Five’- reading their book </a:t>
            </a:r>
            <a:r>
              <a:rPr lang="en-GB" sz="1100" b="1" dirty="0">
                <a:effectLst/>
                <a:latin typeface="Calibri" panose="020F0502020204030204" pitchFamily="34" charset="0"/>
                <a:ea typeface="Calibri" panose="020F0502020204030204" pitchFamily="34" charset="0"/>
                <a:cs typeface="Calibri" panose="020F0502020204030204" pitchFamily="34" charset="0"/>
              </a:rPr>
              <a:t>at least</a:t>
            </a:r>
            <a:r>
              <a:rPr lang="en-GB" sz="1100" dirty="0">
                <a:effectLst/>
                <a:latin typeface="Calibri" panose="020F0502020204030204" pitchFamily="34" charset="0"/>
                <a:ea typeface="Calibri" panose="020F0502020204030204" pitchFamily="34" charset="0"/>
                <a:cs typeface="Calibri" panose="020F0502020204030204" pitchFamily="34" charset="0"/>
              </a:rPr>
              <a:t> 3 times a week at home for </a:t>
            </a:r>
            <a:r>
              <a:rPr lang="en-GB" sz="1100" dirty="0" err="1">
                <a:effectLst/>
                <a:latin typeface="Calibri" panose="020F0502020204030204" pitchFamily="34" charset="0"/>
                <a:ea typeface="Calibri" panose="020F0502020204030204" pitchFamily="34" charset="0"/>
                <a:cs typeface="Calibri" panose="020F0502020204030204" pitchFamily="34" charset="0"/>
              </a:rPr>
              <a:t>approx</a:t>
            </a:r>
            <a:r>
              <a:rPr lang="en-GB" sz="1100" dirty="0">
                <a:effectLst/>
                <a:latin typeface="Calibri" panose="020F0502020204030204" pitchFamily="34" charset="0"/>
                <a:ea typeface="Calibri" panose="020F0502020204030204" pitchFamily="34" charset="0"/>
                <a:cs typeface="Calibri" panose="020F0502020204030204" pitchFamily="34" charset="0"/>
              </a:rPr>
              <a:t> 10 minutes. Frequent reading, particularly of a familiar text helps to build fluency and stamina and is part of becoming a confident reader.  Your child can read to you or you can read to your child, but emersion within the story </a:t>
            </a:r>
            <a:r>
              <a:rPr lang="en-GB" sz="1100" dirty="0" err="1">
                <a:effectLst/>
                <a:latin typeface="Calibri" panose="020F0502020204030204" pitchFamily="34" charset="0"/>
                <a:ea typeface="Calibri" panose="020F0502020204030204" pitchFamily="34" charset="0"/>
                <a:cs typeface="Calibri" panose="020F0502020204030204" pitchFamily="34" charset="0"/>
              </a:rPr>
              <a:t>iand</a:t>
            </a:r>
            <a:r>
              <a:rPr lang="en-GB" sz="1100" dirty="0">
                <a:effectLst/>
                <a:latin typeface="Calibri" panose="020F0502020204030204" pitchFamily="34" charset="0"/>
                <a:ea typeface="Calibri" panose="020F0502020204030204" pitchFamily="34" charset="0"/>
                <a:cs typeface="Calibri" panose="020F0502020204030204" pitchFamily="34" charset="0"/>
              </a:rPr>
              <a:t> reading for pleasure is key.</a:t>
            </a:r>
          </a:p>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100" dirty="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Our Library day will be a Monday this half term so books will be changed then. They may not be able to read their library book independently, and that is fine. We ask that these books are shared with parents and carers if necessary, so children can enjoy the books that they have chosen and see good modelling by parents and carers at home, as well as adult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5" y="298413"/>
            <a:ext cx="3832697" cy="4071179"/>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As well as reading with your child, we will continue to set </a:t>
            </a:r>
            <a:r>
              <a:rPr lang="en-GB" sz="1100" dirty="0">
                <a:latin typeface="Calibri" panose="020F0502020204030204" pitchFamily="34" charset="0"/>
                <a:ea typeface="Calibri" panose="020F0502020204030204" pitchFamily="34" charset="0"/>
                <a:cs typeface="Calibri" panose="020F0502020204030204" pitchFamily="34" charset="0"/>
              </a:rPr>
              <a:t>spelling and reading comprehension </a:t>
            </a:r>
            <a:r>
              <a:rPr lang="en-GB" sz="1100" dirty="0">
                <a:effectLst/>
                <a:latin typeface="Calibri" panose="020F0502020204030204" pitchFamily="34" charset="0"/>
                <a:ea typeface="Calibri" panose="020F0502020204030204" pitchFamily="34" charset="0"/>
                <a:cs typeface="Calibri" panose="020F0502020204030204" pitchFamily="34" charset="0"/>
              </a:rPr>
              <a:t>homework to support our transition to fluent</a:t>
            </a:r>
            <a:r>
              <a:rPr lang="en-GB" sz="1100" dirty="0">
                <a:latin typeface="Calibri" panose="020F0502020204030204" pitchFamily="34" charset="0"/>
                <a:ea typeface="Calibri" panose="020F0502020204030204" pitchFamily="34" charset="0"/>
                <a:cs typeface="Calibri" panose="020F0502020204030204" pitchFamily="34" charset="0"/>
              </a:rPr>
              <a:t> readers and spellers. </a:t>
            </a:r>
            <a:r>
              <a:rPr lang="en-GB" sz="1100" dirty="0">
                <a:effectLst/>
                <a:latin typeface="Calibri" panose="020F0502020204030204" pitchFamily="34" charset="0"/>
                <a:ea typeface="Calibri" panose="020F0502020204030204" pitchFamily="34" charset="0"/>
                <a:cs typeface="Calibri" panose="020F0502020204030204" pitchFamily="34" charset="0"/>
              </a:rPr>
              <a:t>These activities will be put into your child's home learning folder. Each week your child will also be set maths homework on Mathletics and can practice on TT Rockstars.</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TT Rockstars supports times tables as Year 3 are expected to answer questions within a 6 second time frame from the 2x, 5x, 10x, 3x, 4x and 8x tables.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Year 4 are expected to answer questions at the same speed from any times table up to 12 x 12. We are teaching times table facts and strategies daily in class to go alongside use of the app at home, so please </a:t>
            </a:r>
            <a:r>
              <a:rPr lang="en-GB" sz="1100" dirty="0">
                <a:latin typeface="Calibri" panose="020F0502020204030204" pitchFamily="34" charset="0"/>
                <a:ea typeface="Calibri" panose="020F0502020204030204" pitchFamily="34" charset="0"/>
                <a:cs typeface="Calibri" panose="020F0502020204030204" pitchFamily="34" charset="0"/>
              </a:rPr>
              <a:t>encourage your child to go on this at home.</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We will send these home each Friday to be returned by Wednesday of the following week. If you need any help or support with set tasks, please let us know and we are happy to support.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68C6ACC-98EB-9C4E-5D42-E7B35309DCEB}"/>
              </a:ext>
            </a:extLst>
          </p:cNvPr>
          <p:cNvSpPr txBox="1"/>
          <p:nvPr/>
        </p:nvSpPr>
        <p:spPr>
          <a:xfrm>
            <a:off x="4727645" y="4027256"/>
            <a:ext cx="7036336" cy="2880532"/>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Important Dates Coming Up</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Looking forward to lots of exciting learning opportunities across the term. Any questions or queries about anything, just let us know:</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T</a:t>
            </a:r>
            <a:r>
              <a:rPr lang="en-GB" sz="1200" dirty="0">
                <a:effectLst/>
                <a:latin typeface="Calibri" panose="020F0502020204030204" pitchFamily="34" charset="0"/>
                <a:ea typeface="Calibri" panose="020F0502020204030204" pitchFamily="34" charset="0"/>
                <a:cs typeface="Calibri" panose="020F0502020204030204" pitchFamily="34" charset="0"/>
              </a:rPr>
              <a:t>uesday 23</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rd</a:t>
            </a:r>
            <a:r>
              <a:rPr lang="en-GB" sz="1200" dirty="0">
                <a:effectLst/>
                <a:latin typeface="Calibri" panose="020F0502020204030204" pitchFamily="34" charset="0"/>
                <a:ea typeface="Calibri" panose="020F0502020204030204" pitchFamily="34" charset="0"/>
                <a:cs typeface="Calibri" panose="020F0502020204030204" pitchFamily="34" charset="0"/>
              </a:rPr>
              <a:t> January – reading drop in for parents at 2.30pm</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Hockey competition – 26</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January 2024                                            Young voices – Wednesday 7</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February</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Friday 1</a:t>
            </a:r>
            <a:r>
              <a:rPr lang="en-GB" sz="1200" baseline="30000" dirty="0">
                <a:latin typeface="Calibri" panose="020F0502020204030204" pitchFamily="34" charset="0"/>
                <a:ea typeface="Calibri" panose="020F0502020204030204" pitchFamily="34" charset="0"/>
                <a:cs typeface="Calibri" panose="020F0502020204030204" pitchFamily="34" charset="0"/>
              </a:rPr>
              <a:t>st</a:t>
            </a:r>
            <a:r>
              <a:rPr lang="en-GB" sz="1200" dirty="0">
                <a:latin typeface="Calibri" panose="020F0502020204030204" pitchFamily="34" charset="0"/>
                <a:ea typeface="Calibri" panose="020F0502020204030204" pitchFamily="34" charset="0"/>
                <a:cs typeface="Calibri" panose="020F0502020204030204" pitchFamily="34" charset="0"/>
              </a:rPr>
              <a:t> March – reading drop in for parents at 8.30am</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Netball competition – 2</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nd</a:t>
            </a:r>
            <a:r>
              <a:rPr lang="en-GB" sz="1200" dirty="0">
                <a:effectLst/>
                <a:latin typeface="Calibri" panose="020F0502020204030204" pitchFamily="34" charset="0"/>
                <a:ea typeface="Calibri" panose="020F0502020204030204" pitchFamily="34" charset="0"/>
                <a:cs typeface="Calibri" panose="020F0502020204030204" pitchFamily="34" charset="0"/>
              </a:rPr>
              <a:t> March 2024</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Viking visit 12</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dirty="0">
                <a:effectLst/>
                <a:latin typeface="Calibri" panose="020F0502020204030204" pitchFamily="34" charset="0"/>
                <a:ea typeface="Calibri" panose="020F0502020204030204" pitchFamily="34" charset="0"/>
                <a:cs typeface="Calibri" panose="020F0502020204030204" pitchFamily="34" charset="0"/>
              </a:rPr>
              <a:t> March</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Tag Rugby – 15</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march</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Re Workshop – 26</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dirty="0">
                <a:effectLst/>
                <a:latin typeface="Calibri" panose="020F0502020204030204" pitchFamily="34" charset="0"/>
                <a:ea typeface="Calibri" panose="020F0502020204030204" pitchFamily="34" charset="0"/>
                <a:cs typeface="Calibri" panose="020F0502020204030204" pitchFamily="34" charset="0"/>
              </a:rPr>
              <a:t> March 2024                                                                                   </a:t>
            </a: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284" y="-925749"/>
            <a:ext cx="6858002" cy="1828800"/>
          </a:xfrm>
        </p:spPr>
        <p:txBody>
          <a:bodyPr rtlCol="0"/>
          <a:lstStyle/>
          <a:p>
            <a:pPr rtl="0"/>
            <a:r>
              <a:rPr lang="en-GB" dirty="0"/>
              <a:t>Spring learning letter </a:t>
            </a:r>
            <a:endParaRPr lang="en-gb" dirty="0"/>
          </a:p>
        </p:txBody>
      </p:sp>
      <p:sp>
        <p:nvSpPr>
          <p:cNvPr id="3" name="Text Placeholder 2"/>
          <p:cNvSpPr>
            <a:spLocks noGrp="1"/>
          </p:cNvSpPr>
          <p:nvPr>
            <p:ph type="body" idx="1"/>
          </p:nvPr>
        </p:nvSpPr>
        <p:spPr>
          <a:xfrm>
            <a:off x="2292283" y="241507"/>
            <a:ext cx="3119904" cy="914400"/>
          </a:xfrm>
        </p:spPr>
        <p:txBody>
          <a:bodyPr rtlCol="0"/>
          <a:lstStyle/>
          <a:p>
            <a:r>
              <a:rPr lang="en-GB" dirty="0"/>
              <a:t>Elm </a:t>
            </a:r>
            <a:r>
              <a:rPr lang="en-GB"/>
              <a:t>Class  September </a:t>
            </a:r>
            <a:r>
              <a:rPr lang="en-GB" dirty="0"/>
              <a:t>2023</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945613" y="1102371"/>
            <a:ext cx="4748415" cy="780727"/>
          </a:xfrm>
          <a:prstGeom prst="rect">
            <a:avLst/>
          </a:prstGeom>
          <a:noFill/>
        </p:spPr>
        <p:txBody>
          <a:bodyPr wrap="square" rtlCol="0">
            <a:spAutoFit/>
          </a:bodyPr>
          <a:lstStyle/>
          <a:p>
            <a:pPr lvl="0">
              <a:lnSpc>
                <a:spcPct val="107000"/>
              </a:lnSpc>
            </a:pPr>
            <a:r>
              <a:rPr lang="en-US" dirty="0"/>
              <a:t>We are Reading:</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cs typeface="Times New Roman" panose="02020603050405020304" pitchFamily="18" charset="0"/>
              </a:rPr>
              <a:t>Young Gifted and Black </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cs typeface="Times New Roman" panose="02020603050405020304" pitchFamily="18" charset="0"/>
              </a:rPr>
              <a:t>The Girl who stole an Elephant.</a:t>
            </a:r>
            <a:endParaRPr lang="en-US" sz="1200" dirty="0">
              <a:solidFill>
                <a:schemeClr val="tx2"/>
              </a:solidFill>
            </a:endParaRPr>
          </a:p>
        </p:txBody>
      </p:sp>
      <p:sp>
        <p:nvSpPr>
          <p:cNvPr id="6" name="TextBox 5">
            <a:extLst>
              <a:ext uri="{FF2B5EF4-FFF2-40B4-BE49-F238E27FC236}">
                <a16:creationId xmlns:a16="http://schemas.microsoft.com/office/drawing/2014/main" id="{8298ABA3-30C5-2067-C35A-40B511E80389}"/>
              </a:ext>
            </a:extLst>
          </p:cNvPr>
          <p:cNvSpPr txBox="1"/>
          <p:nvPr/>
        </p:nvSpPr>
        <p:spPr>
          <a:xfrm>
            <a:off x="2945613" y="1760921"/>
            <a:ext cx="3819268" cy="1170449"/>
          </a:xfrm>
          <a:prstGeom prst="rect">
            <a:avLst/>
          </a:prstGeom>
          <a:noFill/>
        </p:spPr>
        <p:txBody>
          <a:bodyPr wrap="square" rtlCol="0">
            <a:spAutoFit/>
          </a:bodyPr>
          <a:lstStyle/>
          <a:p>
            <a:pPr lvl="0">
              <a:lnSpc>
                <a:spcPct val="107000"/>
              </a:lnSpc>
            </a:pPr>
            <a:r>
              <a:rPr lang="en-US" dirty="0"/>
              <a:t>We are Writing: </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Adventure Stories</a:t>
            </a: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Explanation Texts</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Poetry</a:t>
            </a: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Stories from another culture.</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3009630" y="4273207"/>
            <a:ext cx="4748415" cy="1664430"/>
          </a:xfrm>
          <a:prstGeom prst="rect">
            <a:avLst/>
          </a:prstGeom>
          <a:noFill/>
        </p:spPr>
        <p:txBody>
          <a:bodyPr wrap="square" rtlCol="0">
            <a:spAutoFit/>
          </a:bodyPr>
          <a:lstStyle/>
          <a:p>
            <a:pPr lvl="0">
              <a:lnSpc>
                <a:spcPct val="107000"/>
              </a:lnSpc>
            </a:pPr>
            <a:r>
              <a:rPr lang="en-US" dirty="0"/>
              <a:t>We are Exploring:</a:t>
            </a:r>
          </a:p>
          <a:p>
            <a:pPr marL="171450" indent="-171450">
              <a:lnSpc>
                <a:spcPct val="107000"/>
              </a:lnSpc>
              <a:buFont typeface="Arial" panose="020B0604020202020204" pitchFamily="34" charset="0"/>
              <a:buChar char="•"/>
            </a:pPr>
            <a:r>
              <a:rPr lang="en-GB" sz="1100" dirty="0">
                <a:solidFill>
                  <a:srgbClr val="222222"/>
                </a:solidFill>
                <a:latin typeface="Comic Sans MS" panose="030F0702030302020204" pitchFamily="66" charset="0"/>
              </a:rPr>
              <a:t>We are locating </a:t>
            </a:r>
            <a:r>
              <a:rPr lang="en-GB" sz="1100" b="0" i="0" dirty="0">
                <a:solidFill>
                  <a:srgbClr val="222222"/>
                </a:solidFill>
                <a:effectLst/>
                <a:latin typeface="Comic Sans MS" panose="030F0702030302020204" pitchFamily="66" charset="0"/>
              </a:rPr>
              <a:t> the world’s countries, using maps to focus on Europe (including the location of Russia) and North and South America. We are also exploring ‘The Vikings’ as part of our History topic and their invasion and struggle with Alfred the Great.</a:t>
            </a:r>
          </a:p>
          <a:p>
            <a:pPr marL="171450" indent="-171450">
              <a:lnSpc>
                <a:spcPct val="107000"/>
              </a:lnSpc>
              <a:buFont typeface="Arial" panose="020B0604020202020204" pitchFamily="34" charset="0"/>
              <a:buChar char="•"/>
            </a:pPr>
            <a:r>
              <a:rPr lang="en-GB" sz="1100" dirty="0">
                <a:solidFill>
                  <a:srgbClr val="222222"/>
                </a:solidFill>
                <a:latin typeface="Comic Sans MS" panose="030F0702030302020204" pitchFamily="66" charset="0"/>
              </a:rPr>
              <a:t>Within Science we are investigating animals including humans and living things in their habitats.</a:t>
            </a:r>
            <a:endParaRPr lang="en-GB" sz="1100" b="0" i="0" dirty="0">
              <a:solidFill>
                <a:srgbClr val="222222"/>
              </a:solidFill>
              <a:effectLst/>
              <a:latin typeface="Comic Sans MS" panose="030F0702030302020204" pitchFamily="66" charset="0"/>
            </a:endParaRPr>
          </a:p>
          <a:p>
            <a:pPr marL="171450" lvl="0" indent="-171450">
              <a:lnSpc>
                <a:spcPct val="107000"/>
              </a:lnSpc>
              <a:buFont typeface="Arial" panose="020B0604020202020204" pitchFamily="34" charset="0"/>
              <a:buChar char="•"/>
            </a:pP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731915" y="1274051"/>
            <a:ext cx="3028944" cy="1310743"/>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285750" lvl="0" indent="-285750">
              <a:lnSpc>
                <a:spcPct val="107000"/>
              </a:lnSpc>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Printmaking and textiles within Art.</a:t>
            </a:r>
          </a:p>
          <a:p>
            <a:pPr marL="285750" lvl="0" indent="-285750">
              <a:lnSpc>
                <a:spcPct val="107000"/>
              </a:lnSpc>
              <a:buFont typeface="Arial" panose="020B0604020202020204" pitchFamily="34" charset="0"/>
              <a:buChar char="•"/>
            </a:pPr>
            <a:r>
              <a:rPr lang="en-GB" sz="1400" dirty="0">
                <a:effectLst/>
                <a:latin typeface="+mj-lt"/>
                <a:ea typeface="Calibri" panose="020F0502020204030204" pitchFamily="34" charset="0"/>
                <a:cs typeface="Times New Roman" panose="02020603050405020304" pitchFamily="18" charset="0"/>
              </a:rPr>
              <a:t>Mechanisms and hinges within D&amp;T.</a:t>
            </a: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3009630" y="2981926"/>
            <a:ext cx="3236784" cy="1179169"/>
          </a:xfrm>
          <a:prstGeom prst="rect">
            <a:avLst/>
          </a:prstGeom>
          <a:noFill/>
        </p:spPr>
        <p:txBody>
          <a:bodyPr wrap="none" rtlCol="0">
            <a:spAutoFit/>
          </a:bodyPr>
          <a:lstStyle/>
          <a:p>
            <a:pPr lvl="0">
              <a:lnSpc>
                <a:spcPct val="107000"/>
              </a:lnSpc>
            </a:pPr>
            <a:r>
              <a:rPr lang="en-US" dirty="0"/>
              <a:t>We are Solving: </a:t>
            </a: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Times table and related division facts </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Length and perimeter</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Fractions and decimals</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Mass and capacity </a:t>
            </a:r>
            <a:endParaRPr lang="en-US" sz="1200" dirty="0">
              <a:solidFill>
                <a:schemeClr val="tx2"/>
              </a:solidFill>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7758045" y="2767993"/>
            <a:ext cx="4040621" cy="2079544"/>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dirty="0">
                <a:effectLst/>
                <a:latin typeface="+mj-lt"/>
                <a:ea typeface="Calibri" panose="020F0502020204030204" pitchFamily="34" charset="0"/>
                <a:cs typeface="Times New Roman" panose="02020603050405020304" pitchFamily="18" charset="0"/>
              </a:rPr>
              <a:t>We are Communicating:</a:t>
            </a:r>
            <a:endParaRPr lang="en-GB"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400" dirty="0">
                <a:effectLst/>
                <a:latin typeface="+mj-lt"/>
                <a:ea typeface="Calibri" panose="020F0502020204030204" pitchFamily="34" charset="0"/>
                <a:cs typeface="Times New Roman" panose="02020603050405020304" pitchFamily="18" charset="0"/>
              </a:rPr>
              <a:t>In French we are learning about calendars, birthdays, weather and the water cycle.</a:t>
            </a:r>
          </a:p>
          <a:p>
            <a:pPr marL="285750" indent="-285750">
              <a:lnSpc>
                <a:spcPct val="107000"/>
              </a:lnSpc>
              <a:spcAft>
                <a:spcPts val="80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In PHSE we are investigating keeping ourselves safe, rights and respect.</a:t>
            </a:r>
          </a:p>
          <a:p>
            <a:pPr>
              <a:lnSpc>
                <a:spcPct val="107000"/>
              </a:lnSpc>
              <a:spcAft>
                <a:spcPts val="800"/>
              </a:spcAft>
            </a:pPr>
            <a:endParaRPr lang="en-GB" sz="1400" dirty="0">
              <a:effectLs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7758046" y="4565942"/>
            <a:ext cx="4324464" cy="1762855"/>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Reasoning and problem solving skills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Growth mindset- crossing the learning pit…’I can do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Recall of ‘sticky’ knowledge- what has stayed in our memory and how can we access and use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Team work-listening and compromising to build a stronger idea</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Illustration 16x9</Template>
  <TotalTime>174</TotalTime>
  <Words>913</Words>
  <Application>Microsoft Office PowerPoint</Application>
  <PresentationFormat>Widescreen</PresentationFormat>
  <Paragraphs>59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Segoe Print</vt:lpstr>
      <vt:lpstr>Symbol</vt:lpstr>
      <vt:lpstr>Nature Illustration 16x9</vt:lpstr>
      <vt:lpstr>Elm Class </vt:lpstr>
      <vt:lpstr>Welcome Back Elm Class!</vt:lpstr>
      <vt:lpstr>Spring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Samantha Coopey</cp:lastModifiedBy>
  <cp:revision>4</cp:revision>
  <dcterms:created xsi:type="dcterms:W3CDTF">2023-01-06T14:19:25Z</dcterms:created>
  <dcterms:modified xsi:type="dcterms:W3CDTF">2023-12-13T12:09:45Z</dcterms:modified>
</cp:coreProperties>
</file>