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64" r:id="rId3"/>
    <p:sldId id="263" r:id="rId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Elm Class </a:t>
            </a:r>
            <a:endParaRPr lang="en-gb" dirty="0"/>
          </a:p>
        </p:txBody>
      </p:sp>
      <p:sp>
        <p:nvSpPr>
          <p:cNvPr id="3" name="Subtitle 2"/>
          <p:cNvSpPr>
            <a:spLocks noGrp="1"/>
          </p:cNvSpPr>
          <p:nvPr>
            <p:ph type="subTitle" idx="1"/>
          </p:nvPr>
        </p:nvSpPr>
        <p:spPr/>
        <p:txBody>
          <a:bodyPr rtlCol="0"/>
          <a:lstStyle/>
          <a:p>
            <a:pPr rtl="0"/>
            <a:r>
              <a:rPr lang="en-GB" dirty="0"/>
              <a:t>Welcome </a:t>
            </a:r>
            <a:r>
              <a:rPr lang="en-GB"/>
              <a:t>back Summer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28019" y="0"/>
            <a:ext cx="4105070" cy="687421"/>
          </a:xfrm>
        </p:spPr>
        <p:txBody>
          <a:bodyPr>
            <a:normAutofit/>
          </a:bodyPr>
          <a:lstStyle/>
          <a:p>
            <a:r>
              <a:rPr lang="en-US" sz="2400" dirty="0"/>
              <a:t>Welcome Back Elm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30741" y="880527"/>
            <a:ext cx="4299626" cy="1774717"/>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Happy Summer Term!</a:t>
            </a: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We loved welcoming the children back to school and look forward to the coming term</a:t>
            </a:r>
            <a:r>
              <a:rPr lang="en-GB" sz="1200" dirty="0">
                <a:latin typeface="Calibri" panose="020F0502020204030204" pitchFamily="34" charset="0"/>
                <a:ea typeface="Calibri" panose="020F0502020204030204" pitchFamily="34" charset="0"/>
                <a:cs typeface="Calibri" panose="020F0502020204030204" pitchFamily="34" charset="0"/>
              </a:rPr>
              <a:t> in Elm Class with myself and Mrs Stamper.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have attached our learning overview for the </a:t>
            </a:r>
            <a:r>
              <a:rPr lang="en-GB" sz="1200" dirty="0">
                <a:latin typeface="Calibri" panose="020F0502020204030204" pitchFamily="34" charset="0"/>
                <a:ea typeface="Calibri" panose="020F0502020204030204" pitchFamily="34" charset="0"/>
                <a:cs typeface="Calibri" panose="020F0502020204030204" pitchFamily="34" charset="0"/>
              </a:rPr>
              <a:t>Summer</a:t>
            </a:r>
            <a:r>
              <a:rPr lang="en-GB" sz="1200" dirty="0">
                <a:effectLst/>
                <a:latin typeface="Calibri" panose="020F0502020204030204" pitchFamily="34" charset="0"/>
                <a:ea typeface="Calibri" panose="020F0502020204030204" pitchFamily="34" charset="0"/>
                <a:cs typeface="Calibri" panose="020F0502020204030204" pitchFamily="34" charset="0"/>
              </a:rPr>
              <a:t> term for you to see how we aim to explore, learn and grow.</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If you would like any more information, please do not hesitate to ask one of us. </a:t>
            </a:r>
          </a:p>
        </p:txBody>
      </p:sp>
      <p:sp>
        <p:nvSpPr>
          <p:cNvPr id="6" name="TextBox 5">
            <a:extLst>
              <a:ext uri="{FF2B5EF4-FFF2-40B4-BE49-F238E27FC236}">
                <a16:creationId xmlns:a16="http://schemas.microsoft.com/office/drawing/2014/main" id="{89ABC802-7C19-37FD-067E-C4B94F8D0136}"/>
              </a:ext>
            </a:extLst>
          </p:cNvPr>
          <p:cNvSpPr txBox="1"/>
          <p:nvPr/>
        </p:nvSpPr>
        <p:spPr>
          <a:xfrm>
            <a:off x="330741" y="2884474"/>
            <a:ext cx="4299626" cy="1767150"/>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Each day</a:t>
            </a:r>
            <a:r>
              <a:rPr lang="en-GB" sz="1200" dirty="0">
                <a:effectLst/>
                <a:latin typeface="Calibri" panose="020F0502020204030204" pitchFamily="34" charset="0"/>
                <a:ea typeface="Calibri" panose="020F0502020204030204" pitchFamily="34" charset="0"/>
                <a:cs typeface="Calibri" panose="020F0502020204030204" pitchFamily="34" charset="0"/>
              </a:rPr>
              <a:t> your child needs their reading book and record and a coat . </a:t>
            </a:r>
            <a:r>
              <a:rPr lang="en-GB" sz="1200" b="1" dirty="0">
                <a:effectLst/>
                <a:latin typeface="Calibri" panose="020F0502020204030204" pitchFamily="34" charset="0"/>
                <a:ea typeface="Calibri" panose="020F0502020204030204" pitchFamily="34" charset="0"/>
                <a:cs typeface="Calibri" panose="020F0502020204030204" pitchFamily="34" charset="0"/>
              </a:rPr>
              <a:t>PE kit </a:t>
            </a:r>
            <a:r>
              <a:rPr lang="en-GB" sz="1200" dirty="0">
                <a:effectLst/>
                <a:latin typeface="Calibri" panose="020F0502020204030204" pitchFamily="34" charset="0"/>
                <a:ea typeface="Calibri" panose="020F0502020204030204" pitchFamily="34" charset="0"/>
                <a:cs typeface="Calibri" panose="020F0502020204030204" pitchFamily="34" charset="0"/>
              </a:rPr>
              <a:t>is needed </a:t>
            </a:r>
            <a:r>
              <a:rPr lang="en-GB" sz="1200" dirty="0">
                <a:latin typeface="Calibri" panose="020F0502020204030204" pitchFamily="34" charset="0"/>
                <a:ea typeface="Calibri" panose="020F0502020204030204" pitchFamily="34" charset="0"/>
                <a:cs typeface="Calibri" panose="020F0502020204030204" pitchFamily="34" charset="0"/>
              </a:rPr>
              <a:t>in school all week but for</a:t>
            </a:r>
            <a:r>
              <a:rPr lang="en-GB" sz="1200" dirty="0">
                <a:effectLst/>
                <a:latin typeface="Calibri" panose="020F0502020204030204" pitchFamily="34" charset="0"/>
                <a:ea typeface="Calibri" panose="020F0502020204030204" pitchFamily="34" charset="0"/>
                <a:cs typeface="Calibri" panose="020F0502020204030204" pitchFamily="34" charset="0"/>
              </a:rPr>
              <a:t> Summer their PE </a:t>
            </a:r>
            <a:r>
              <a:rPr lang="en-GB" sz="1200" dirty="0">
                <a:latin typeface="Calibri" panose="020F0502020204030204" pitchFamily="34" charset="0"/>
                <a:ea typeface="Calibri" panose="020F0502020204030204" pitchFamily="34" charset="0"/>
                <a:cs typeface="Calibri" panose="020F0502020204030204" pitchFamily="34" charset="0"/>
              </a:rPr>
              <a:t>session is</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effectLst/>
                <a:latin typeface="Calibri" panose="020F0502020204030204" pitchFamily="34" charset="0"/>
                <a:ea typeface="Calibri" panose="020F0502020204030204" pitchFamily="34" charset="0"/>
                <a:cs typeface="Calibri" panose="020F0502020204030204" pitchFamily="34" charset="0"/>
              </a:rPr>
              <a:t>Monday </a:t>
            </a:r>
            <a:r>
              <a:rPr lang="en-GB" sz="1200" dirty="0">
                <a:effectLst/>
                <a:latin typeface="Calibri" panose="020F0502020204030204" pitchFamily="34" charset="0"/>
                <a:ea typeface="Calibri" panose="020F0502020204030204" pitchFamily="34" charset="0"/>
                <a:cs typeface="Calibri" panose="020F0502020204030204" pitchFamily="34" charset="0"/>
              </a:rPr>
              <a:t>each week and a</a:t>
            </a:r>
            <a:r>
              <a:rPr lang="en-GB" sz="1200" b="1" dirty="0">
                <a:effectLst/>
                <a:latin typeface="Calibri" panose="020F0502020204030204" pitchFamily="34" charset="0"/>
                <a:ea typeface="Calibri" panose="020F0502020204030204" pitchFamily="34" charset="0"/>
                <a:cs typeface="Calibri" panose="020F0502020204030204" pitchFamily="34" charset="0"/>
              </a:rPr>
              <a:t> Thursday</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a:effectLst/>
                <a:latin typeface="Calibri" panose="020F0502020204030204" pitchFamily="34" charset="0"/>
                <a:ea typeface="Calibri" panose="020F0502020204030204" pitchFamily="34" charset="0"/>
                <a:cs typeface="Calibri" panose="020F0502020204030204" pitchFamily="34" charset="0"/>
              </a:rPr>
              <a:t>Monday</a:t>
            </a:r>
            <a:r>
              <a:rPr lang="en-GB" sz="1200" dirty="0">
                <a:effectLst/>
                <a:latin typeface="Calibri" panose="020F0502020204030204" pitchFamily="34" charset="0"/>
                <a:ea typeface="Calibri" panose="020F0502020204030204" pitchFamily="34" charset="0"/>
                <a:cs typeface="Calibri" panose="020F0502020204030204" pitchFamily="34" charset="0"/>
              </a:rPr>
              <a:t> will be led by GLL coaching and a </a:t>
            </a:r>
            <a:r>
              <a:rPr lang="en-GB" sz="1200" b="1" dirty="0">
                <a:effectLst/>
                <a:latin typeface="Calibri" panose="020F0502020204030204" pitchFamily="34" charset="0"/>
                <a:ea typeface="Calibri" panose="020F0502020204030204" pitchFamily="34" charset="0"/>
                <a:cs typeface="Calibri" panose="020F0502020204030204" pitchFamily="34" charset="0"/>
              </a:rPr>
              <a:t>Thursday </a:t>
            </a:r>
            <a:r>
              <a:rPr lang="en-GB" sz="1200" dirty="0">
                <a:effectLst/>
                <a:latin typeface="Calibri" panose="020F0502020204030204" pitchFamily="34" charset="0"/>
                <a:ea typeface="Calibri" panose="020F0502020204030204" pitchFamily="34" charset="0"/>
                <a:cs typeface="Calibri" panose="020F0502020204030204" pitchFamily="34" charset="0"/>
              </a:rPr>
              <a:t>will be an external coach for cricket for half the term and then myself teaching rounders. We are outside in all weather as the hall is used for sport in KS1 so you may need to send in tracksuit bottoms or leggings. </a:t>
            </a:r>
            <a:endParaRPr lang="en-GB" sz="1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8655B5A-FA21-A197-022A-EEAD18534A06}"/>
              </a:ext>
            </a:extLst>
          </p:cNvPr>
          <p:cNvSpPr txBox="1"/>
          <p:nvPr/>
        </p:nvSpPr>
        <p:spPr>
          <a:xfrm>
            <a:off x="330741" y="4880854"/>
            <a:ext cx="4299626" cy="976678"/>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Snack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We are still offering a free daily snack (Toast) to every child in KS 2 on Monday, Wednesday and Friday’s with fruit on Tuesday and Thursday.</a:t>
            </a:r>
          </a:p>
        </p:txBody>
      </p:sp>
      <p:sp>
        <p:nvSpPr>
          <p:cNvPr id="10" name="TextBox 9">
            <a:extLst>
              <a:ext uri="{FF2B5EF4-FFF2-40B4-BE49-F238E27FC236}">
                <a16:creationId xmlns:a16="http://schemas.microsoft.com/office/drawing/2014/main" id="{74695C0E-2CFF-24A8-46A0-D066EA0A8098}"/>
              </a:ext>
            </a:extLst>
          </p:cNvPr>
          <p:cNvSpPr txBox="1"/>
          <p:nvPr/>
        </p:nvSpPr>
        <p:spPr>
          <a:xfrm>
            <a:off x="8485017" y="165395"/>
            <a:ext cx="3625919" cy="3850221"/>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still ask that children are ‘Striving for Five’- reading their book </a:t>
            </a:r>
            <a:r>
              <a:rPr lang="en-GB" sz="1100" b="1" dirty="0">
                <a:effectLst/>
                <a:latin typeface="Calibri" panose="020F0502020204030204" pitchFamily="34" charset="0"/>
                <a:ea typeface="Calibri" panose="020F0502020204030204" pitchFamily="34" charset="0"/>
                <a:cs typeface="Calibri" panose="020F0502020204030204" pitchFamily="34" charset="0"/>
              </a:rPr>
              <a:t>at least</a:t>
            </a:r>
            <a:r>
              <a:rPr lang="en-GB" sz="1100" dirty="0">
                <a:effectLst/>
                <a:latin typeface="Calibri" panose="020F0502020204030204" pitchFamily="34" charset="0"/>
                <a:ea typeface="Calibri" panose="020F0502020204030204" pitchFamily="34" charset="0"/>
                <a:cs typeface="Calibri" panose="020F0502020204030204" pitchFamily="34" charset="0"/>
              </a:rPr>
              <a:t> 3 times a week at home for </a:t>
            </a:r>
            <a:r>
              <a:rPr lang="en-GB" sz="1100" dirty="0" err="1">
                <a:effectLst/>
                <a:latin typeface="Calibri" panose="020F0502020204030204" pitchFamily="34" charset="0"/>
                <a:ea typeface="Calibri" panose="020F0502020204030204" pitchFamily="34" charset="0"/>
                <a:cs typeface="Calibri" panose="020F0502020204030204" pitchFamily="34" charset="0"/>
              </a:rPr>
              <a:t>approx</a:t>
            </a:r>
            <a:r>
              <a:rPr lang="en-GB" sz="1100" dirty="0">
                <a:effectLst/>
                <a:latin typeface="Calibri" panose="020F0502020204030204" pitchFamily="34" charset="0"/>
                <a:ea typeface="Calibri" panose="020F0502020204030204" pitchFamily="34" charset="0"/>
                <a:cs typeface="Calibri" panose="020F0502020204030204" pitchFamily="34" charset="0"/>
              </a:rPr>
              <a:t> </a:t>
            </a:r>
            <a:r>
              <a:rPr lang="en-GB" sz="1100" dirty="0">
                <a:latin typeface="Calibri" panose="020F0502020204030204" pitchFamily="34" charset="0"/>
                <a:ea typeface="Calibri" panose="020F0502020204030204" pitchFamily="34" charset="0"/>
                <a:cs typeface="Calibri" panose="020F0502020204030204" pitchFamily="34" charset="0"/>
              </a:rPr>
              <a:t>5</a:t>
            </a:r>
            <a:r>
              <a:rPr lang="en-GB" sz="1100" dirty="0">
                <a:effectLst/>
                <a:latin typeface="Calibri" panose="020F0502020204030204" pitchFamily="34" charset="0"/>
                <a:ea typeface="Calibri" panose="020F0502020204030204" pitchFamily="34" charset="0"/>
                <a:cs typeface="Calibri" panose="020F0502020204030204" pitchFamily="34" charset="0"/>
              </a:rPr>
              <a:t> minutes. Frequent reading, particularly of a familiar text helps to build fluency and stamina and is part of becoming a confident reader.  Your child can read to you or you can read to your child, but emersion within the story </a:t>
            </a:r>
            <a:r>
              <a:rPr lang="en-GB" sz="1100" dirty="0" err="1">
                <a:effectLst/>
                <a:latin typeface="Calibri" panose="020F0502020204030204" pitchFamily="34" charset="0"/>
                <a:ea typeface="Calibri" panose="020F0502020204030204" pitchFamily="34" charset="0"/>
                <a:cs typeface="Calibri" panose="020F0502020204030204" pitchFamily="34" charset="0"/>
              </a:rPr>
              <a:t>iand</a:t>
            </a:r>
            <a:r>
              <a:rPr lang="en-GB" sz="1100" dirty="0">
                <a:effectLst/>
                <a:latin typeface="Calibri" panose="020F0502020204030204" pitchFamily="34" charset="0"/>
                <a:ea typeface="Calibri" panose="020F0502020204030204" pitchFamily="34" charset="0"/>
                <a:cs typeface="Calibri" panose="020F0502020204030204" pitchFamily="34" charset="0"/>
              </a:rPr>
              <a:t> reading for pleasure is key.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1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something they have learned.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Our Library day will be a Monday this half term so books will be changed then. They may not be able to read their library book independently, and that is fine. We ask that these books are shared with parents and carers if necessary, so children can enjoy the books that they have chosen and see good modelling by parents and carers at home, as well as adult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4727645" y="298413"/>
            <a:ext cx="3832697" cy="4071179"/>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As well as reading with your child, we will continue to set </a:t>
            </a:r>
            <a:r>
              <a:rPr lang="en-GB" sz="1100" dirty="0">
                <a:latin typeface="Calibri" panose="020F0502020204030204" pitchFamily="34" charset="0"/>
                <a:ea typeface="Calibri" panose="020F0502020204030204" pitchFamily="34" charset="0"/>
                <a:cs typeface="Calibri" panose="020F0502020204030204" pitchFamily="34" charset="0"/>
              </a:rPr>
              <a:t>spelling and reading comprehension </a:t>
            </a:r>
            <a:r>
              <a:rPr lang="en-GB" sz="1100" dirty="0">
                <a:effectLst/>
                <a:latin typeface="Calibri" panose="020F0502020204030204" pitchFamily="34" charset="0"/>
                <a:ea typeface="Calibri" panose="020F0502020204030204" pitchFamily="34" charset="0"/>
                <a:cs typeface="Calibri" panose="020F0502020204030204" pitchFamily="34" charset="0"/>
              </a:rPr>
              <a:t>homework to support our transition to fluent</a:t>
            </a:r>
            <a:r>
              <a:rPr lang="en-GB" sz="1100" dirty="0">
                <a:latin typeface="Calibri" panose="020F0502020204030204" pitchFamily="34" charset="0"/>
                <a:ea typeface="Calibri" panose="020F0502020204030204" pitchFamily="34" charset="0"/>
                <a:cs typeface="Calibri" panose="020F0502020204030204" pitchFamily="34" charset="0"/>
              </a:rPr>
              <a:t> readers and spellers. </a:t>
            </a:r>
            <a:r>
              <a:rPr lang="en-GB" sz="1100" dirty="0">
                <a:effectLst/>
                <a:latin typeface="Calibri" panose="020F0502020204030204" pitchFamily="34" charset="0"/>
                <a:ea typeface="Calibri" panose="020F0502020204030204" pitchFamily="34" charset="0"/>
                <a:cs typeface="Calibri" panose="020F0502020204030204" pitchFamily="34" charset="0"/>
              </a:rPr>
              <a:t>These activities will be put into your child's home learning folder. Each week your child will also be set maths homework on Mathletics and can practice on TT Rockstars.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TT Rockstars supports times tables as Year 3 are expected to answer questions within a 6 second time frame from the 2x, 5x, 10x, 3x, 4x and 8x tables.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Year 4 are expected to answer questions at the same speed from any times table up to 12 x 12. We are teaching times table facts and strategies daily in class to go alongside use of the app at home, so please </a:t>
            </a:r>
            <a:r>
              <a:rPr lang="en-GB" sz="1100" dirty="0">
                <a:latin typeface="Calibri" panose="020F0502020204030204" pitchFamily="34" charset="0"/>
                <a:ea typeface="Calibri" panose="020F0502020204030204" pitchFamily="34" charset="0"/>
                <a:cs typeface="Calibri" panose="020F0502020204030204" pitchFamily="34" charset="0"/>
              </a:rPr>
              <a:t>encourage your child to go on this at home.</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We will send these home each Friday to be returned by Wednesday of the following week. If you need any help or support with set tasks, please let us know and we are happy to support.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68C6ACC-98EB-9C4E-5D42-E7B35309DCEB}"/>
              </a:ext>
            </a:extLst>
          </p:cNvPr>
          <p:cNvSpPr txBox="1"/>
          <p:nvPr/>
        </p:nvSpPr>
        <p:spPr>
          <a:xfrm>
            <a:off x="4727645" y="4027256"/>
            <a:ext cx="7036336" cy="1482072"/>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Important Dates Coming Up</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Looking forward to lots of exciting learning opportunities across the term. Any questions or queries about</a:t>
            </a:r>
            <a:r>
              <a:rPr lang="en-GB" sz="1200"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Tulli</a:t>
            </a:r>
            <a:r>
              <a:rPr lang="en-GB" sz="1200" dirty="0">
                <a:latin typeface="Calibri" panose="020F0502020204030204" pitchFamily="34" charset="0"/>
                <a:ea typeface="Calibri" panose="020F0502020204030204" pitchFamily="34" charset="0"/>
                <a:cs typeface="Calibri" panose="020F0502020204030204" pitchFamily="34" charset="0"/>
              </a:rPr>
              <a:t>e House – Egyptian Workshop</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Berwick </a:t>
            </a:r>
            <a:r>
              <a:rPr lang="en-GB" sz="1200" dirty="0">
                <a:latin typeface="Calibri" panose="020F0502020204030204" pitchFamily="34" charset="0"/>
                <a:ea typeface="Calibri" panose="020F0502020204030204" pitchFamily="34" charset="0"/>
                <a:cs typeface="Calibri" panose="020F0502020204030204" pitchFamily="34" charset="0"/>
              </a:rPr>
              <a:t>Residential 07.6..24</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Kwik Cricket – 26.5.24</a:t>
            </a: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456" y="-925749"/>
            <a:ext cx="7351830" cy="1828800"/>
          </a:xfrm>
        </p:spPr>
        <p:txBody>
          <a:bodyPr rtlCol="0"/>
          <a:lstStyle/>
          <a:p>
            <a:pPr rtl="0"/>
            <a:r>
              <a:rPr lang="en-GB" dirty="0"/>
              <a:t>Summer learning letter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GB" dirty="0"/>
              <a:t>Elm Class 2024</a:t>
            </a:r>
            <a:endParaRPr lang="en-US" dirty="0"/>
          </a:p>
        </p:txBody>
      </p:sp>
      <p:sp>
        <p:nvSpPr>
          <p:cNvPr id="4" name="TextBox 3">
            <a:extLst>
              <a:ext uri="{FF2B5EF4-FFF2-40B4-BE49-F238E27FC236}">
                <a16:creationId xmlns:a16="http://schemas.microsoft.com/office/drawing/2014/main" id="{C344DE81-3DC0-CCD9-1CC2-6AA01F3C8580}"/>
              </a:ext>
            </a:extLst>
          </p:cNvPr>
          <p:cNvSpPr txBox="1"/>
          <p:nvPr/>
        </p:nvSpPr>
        <p:spPr>
          <a:xfrm>
            <a:off x="2945613" y="1102371"/>
            <a:ext cx="4748415" cy="780727"/>
          </a:xfrm>
          <a:prstGeom prst="rect">
            <a:avLst/>
          </a:prstGeom>
          <a:noFill/>
        </p:spPr>
        <p:txBody>
          <a:bodyPr wrap="square" rtlCol="0">
            <a:spAutoFit/>
          </a:bodyPr>
          <a:lstStyle/>
          <a:p>
            <a:pPr lvl="0">
              <a:lnSpc>
                <a:spcPct val="107000"/>
              </a:lnSpc>
            </a:pPr>
            <a:r>
              <a:rPr lang="en-US" dirty="0"/>
              <a:t>We are Reading:</a:t>
            </a:r>
          </a:p>
          <a:p>
            <a:pPr marL="342900" lvl="0" indent="-342900">
              <a:lnSpc>
                <a:spcPct val="107000"/>
              </a:lnSpc>
              <a:buFont typeface="Symbol" pitchFamily="2" charset="2"/>
              <a:buChar char=""/>
            </a:pPr>
            <a:r>
              <a:rPr lang="en-GB" sz="1200" dirty="0" err="1">
                <a:solidFill>
                  <a:schemeClr val="tx2"/>
                </a:solidFill>
                <a:latin typeface="Comic Sans MS" panose="030F0902030302020204" pitchFamily="66" charset="0"/>
                <a:cs typeface="Times New Roman" panose="02020603050405020304" pitchFamily="18" charset="0"/>
              </a:rPr>
              <a:t>Varjak</a:t>
            </a:r>
            <a:r>
              <a:rPr lang="en-GB" sz="1200" dirty="0">
                <a:solidFill>
                  <a:schemeClr val="tx2"/>
                </a:solidFill>
                <a:latin typeface="Comic Sans MS" panose="030F0902030302020204" pitchFamily="66" charset="0"/>
                <a:cs typeface="Times New Roman" panose="02020603050405020304" pitchFamily="18" charset="0"/>
              </a:rPr>
              <a:t> Paw</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cs typeface="Times New Roman" panose="02020603050405020304" pitchFamily="18" charset="0"/>
              </a:rPr>
              <a:t>Wind in the Willow.</a:t>
            </a:r>
            <a:endParaRPr lang="en-US" sz="1200" dirty="0">
              <a:solidFill>
                <a:schemeClr val="tx2"/>
              </a:solidFill>
            </a:endParaRPr>
          </a:p>
        </p:txBody>
      </p:sp>
      <p:sp>
        <p:nvSpPr>
          <p:cNvPr id="6" name="TextBox 5">
            <a:extLst>
              <a:ext uri="{FF2B5EF4-FFF2-40B4-BE49-F238E27FC236}">
                <a16:creationId xmlns:a16="http://schemas.microsoft.com/office/drawing/2014/main" id="{8298ABA3-30C5-2067-C35A-40B511E80389}"/>
              </a:ext>
            </a:extLst>
          </p:cNvPr>
          <p:cNvSpPr txBox="1"/>
          <p:nvPr/>
        </p:nvSpPr>
        <p:spPr>
          <a:xfrm>
            <a:off x="2945613" y="1760921"/>
            <a:ext cx="3819268" cy="972382"/>
          </a:xfrm>
          <a:prstGeom prst="rect">
            <a:avLst/>
          </a:prstGeom>
          <a:noFill/>
        </p:spPr>
        <p:txBody>
          <a:bodyPr wrap="square" rtlCol="0">
            <a:spAutoFit/>
          </a:bodyPr>
          <a:lstStyle/>
          <a:p>
            <a:pPr lvl="0">
              <a:lnSpc>
                <a:spcPct val="107000"/>
              </a:lnSpc>
            </a:pPr>
            <a:r>
              <a:rPr lang="en-US" dirty="0"/>
              <a:t>We are Writing: </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Explanation Texts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Analysing Poetry</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Stories from another culture.</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3009630" y="4273207"/>
            <a:ext cx="4748415" cy="1664430"/>
          </a:xfrm>
          <a:prstGeom prst="rect">
            <a:avLst/>
          </a:prstGeom>
          <a:noFill/>
        </p:spPr>
        <p:txBody>
          <a:bodyPr wrap="square" rtlCol="0">
            <a:spAutoFit/>
          </a:bodyPr>
          <a:lstStyle/>
          <a:p>
            <a:pPr lvl="0">
              <a:lnSpc>
                <a:spcPct val="107000"/>
              </a:lnSpc>
            </a:pPr>
            <a:r>
              <a:rPr lang="en-US" dirty="0"/>
              <a:t>We are Exploring:</a:t>
            </a:r>
          </a:p>
          <a:p>
            <a:pPr marL="171450" indent="-171450">
              <a:lnSpc>
                <a:spcPct val="107000"/>
              </a:lnSpc>
              <a:buFont typeface="Arial" panose="020B0604020202020204" pitchFamily="34" charset="0"/>
              <a:buChar char="•"/>
            </a:pPr>
            <a:r>
              <a:rPr lang="en-GB" sz="1100" dirty="0">
                <a:solidFill>
                  <a:srgbClr val="222222"/>
                </a:solidFill>
                <a:latin typeface="Comic Sans MS" panose="030F0702030302020204" pitchFamily="66" charset="0"/>
              </a:rPr>
              <a:t>We are investigating and learning all about the Ancient Egyptians. How they lived and used the River Nile, their achievements, Pyramids and mummification. We will also look at the Old, Middle and New Kingdom within the Egyptian civilisation.</a:t>
            </a:r>
            <a:endParaRPr lang="en-GB" sz="1100" b="0" i="0" dirty="0">
              <a:solidFill>
                <a:srgbClr val="222222"/>
              </a:solidFill>
              <a:effectLst/>
              <a:latin typeface="Comic Sans MS" panose="030F0702030302020204" pitchFamily="66" charset="0"/>
            </a:endParaRPr>
          </a:p>
          <a:p>
            <a:pPr marL="171450" indent="-171450">
              <a:lnSpc>
                <a:spcPct val="107000"/>
              </a:lnSpc>
              <a:buFont typeface="Arial" panose="020B0604020202020204" pitchFamily="34" charset="0"/>
              <a:buChar char="•"/>
            </a:pPr>
            <a:r>
              <a:rPr lang="en-GB" sz="1100" dirty="0">
                <a:solidFill>
                  <a:srgbClr val="222222"/>
                </a:solidFill>
                <a:latin typeface="Comic Sans MS" panose="030F0702030302020204" pitchFamily="66" charset="0"/>
              </a:rPr>
              <a:t>Within Science we are learning all about Electricity, circuits and switches. We will also investigate Living things in their habitats.</a:t>
            </a:r>
            <a:endParaRPr lang="en-GB" sz="1100" b="0" i="0" dirty="0">
              <a:solidFill>
                <a:srgbClr val="222222"/>
              </a:solidFill>
              <a:effectLst/>
              <a:latin typeface="Comic Sans MS" panose="030F0702030302020204" pitchFamily="66" charset="0"/>
            </a:endParaRPr>
          </a:p>
          <a:p>
            <a:pPr marL="171450" lvl="0" indent="-171450">
              <a:lnSpc>
                <a:spcPct val="107000"/>
              </a:lnSpc>
              <a:buFont typeface="Arial" panose="020B0604020202020204" pitchFamily="34" charset="0"/>
              <a:buChar char="•"/>
            </a:pP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731915" y="1274051"/>
            <a:ext cx="3028944" cy="1080232"/>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marL="285750" lvl="0" indent="-285750">
              <a:lnSpc>
                <a:spcPct val="107000"/>
              </a:lnSpc>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Mechanisms and hinges within D&amp;T.</a:t>
            </a:r>
          </a:p>
          <a:p>
            <a:pPr marL="285750" lvl="0" indent="-285750">
              <a:lnSpc>
                <a:spcPct val="107000"/>
              </a:lnSpc>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3D art - sculptures</a:t>
            </a:r>
            <a:endParaRPr lang="en-GB" sz="1400" dirty="0">
              <a:effectLst/>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3009630" y="2981926"/>
            <a:ext cx="3236784" cy="1376787"/>
          </a:xfrm>
          <a:prstGeom prst="rect">
            <a:avLst/>
          </a:prstGeom>
          <a:noFill/>
        </p:spPr>
        <p:txBody>
          <a:bodyPr wrap="none" rtlCol="0">
            <a:spAutoFit/>
          </a:bodyPr>
          <a:lstStyle/>
          <a:p>
            <a:pPr lvl="0">
              <a:lnSpc>
                <a:spcPct val="107000"/>
              </a:lnSpc>
            </a:pPr>
            <a:r>
              <a:rPr lang="en-US" dirty="0"/>
              <a:t>We are Solving: </a:t>
            </a:r>
          </a:p>
          <a:p>
            <a:pPr marL="285750" lvl="0" indent="-285750">
              <a:lnSpc>
                <a:spcPct val="107000"/>
              </a:lnSpc>
              <a:buFont typeface="Arial" panose="020B0604020202020204" pitchFamily="34" charset="0"/>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Times table and related division facts </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Fractions and decimals</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Money and Time</a:t>
            </a:r>
          </a:p>
          <a:p>
            <a:pPr marL="285750" lvl="0" indent="-285750">
              <a:lnSpc>
                <a:spcPct val="107000"/>
              </a:lnSpc>
              <a:buFont typeface="Arial" panose="020B0604020202020204" pitchFamily="34" charset="0"/>
              <a:buChar char="•"/>
            </a:pPr>
            <a:r>
              <a:rPr lang="en-GB" sz="1200" dirty="0">
                <a:solidFill>
                  <a:schemeClr val="tx2"/>
                </a:solidFill>
                <a:latin typeface="Comic Sans MS" panose="030F0902030302020204" pitchFamily="66" charset="0"/>
                <a:cs typeface="Times New Roman" panose="02020603050405020304" pitchFamily="18" charset="0"/>
              </a:rPr>
              <a:t>Shape and Position</a:t>
            </a:r>
          </a:p>
          <a:p>
            <a:pPr marL="285750" lvl="0" indent="-285750">
              <a:lnSpc>
                <a:spcPct val="107000"/>
              </a:lnSpc>
              <a:buFont typeface="Arial" panose="020B0604020202020204" pitchFamily="34" charset="0"/>
              <a:buChar char="•"/>
            </a:pPr>
            <a:endParaRPr lang="en-US" sz="1200" dirty="0">
              <a:solidFill>
                <a:schemeClr val="tx2"/>
              </a:solidFill>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758045" y="2767993"/>
            <a:ext cx="4040621" cy="184903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Communicating:</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400" dirty="0">
                <a:effectLst/>
                <a:latin typeface="+mj-lt"/>
                <a:ea typeface="Calibri" panose="020F0502020204030204" pitchFamily="34" charset="0"/>
                <a:cs typeface="Times New Roman" panose="02020603050405020304" pitchFamily="18" charset="0"/>
              </a:rPr>
              <a:t>In French we are learning about food and how to order in a restaurant.</a:t>
            </a:r>
          </a:p>
          <a:p>
            <a:pPr marL="285750" indent="-285750">
              <a:lnSpc>
                <a:spcPct val="107000"/>
              </a:lnSpc>
              <a:spcAft>
                <a:spcPts val="800"/>
              </a:spcAft>
              <a:buFont typeface="Arial" panose="020B0604020202020204" pitchFamily="34" charset="0"/>
              <a:buChar char="•"/>
            </a:pPr>
            <a:r>
              <a:rPr lang="en-GB" sz="1400" dirty="0">
                <a:latin typeface="+mj-lt"/>
                <a:ea typeface="Calibri" panose="020F0502020204030204" pitchFamily="34" charset="0"/>
                <a:cs typeface="Times New Roman" panose="02020603050405020304" pitchFamily="18" charset="0"/>
              </a:rPr>
              <a:t>In PHSE we are investigating keeping ourselves safe, rights and respect.</a:t>
            </a:r>
          </a:p>
          <a:p>
            <a:pPr>
              <a:lnSpc>
                <a:spcPct val="107000"/>
              </a:lnSpc>
              <a:spcAft>
                <a:spcPts val="800"/>
              </a:spcAft>
            </a:pPr>
            <a:endParaRPr lang="en-GB" sz="14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758046" y="4565942"/>
            <a:ext cx="4324464" cy="1762855"/>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Reasoning and problem solving skills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Growth mindset- crossing the learning pit…’I can do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Recall of ‘sticky’ knowledge- what has stayed in our memory and how can we access and use this?</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Team work-listening and compromising to build a stronger idea</a:t>
            </a:r>
            <a:endParaRPr lang="en-GB"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Illustration 16x9</Template>
  <TotalTime>1505</TotalTime>
  <Words>837</Words>
  <Application>Microsoft Office PowerPoint</Application>
  <PresentationFormat>Widescreen</PresentationFormat>
  <Paragraphs>53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Elm Class </vt:lpstr>
      <vt:lpstr>Welcome Back Elm Class!</vt:lpstr>
      <vt:lpstr>Summer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Samantha Coopey</cp:lastModifiedBy>
  <cp:revision>5</cp:revision>
  <dcterms:created xsi:type="dcterms:W3CDTF">2023-01-06T14:19:25Z</dcterms:created>
  <dcterms:modified xsi:type="dcterms:W3CDTF">2024-05-15T18:50:18Z</dcterms:modified>
</cp:coreProperties>
</file>