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7DB93-164F-44FB-9286-D8B55482F7CD}" v="31" dt="2023-12-13T13:50:13.005"/>
    <p1510:client id="{D8440627-51D0-4615-8B4B-E77C8A55D4C1}" v="250" dt="2023-12-13T13:59:33.40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Taylor" userId="bd5dbe48-4f5e-4fe2-9e28-2e639862b441" providerId="ADAL" clId="{D8440627-51D0-4615-8B4B-E77C8A55D4C1}"/>
    <pc:docChg chg="modSld">
      <pc:chgData name="Marie Taylor" userId="bd5dbe48-4f5e-4fe2-9e28-2e639862b441" providerId="ADAL" clId="{D8440627-51D0-4615-8B4B-E77C8A55D4C1}" dt="2023-12-13T13:59:33.401" v="245" actId="20577"/>
      <pc:docMkLst>
        <pc:docMk/>
      </pc:docMkLst>
      <pc:sldChg chg="modSp mod">
        <pc:chgData name="Marie Taylor" userId="bd5dbe48-4f5e-4fe2-9e28-2e639862b441" providerId="ADAL" clId="{D8440627-51D0-4615-8B4B-E77C8A55D4C1}" dt="2023-12-13T13:50:04.539" v="61" actId="20577"/>
        <pc:sldMkLst>
          <pc:docMk/>
          <pc:sldMk cId="769675095" sldId="257"/>
        </pc:sldMkLst>
        <pc:spChg chg="mod">
          <ac:chgData name="Marie Taylor" userId="bd5dbe48-4f5e-4fe2-9e28-2e639862b441" providerId="ADAL" clId="{D8440627-51D0-4615-8B4B-E77C8A55D4C1}" dt="2023-12-13T13:50:04.539" v="61" actId="20577"/>
          <ac:spMkLst>
            <pc:docMk/>
            <pc:sldMk cId="769675095" sldId="257"/>
            <ac:spMk id="3" creationId="{00000000-0000-0000-0000-000000000000}"/>
          </ac:spMkLst>
        </pc:spChg>
      </pc:sldChg>
      <pc:sldChg chg="modSp mod">
        <pc:chgData name="Marie Taylor" userId="bd5dbe48-4f5e-4fe2-9e28-2e639862b441" providerId="ADAL" clId="{D8440627-51D0-4615-8B4B-E77C8A55D4C1}" dt="2023-12-13T13:59:33.401" v="245" actId="20577"/>
        <pc:sldMkLst>
          <pc:docMk/>
          <pc:sldMk cId="1805748268" sldId="263"/>
        </pc:sldMkLst>
        <pc:spChg chg="mod">
          <ac:chgData name="Marie Taylor" userId="bd5dbe48-4f5e-4fe2-9e28-2e639862b441" providerId="ADAL" clId="{D8440627-51D0-4615-8B4B-E77C8A55D4C1}" dt="2023-12-13T13:59:33.401" v="245" actId="20577"/>
          <ac:spMkLst>
            <pc:docMk/>
            <pc:sldMk cId="1805748268" sldId="263"/>
            <ac:spMk id="7" creationId="{BAC98960-9F4B-95D7-969C-C67BF9509C5F}"/>
          </ac:spMkLst>
        </pc:spChg>
        <pc:spChg chg="mod">
          <ac:chgData name="Marie Taylor" userId="bd5dbe48-4f5e-4fe2-9e28-2e639862b441" providerId="ADAL" clId="{D8440627-51D0-4615-8B4B-E77C8A55D4C1}" dt="2023-12-13T13:59:24.971" v="243" actId="14100"/>
          <ac:spMkLst>
            <pc:docMk/>
            <pc:sldMk cId="1805748268" sldId="263"/>
            <ac:spMk id="14" creationId="{06E6067D-7BFF-05A3-5B4F-C507D352A390}"/>
          </ac:spMkLst>
        </pc:spChg>
      </pc:sldChg>
      <pc:sldChg chg="modSp mod">
        <pc:chgData name="Marie Taylor" userId="bd5dbe48-4f5e-4fe2-9e28-2e639862b441" providerId="ADAL" clId="{D8440627-51D0-4615-8B4B-E77C8A55D4C1}" dt="2023-12-13T13:57:16.707" v="219" actId="20577"/>
        <pc:sldMkLst>
          <pc:docMk/>
          <pc:sldMk cId="3692731661" sldId="264"/>
        </pc:sldMkLst>
        <pc:spChg chg="mod">
          <ac:chgData name="Marie Taylor" userId="bd5dbe48-4f5e-4fe2-9e28-2e639862b441" providerId="ADAL" clId="{D8440627-51D0-4615-8B4B-E77C8A55D4C1}" dt="2023-12-13T13:51:31.004" v="78" actId="113"/>
          <ac:spMkLst>
            <pc:docMk/>
            <pc:sldMk cId="3692731661" sldId="264"/>
            <ac:spMk id="5" creationId="{F31A0A1C-536F-2B23-7B11-4DADD645966F}"/>
          </ac:spMkLst>
        </pc:spChg>
        <pc:spChg chg="mod">
          <ac:chgData name="Marie Taylor" userId="bd5dbe48-4f5e-4fe2-9e28-2e639862b441" providerId="ADAL" clId="{D8440627-51D0-4615-8B4B-E77C8A55D4C1}" dt="2023-12-13T13:55:03.531" v="203" actId="20577"/>
          <ac:spMkLst>
            <pc:docMk/>
            <pc:sldMk cId="3692731661" sldId="264"/>
            <ac:spMk id="6" creationId="{89ABC802-7C19-37FD-067E-C4B94F8D0136}"/>
          </ac:spMkLst>
        </pc:spChg>
        <pc:spChg chg="mod">
          <ac:chgData name="Marie Taylor" userId="bd5dbe48-4f5e-4fe2-9e28-2e639862b441" providerId="ADAL" clId="{D8440627-51D0-4615-8B4B-E77C8A55D4C1}" dt="2023-12-13T13:57:16.707" v="219" actId="20577"/>
          <ac:spMkLst>
            <pc:docMk/>
            <pc:sldMk cId="3692731661" sldId="264"/>
            <ac:spMk id="10" creationId="{74695C0E-2CFF-24A8-46A0-D066EA0A8098}"/>
          </ac:spMkLst>
        </pc:spChg>
        <pc:spChg chg="mod">
          <ac:chgData name="Marie Taylor" userId="bd5dbe48-4f5e-4fe2-9e28-2e639862b441" providerId="ADAL" clId="{D8440627-51D0-4615-8B4B-E77C8A55D4C1}" dt="2023-12-13T13:53:30.632" v="123" actId="20577"/>
          <ac:spMkLst>
            <pc:docMk/>
            <pc:sldMk cId="3692731661" sldId="264"/>
            <ac:spMk id="11" creationId="{8A49A0CC-FAA4-BAC4-D7FF-6197DB26FE9F}"/>
          </ac:spMkLst>
        </pc:spChg>
      </pc:sldChg>
    </pc:docChg>
  </pc:docChgLst>
  <pc:docChgLst>
    <pc:chgData name="Megan Marsh" userId="b060d42b-83ef-4dd2-bb34-05e7428e16f6" providerId="ADAL" clId="{85A7DB93-164F-44FB-9286-D8B55482F7CD}"/>
    <pc:docChg chg="custSel modSld">
      <pc:chgData name="Megan Marsh" userId="b060d42b-83ef-4dd2-bb34-05e7428e16f6" providerId="ADAL" clId="{85A7DB93-164F-44FB-9286-D8B55482F7CD}" dt="2023-12-13T13:50:13.005" v="551" actId="1076"/>
      <pc:docMkLst>
        <pc:docMk/>
      </pc:docMkLst>
      <pc:sldChg chg="modSp mod">
        <pc:chgData name="Megan Marsh" userId="b060d42b-83ef-4dd2-bb34-05e7428e16f6" providerId="ADAL" clId="{85A7DB93-164F-44FB-9286-D8B55482F7CD}" dt="2023-12-13T13:50:13.005" v="551" actId="1076"/>
        <pc:sldMkLst>
          <pc:docMk/>
          <pc:sldMk cId="3692731661" sldId="264"/>
        </pc:sldMkLst>
        <pc:spChg chg="mod">
          <ac:chgData name="Megan Marsh" userId="b060d42b-83ef-4dd2-bb34-05e7428e16f6" providerId="ADAL" clId="{85A7DB93-164F-44FB-9286-D8B55482F7CD}" dt="2023-12-13T13:50:13.005" v="551" actId="1076"/>
          <ac:spMkLst>
            <pc:docMk/>
            <pc:sldMk cId="3692731661" sldId="264"/>
            <ac:spMk id="2" creationId="{F5ED2D9C-6C7E-9757-1C06-22A51DF117E8}"/>
          </ac:spMkLst>
        </pc:spChg>
        <pc:spChg chg="mod">
          <ac:chgData name="Megan Marsh" userId="b060d42b-83ef-4dd2-bb34-05e7428e16f6" providerId="ADAL" clId="{85A7DB93-164F-44FB-9286-D8B55482F7CD}" dt="2023-12-13T13:49:56.977" v="548" actId="1076"/>
          <ac:spMkLst>
            <pc:docMk/>
            <pc:sldMk cId="3692731661" sldId="264"/>
            <ac:spMk id="5" creationId="{F31A0A1C-536F-2B23-7B11-4DADD645966F}"/>
          </ac:spMkLst>
        </pc:spChg>
        <pc:spChg chg="mod">
          <ac:chgData name="Megan Marsh" userId="b060d42b-83ef-4dd2-bb34-05e7428e16f6" providerId="ADAL" clId="{85A7DB93-164F-44FB-9286-D8B55482F7CD}" dt="2023-12-13T13:50:00.069" v="549" actId="1076"/>
          <ac:spMkLst>
            <pc:docMk/>
            <pc:sldMk cId="3692731661" sldId="264"/>
            <ac:spMk id="6" creationId="{89ABC802-7C19-37FD-067E-C4B94F8D0136}"/>
          </ac:spMkLst>
        </pc:spChg>
        <pc:spChg chg="mod">
          <ac:chgData name="Megan Marsh" userId="b060d42b-83ef-4dd2-bb34-05e7428e16f6" providerId="ADAL" clId="{85A7DB93-164F-44FB-9286-D8B55482F7CD}" dt="2023-12-13T13:49:53.510" v="547" actId="1076"/>
          <ac:spMkLst>
            <pc:docMk/>
            <pc:sldMk cId="3692731661" sldId="264"/>
            <ac:spMk id="11" creationId="{8A49A0CC-FAA4-BAC4-D7FF-6197DB26FE9F}"/>
          </ac:spMkLst>
        </pc:spChg>
        <pc:spChg chg="mod">
          <ac:chgData name="Megan Marsh" userId="b060d42b-83ef-4dd2-bb34-05e7428e16f6" providerId="ADAL" clId="{85A7DB93-164F-44FB-9286-D8B55482F7CD}" dt="2023-12-13T13:50:05.935" v="550" actId="1076"/>
          <ac:spMkLst>
            <pc:docMk/>
            <pc:sldMk cId="3692731661" sldId="264"/>
            <ac:spMk id="13" creationId="{96E7B92A-AE17-A19D-05D8-909D45CC05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rtl="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a:t>Ash Class </a:t>
            </a:r>
            <a:endParaRPr lang="en-gb"/>
          </a:p>
        </p:txBody>
      </p:sp>
      <p:sp>
        <p:nvSpPr>
          <p:cNvPr id="3" name="Subtitle 2"/>
          <p:cNvSpPr>
            <a:spLocks noGrp="1"/>
          </p:cNvSpPr>
          <p:nvPr>
            <p:ph type="subTitle" idx="1"/>
          </p:nvPr>
        </p:nvSpPr>
        <p:spPr/>
        <p:txBody>
          <a:bodyPr rtlCol="0"/>
          <a:lstStyle/>
          <a:p>
            <a:pPr rtl="0"/>
            <a:r>
              <a:rPr lang="en-GB"/>
              <a:t>Happy New Year and Welcome Back! January 2024</a:t>
            </a:r>
            <a:endParaRPr lang="en-gb"/>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19141" y="460563"/>
            <a:ext cx="4105070" cy="687421"/>
          </a:xfrm>
        </p:spPr>
        <p:txBody>
          <a:bodyPr>
            <a:normAutofit/>
          </a:bodyPr>
          <a:lstStyle/>
          <a:p>
            <a:r>
              <a:rPr lang="en-US" sz="2400"/>
              <a:t>Hello Ash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06666" y="1495228"/>
            <a:ext cx="3847655" cy="1869871"/>
          </a:xfrm>
          <a:prstGeom prst="rect">
            <a:avLst/>
          </a:prstGeom>
          <a:noFill/>
        </p:spPr>
        <p:txBody>
          <a:bodyPr wrap="square" lIns="91440" tIns="45720" rIns="91440" bIns="45720" rtlCol="0" anchor="t">
            <a:spAutoFit/>
          </a:bodyPr>
          <a:lstStyle/>
          <a:p>
            <a:pPr>
              <a:lnSpc>
                <a:spcPct val="107000"/>
              </a:lnSpc>
              <a:spcAft>
                <a:spcPts val="800"/>
              </a:spcAft>
            </a:pPr>
            <a:r>
              <a:rPr lang="en-GB" sz="1200" b="1" u="sng">
                <a:latin typeface="Calibri" panose="020F0502020204030204" pitchFamily="34" charset="0"/>
                <a:ea typeface="Calibri" panose="020F0502020204030204" pitchFamily="34" charset="0"/>
                <a:cs typeface="Calibri" panose="020F0502020204030204" pitchFamily="34" charset="0"/>
              </a:rPr>
              <a:t>Welcome back, we hope all children had a lovely break</a:t>
            </a:r>
            <a:r>
              <a:rPr lang="en-GB" sz="1200" b="1" u="sng">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p>
            <a:r>
              <a:rPr lang="en-US" sz="1200">
                <a:effectLst/>
                <a:latin typeface="Calibri"/>
                <a:ea typeface="Times New Roman" panose="02020603050405020304" pitchFamily="18" charset="0"/>
                <a:cs typeface="Calibri"/>
              </a:rPr>
              <a:t>We are delighted to be welcoming all</a:t>
            </a:r>
            <a:r>
              <a:rPr lang="en-US" sz="1200">
                <a:latin typeface="Calibri"/>
                <a:ea typeface="Times New Roman" panose="02020603050405020304" pitchFamily="18" charset="0"/>
                <a:cs typeface="Calibri"/>
              </a:rPr>
              <a:t> </a:t>
            </a:r>
            <a:r>
              <a:rPr lang="en-US" sz="1200">
                <a:effectLst/>
                <a:latin typeface="Calibri"/>
                <a:ea typeface="Times New Roman" panose="02020603050405020304" pitchFamily="18" charset="0"/>
                <a:cs typeface="Calibri"/>
              </a:rPr>
              <a:t>our lovely children back after </a:t>
            </a:r>
            <a:r>
              <a:rPr lang="en-US" sz="1200">
                <a:latin typeface="Calibri"/>
                <a:ea typeface="Times New Roman" panose="02020603050405020304" pitchFamily="18" charset="0"/>
                <a:cs typeface="Calibri"/>
              </a:rPr>
              <a:t>the Christmas holidays. This term once again has</a:t>
            </a:r>
            <a:r>
              <a:rPr lang="en-US" sz="1200">
                <a:effectLst/>
                <a:latin typeface="Calibri"/>
                <a:ea typeface="Times New Roman" panose="02020603050405020304" pitchFamily="18" charset="0"/>
                <a:cs typeface="Calibri"/>
              </a:rPr>
              <a:t> lots of exciting learning </a:t>
            </a:r>
            <a:r>
              <a:rPr lang="en-US" sz="1200">
                <a:latin typeface="Calibri"/>
                <a:ea typeface="Times New Roman" panose="02020603050405020304" pitchFamily="18" charset="0"/>
                <a:cs typeface="Calibri"/>
              </a:rPr>
              <a:t>opportunities for us to enjoy together. </a:t>
            </a:r>
          </a:p>
          <a:p>
            <a:r>
              <a:rPr lang="en-US" sz="1200">
                <a:latin typeface="Calibri"/>
                <a:ea typeface="Times New Roman" panose="02020603050405020304" pitchFamily="18" charset="0"/>
                <a:cs typeface="Calibri"/>
              </a:rPr>
              <a:t>This newsletter covers both </a:t>
            </a:r>
            <a:r>
              <a:rPr lang="en-US" sz="1200" b="1">
                <a:latin typeface="Calibri"/>
                <a:ea typeface="Times New Roman" panose="02020603050405020304" pitchFamily="18" charset="0"/>
                <a:cs typeface="Calibri"/>
              </a:rPr>
              <a:t>Spring 1 and Spring 2 dates </a:t>
            </a:r>
            <a:r>
              <a:rPr lang="en-US" sz="1200">
                <a:latin typeface="Calibri"/>
                <a:ea typeface="Times New Roman" panose="02020603050405020304" pitchFamily="18" charset="0"/>
                <a:cs typeface="Calibri"/>
              </a:rPr>
              <a:t>and curriculum due to the short length of the term. Any further information will be communicated through Dojo, email or text.</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154321" y="343710"/>
            <a:ext cx="4022061" cy="3766031"/>
          </a:xfrm>
          <a:prstGeom prst="rect">
            <a:avLst/>
          </a:prstGeom>
          <a:noFill/>
        </p:spPr>
        <p:txBody>
          <a:bodyPr wrap="square" lIns="91440" tIns="45720" rIns="91440" bIns="45720" rtlCol="0" anchor="t">
            <a:spAutoFit/>
          </a:bodyPr>
          <a:lstStyle/>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Equipment- reminders</a:t>
            </a: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a:effectLst/>
                <a:latin typeface="Calibri"/>
                <a:ea typeface="Calibri" panose="020F0502020204030204" pitchFamily="34" charset="0"/>
                <a:cs typeface="Calibri"/>
              </a:rPr>
              <a:t>Each day</a:t>
            </a:r>
            <a:r>
              <a:rPr lang="en-GB" sz="1200">
                <a:effectLst/>
                <a:latin typeface="Calibri"/>
                <a:ea typeface="Calibri" panose="020F0502020204030204" pitchFamily="34" charset="0"/>
                <a:cs typeface="Calibri"/>
              </a:rPr>
              <a:t> your child needs their reading book and record, a coat with a hood</a:t>
            </a:r>
            <a:r>
              <a:rPr lang="en-GB" sz="1200">
                <a:latin typeface="Calibri"/>
                <a:ea typeface="Calibri" panose="020F0502020204030204" pitchFamily="34" charset="0"/>
                <a:cs typeface="Calibri"/>
              </a:rPr>
              <a:t> and we recommend a pair of wellies to be left at school.</a:t>
            </a:r>
          </a:p>
          <a:p>
            <a:pPr>
              <a:lnSpc>
                <a:spcPct val="107000"/>
              </a:lnSpc>
              <a:spcAft>
                <a:spcPts val="800"/>
              </a:spcAft>
            </a:pPr>
            <a:r>
              <a:rPr lang="en-GB" sz="1200" b="1">
                <a:effectLst/>
                <a:latin typeface="Calibri"/>
                <a:ea typeface="Calibri" panose="020F0502020204030204" pitchFamily="34" charset="0"/>
                <a:cs typeface="Calibri"/>
              </a:rPr>
              <a:t>Water bottles</a:t>
            </a:r>
            <a:r>
              <a:rPr lang="en-GB" sz="1200" b="1">
                <a:latin typeface="Calibri"/>
                <a:ea typeface="Calibri" panose="020F0502020204030204" pitchFamily="34" charset="0"/>
                <a:cs typeface="Calibri"/>
              </a:rPr>
              <a:t>- </a:t>
            </a:r>
            <a:r>
              <a:rPr lang="en-GB" sz="1200">
                <a:effectLst/>
                <a:latin typeface="Calibri"/>
                <a:ea typeface="Calibri" panose="020F0502020204030204" pitchFamily="34" charset="0"/>
                <a:cs typeface="Calibri"/>
              </a:rPr>
              <a:t>as of January school water bottles will be given to all children, these will stay in school.</a:t>
            </a:r>
          </a:p>
          <a:p>
            <a:pPr>
              <a:lnSpc>
                <a:spcPct val="107000"/>
              </a:lnSpc>
              <a:spcAft>
                <a:spcPts val="800"/>
              </a:spcAft>
            </a:pPr>
            <a:r>
              <a:rPr lang="en-US" sz="1200" b="1">
                <a:latin typeface="Calibri"/>
                <a:ea typeface="Times New Roman" panose="02020603050405020304" pitchFamily="18" charset="0"/>
                <a:cs typeface="Calibri"/>
              </a:rPr>
              <a:t>PE kits- </a:t>
            </a:r>
            <a:r>
              <a:rPr lang="en-US" sz="1200">
                <a:latin typeface="Calibri"/>
                <a:ea typeface="Times New Roman" panose="02020603050405020304" pitchFamily="18" charset="0"/>
                <a:cs typeface="Calibri"/>
              </a:rPr>
              <a:t>we suggest that children bring their kit in a separate bag on a Monday and leave on their pegs and we will send everything home on a Friday. All jewelry must be removed and hair tied back to make the most of our lessons. </a:t>
            </a:r>
          </a:p>
          <a:p>
            <a:pPr>
              <a:lnSpc>
                <a:spcPct val="107000"/>
              </a:lnSpc>
              <a:spcAft>
                <a:spcPts val="800"/>
              </a:spcAft>
            </a:pPr>
            <a:r>
              <a:rPr lang="en-US" sz="1200">
                <a:effectLst/>
                <a:latin typeface="Calibri"/>
                <a:ea typeface="Times New Roman" panose="02020603050405020304" pitchFamily="18" charset="0"/>
                <a:cs typeface="Calibri"/>
              </a:rPr>
              <a:t>Please remember to put names in everything.</a:t>
            </a:r>
          </a:p>
          <a:p>
            <a:pPr>
              <a:lnSpc>
                <a:spcPct val="107000"/>
              </a:lnSpc>
              <a:spcAft>
                <a:spcPts val="800"/>
              </a:spcAft>
            </a:pPr>
            <a:r>
              <a:rPr lang="en-US" sz="1200" b="1">
                <a:latin typeface="Calibri"/>
                <a:ea typeface="Times New Roman" panose="02020603050405020304" pitchFamily="18" charset="0"/>
                <a:cs typeface="Calibri"/>
              </a:rPr>
              <a:t>PE days- </a:t>
            </a:r>
            <a:r>
              <a:rPr lang="en-US" sz="1200">
                <a:latin typeface="Calibri"/>
                <a:ea typeface="Times New Roman" panose="02020603050405020304" pitchFamily="18" charset="0"/>
                <a:cs typeface="Calibri"/>
              </a:rPr>
              <a:t>Spring 1- Thursday                                                              </a:t>
            </a:r>
          </a:p>
          <a:p>
            <a:pPr>
              <a:lnSpc>
                <a:spcPct val="107000"/>
              </a:lnSpc>
              <a:spcAft>
                <a:spcPts val="800"/>
              </a:spcAft>
            </a:pPr>
            <a:r>
              <a:rPr lang="en-US" sz="1200">
                <a:effectLst/>
                <a:latin typeface="Calibri"/>
                <a:ea typeface="Times New Roman" panose="02020603050405020304" pitchFamily="18" charset="0"/>
                <a:cs typeface="Calibri"/>
              </a:rPr>
              <a:t>                Spring 2</a:t>
            </a:r>
            <a:r>
              <a:rPr lang="en-US" sz="1200">
                <a:latin typeface="Calibri"/>
                <a:ea typeface="Times New Roman" panose="02020603050405020304" pitchFamily="18" charset="0"/>
                <a:cs typeface="Calibri"/>
              </a:rPr>
              <a:t>- Thursday (PE) and Friday (Forest School)</a:t>
            </a:r>
            <a:endParaRPr lang="en-US" sz="1200">
              <a:effectLst/>
              <a:latin typeface="Calibri"/>
              <a:ea typeface="Times New Roman" panose="02020603050405020304" pitchFamily="18" charset="0"/>
              <a:cs typeface="Calibri"/>
            </a:endParaRPr>
          </a:p>
          <a:p>
            <a:pPr>
              <a:lnSpc>
                <a:spcPct val="107000"/>
              </a:lnSpc>
              <a:spcAft>
                <a:spcPts val="800"/>
              </a:spcAft>
            </a:pPr>
            <a:r>
              <a:rPr lang="en-US" sz="1200">
                <a:latin typeface="Calibri"/>
                <a:cs typeface="Calibri"/>
              </a:rPr>
              <a:t>For sport after school clubs, children can wear non uniform, for example a football kit.</a:t>
            </a:r>
            <a:endParaRPr lang="en-GB" sz="12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4695C0E-2CFF-24A8-46A0-D066EA0A8098}"/>
              </a:ext>
            </a:extLst>
          </p:cNvPr>
          <p:cNvSpPr txBox="1"/>
          <p:nvPr/>
        </p:nvSpPr>
        <p:spPr>
          <a:xfrm>
            <a:off x="8360229" y="629749"/>
            <a:ext cx="3659950" cy="4111638"/>
          </a:xfrm>
          <a:prstGeom prst="rect">
            <a:avLst/>
          </a:prstGeom>
          <a:noFill/>
        </p:spPr>
        <p:txBody>
          <a:bodyPr wrap="square">
            <a:spAutoFit/>
          </a:bodyPr>
          <a:lstStyle/>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Reading</a:t>
            </a:r>
            <a:endParaRPr lang="en-GB" sz="1200">
              <a:effectLst/>
              <a:latin typeface="Calibri" panose="020F0502020204030204" pitchFamily="34" charset="0"/>
              <a:ea typeface="Calibri" panose="020F0502020204030204" pitchFamily="34" charset="0"/>
              <a:cs typeface="Calibri" panose="020F0502020204030204" pitchFamily="34" charset="0"/>
            </a:endParaRPr>
          </a:p>
          <a:p>
            <a:r>
              <a:rPr lang="en-US" sz="1200" b="1">
                <a:effectLst/>
                <a:latin typeface="Calibri" panose="020F0502020204030204" pitchFamily="34" charset="0"/>
                <a:ea typeface="Times New Roman" panose="02020603050405020304" pitchFamily="18" charset="0"/>
                <a:cs typeface="Calibri" panose="020F0502020204030204" pitchFamily="34" charset="0"/>
              </a:rPr>
              <a:t>Phonics- </a:t>
            </a:r>
            <a:r>
              <a:rPr lang="en-US" sz="1200">
                <a:effectLst/>
                <a:latin typeface="Calibri" panose="020F0502020204030204" pitchFamily="34" charset="0"/>
                <a:ea typeface="Times New Roman" panose="02020603050405020304" pitchFamily="18" charset="0"/>
                <a:cs typeface="Calibri" panose="020F0502020204030204" pitchFamily="34" charset="0"/>
              </a:rPr>
              <a:t>Children </a:t>
            </a:r>
            <a:r>
              <a:rPr lang="en-US" sz="1200">
                <a:latin typeface="Calibri" panose="020F0502020204030204" pitchFamily="34" charset="0"/>
                <a:ea typeface="Times New Roman" panose="02020603050405020304" pitchFamily="18" charset="0"/>
                <a:cs typeface="Calibri" panose="020F0502020204030204" pitchFamily="34" charset="0"/>
              </a:rPr>
              <a:t>will continue with </a:t>
            </a:r>
            <a:r>
              <a:rPr lang="en-US" sz="1200">
                <a:effectLst/>
                <a:latin typeface="Calibri" panose="020F0502020204030204" pitchFamily="34" charset="0"/>
                <a:ea typeface="Times New Roman" panose="02020603050405020304" pitchFamily="18" charset="0"/>
                <a:cs typeface="Calibri" panose="020F0502020204030204" pitchFamily="34" charset="0"/>
              </a:rPr>
              <a:t>the Sounds Write program. Last term all children were very successful, and we look forward to continuing this. Reading books will continue to be changed throughout the week so please make sure your child’s reading record and reading book are in school each day. </a:t>
            </a:r>
          </a:p>
          <a:p>
            <a:endParaRPr lang="en-US" sz="1200">
              <a:latin typeface="Calibri" panose="020F0502020204030204" pitchFamily="34" charset="0"/>
              <a:ea typeface="Times New Roman" panose="02020603050405020304" pitchFamily="18" charset="0"/>
              <a:cs typeface="Calibri" panose="020F0502020204030204" pitchFamily="34" charset="0"/>
            </a:endParaRPr>
          </a:p>
          <a:p>
            <a:r>
              <a:rPr lang="en-US" sz="1200">
                <a:effectLst/>
                <a:latin typeface="Calibri" panose="020F0502020204030204" pitchFamily="34" charset="0"/>
                <a:ea typeface="Times New Roman" panose="02020603050405020304" pitchFamily="18" charset="0"/>
                <a:cs typeface="Calibri" panose="020F0502020204030204" pitchFamily="34" charset="0"/>
              </a:rPr>
              <a:t>Children are loving the “Strive for Five” </a:t>
            </a:r>
            <a:r>
              <a:rPr lang="en-GB" sz="1200">
                <a:effectLst/>
                <a:latin typeface="Calibri" panose="020F0502020204030204" pitchFamily="34" charset="0"/>
                <a:ea typeface="Calibri" panose="020F0502020204030204" pitchFamily="34" charset="0"/>
                <a:cs typeface="Calibri" panose="020F0502020204030204" pitchFamily="34" charset="0"/>
              </a:rPr>
              <a:t>- reading </a:t>
            </a:r>
            <a:r>
              <a:rPr lang="en-GB" sz="1200" b="1">
                <a:effectLst/>
                <a:latin typeface="Calibri" panose="020F0502020204030204" pitchFamily="34" charset="0"/>
                <a:ea typeface="Calibri" panose="020F0502020204030204" pitchFamily="34" charset="0"/>
                <a:cs typeface="Calibri" panose="020F0502020204030204" pitchFamily="34" charset="0"/>
              </a:rPr>
              <a:t>at least</a:t>
            </a:r>
            <a:r>
              <a:rPr lang="en-GB" sz="1200">
                <a:effectLst/>
                <a:latin typeface="Calibri" panose="020F0502020204030204" pitchFamily="34" charset="0"/>
                <a:ea typeface="Calibri" panose="020F0502020204030204" pitchFamily="34" charset="0"/>
                <a:cs typeface="Calibri" panose="020F0502020204030204" pitchFamily="34" charset="0"/>
              </a:rPr>
              <a:t> 5 times a week at home for approx. 10 minutes.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20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Our Library day in school will be a </a:t>
            </a:r>
            <a:r>
              <a:rPr lang="en-GB" sz="1200">
                <a:latin typeface="Calibri" panose="020F0502020204030204" pitchFamily="34" charset="0"/>
                <a:ea typeface="Calibri" panose="020F0502020204030204" pitchFamily="34" charset="0"/>
                <a:cs typeface="Calibri" panose="020F0502020204030204" pitchFamily="34" charset="0"/>
              </a:rPr>
              <a:t>Thursd</a:t>
            </a:r>
            <a:r>
              <a:rPr lang="en-GB" sz="1200">
                <a:effectLst/>
                <a:latin typeface="Calibri" panose="020F0502020204030204" pitchFamily="34" charset="0"/>
                <a:ea typeface="Calibri" panose="020F0502020204030204" pitchFamily="34" charset="0"/>
                <a:cs typeface="Calibri" panose="020F0502020204030204" pitchFamily="34" charset="0"/>
              </a:rPr>
              <a:t>ay this half term. We ask that these books are shared </a:t>
            </a:r>
            <a:r>
              <a:rPr lang="en-GB" sz="1200">
                <a:latin typeface="Calibri" panose="020F0502020204030204" pitchFamily="34" charset="0"/>
                <a:ea typeface="Calibri" panose="020F0502020204030204" pitchFamily="34" charset="0"/>
                <a:cs typeface="Calibri" panose="020F0502020204030204" pitchFamily="34" charset="0"/>
              </a:rPr>
              <a:t>at home</a:t>
            </a:r>
            <a:r>
              <a:rPr lang="en-GB" sz="1200">
                <a:effectLst/>
                <a:latin typeface="Calibri" panose="020F0502020204030204" pitchFamily="34" charset="0"/>
                <a:ea typeface="Calibri" panose="020F0502020204030204" pitchFamily="34" charset="0"/>
                <a:cs typeface="Calibri" panose="020F0502020204030204" pitchFamily="34" charset="0"/>
              </a:rPr>
              <a:t>, so children can enjoy the books </a:t>
            </a:r>
            <a:r>
              <a:rPr lang="en-GB" sz="1200">
                <a:latin typeface="Calibri" panose="020F0502020204030204" pitchFamily="34" charset="0"/>
                <a:ea typeface="Calibri" panose="020F0502020204030204" pitchFamily="34" charset="0"/>
                <a:cs typeface="Calibri" panose="020F0502020204030204" pitchFamily="34" charset="0"/>
              </a:rPr>
              <a:t>in a familiar environment</a:t>
            </a:r>
            <a:r>
              <a:rPr lang="en-GB" sz="1200">
                <a:effectLst/>
                <a:latin typeface="Calibri" panose="020F0502020204030204" pitchFamily="34" charset="0"/>
                <a:ea typeface="Calibri" panose="020F0502020204030204" pitchFamily="34" charset="0"/>
                <a:cs typeface="Calibri" panose="020F0502020204030204" pitchFamily="34" charset="0"/>
              </a:rPr>
              <a:t> and see good modelling by parents and carers at home, as well as adults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306666" y="3385118"/>
            <a:ext cx="3712810" cy="2770374"/>
          </a:xfrm>
          <a:prstGeom prst="rect">
            <a:avLst/>
          </a:prstGeom>
          <a:noFill/>
        </p:spPr>
        <p:txBody>
          <a:bodyPr wrap="square" rtlCol="0">
            <a:spAutoFit/>
          </a:bodyPr>
          <a:lstStyle/>
          <a:p>
            <a:pPr>
              <a:lnSpc>
                <a:spcPct val="107000"/>
              </a:lnSpc>
              <a:spcAft>
                <a:spcPts val="800"/>
              </a:spcAft>
            </a:pPr>
            <a:endParaRPr lang="en-GB" sz="1200" b="1" u="sng">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a:effectLst/>
                <a:latin typeface="Calibri" panose="020F0502020204030204" pitchFamily="34" charset="0"/>
                <a:ea typeface="Calibri" panose="020F0502020204030204" pitchFamily="34" charset="0"/>
                <a:cs typeface="Calibri" panose="020F0502020204030204" pitchFamily="34" charset="0"/>
              </a:rPr>
              <a:t>Homework</a:t>
            </a: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latin typeface="Calibri" panose="020F0502020204030204" pitchFamily="34" charset="0"/>
                <a:ea typeface="Calibri" panose="020F0502020204030204" pitchFamily="34" charset="0"/>
                <a:cs typeface="Calibri" panose="020F0502020204030204" pitchFamily="34" charset="0"/>
              </a:rPr>
              <a:t>Homework will begin for children this term, this will initially be a small task for children to complete, further details will follow regarding this.</a:t>
            </a:r>
          </a:p>
          <a:p>
            <a:pPr>
              <a:lnSpc>
                <a:spcPct val="107000"/>
              </a:lnSpc>
              <a:spcAft>
                <a:spcPts val="800"/>
              </a:spcAft>
            </a:pPr>
            <a:r>
              <a:rPr lang="en-GB" sz="1200">
                <a:latin typeface="Calibri" panose="020F0502020204030204" pitchFamily="34" charset="0"/>
                <a:ea typeface="Calibri" panose="020F0502020204030204" pitchFamily="34" charset="0"/>
                <a:cs typeface="Calibri" panose="020F0502020204030204" pitchFamily="34" charset="0"/>
              </a:rPr>
              <a:t>All children should be reading for 10 minutes 5 times a week.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Year 2s are encouraged to go on TTRS little and often. </a:t>
            </a:r>
            <a:endParaRPr lang="en-GB" sz="12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latin typeface="Calibri" panose="020F0502020204030204" pitchFamily="34" charset="0"/>
                <a:ea typeface="Calibri" panose="020F0502020204030204" pitchFamily="34" charset="0"/>
                <a:cs typeface="Calibri" panose="020F0502020204030204" pitchFamily="34" charset="0"/>
              </a:rPr>
              <a:t>All children have login details in their reading records for Purple Mash which they can access at home if they would like. </a:t>
            </a:r>
          </a:p>
        </p:txBody>
      </p:sp>
      <p:sp>
        <p:nvSpPr>
          <p:cNvPr id="13" name="TextBox 12">
            <a:extLst>
              <a:ext uri="{FF2B5EF4-FFF2-40B4-BE49-F238E27FC236}">
                <a16:creationId xmlns:a16="http://schemas.microsoft.com/office/drawing/2014/main" id="{96E7B92A-AE17-A19D-05D8-909D45CC0545}"/>
              </a:ext>
            </a:extLst>
          </p:cNvPr>
          <p:cNvSpPr txBox="1"/>
          <p:nvPr/>
        </p:nvSpPr>
        <p:spPr>
          <a:xfrm>
            <a:off x="4154321" y="4185858"/>
            <a:ext cx="3659950" cy="1938992"/>
          </a:xfrm>
          <a:prstGeom prst="rect">
            <a:avLst/>
          </a:prstGeom>
          <a:noFill/>
        </p:spPr>
        <p:txBody>
          <a:bodyPr wrap="square" rtlCol="0">
            <a:spAutoFit/>
          </a:bodyPr>
          <a:lstStyle/>
          <a:p>
            <a:r>
              <a:rPr lang="en-GB" sz="1200" b="1" u="sng">
                <a:effectLst/>
                <a:latin typeface="Calibri" panose="020F0502020204030204" pitchFamily="34" charset="0"/>
                <a:ea typeface="Times New Roman" panose="02020603050405020304" pitchFamily="18" charset="0"/>
                <a:cs typeface="Calibri" panose="020F0502020204030204" pitchFamily="34" charset="0"/>
              </a:rPr>
              <a:t>Dates for your diary</a:t>
            </a:r>
          </a:p>
          <a:p>
            <a:endParaRPr lang="en-GB" sz="1200">
              <a:latin typeface="Calibri" panose="020F0502020204030204" pitchFamily="34" charset="0"/>
              <a:ea typeface="Times New Roman" panose="02020603050405020304" pitchFamily="18" charset="0"/>
              <a:cs typeface="Calibri" panose="020F0502020204030204" pitchFamily="34" charset="0"/>
            </a:endParaRPr>
          </a:p>
          <a:p>
            <a:r>
              <a:rPr lang="en-GB" sz="1200">
                <a:effectLst/>
                <a:latin typeface="Calibri" panose="020F0502020204030204" pitchFamily="34" charset="0"/>
                <a:ea typeface="Times New Roman" panose="02020603050405020304" pitchFamily="18" charset="0"/>
                <a:cs typeface="Calibri" panose="020F0502020204030204" pitchFamily="34" charset="0"/>
              </a:rPr>
              <a:t>23</a:t>
            </a:r>
            <a:r>
              <a:rPr lang="en-GB" sz="1200" baseline="30000">
                <a:effectLst/>
                <a:latin typeface="Calibri" panose="020F0502020204030204" pitchFamily="34" charset="0"/>
                <a:ea typeface="Times New Roman" panose="02020603050405020304" pitchFamily="18" charset="0"/>
                <a:cs typeface="Calibri" panose="020F0502020204030204" pitchFamily="34" charset="0"/>
              </a:rPr>
              <a:t>rd</a:t>
            </a:r>
            <a:r>
              <a:rPr lang="en-GB" sz="1200">
                <a:effectLst/>
                <a:latin typeface="Calibri" panose="020F0502020204030204" pitchFamily="34" charset="0"/>
                <a:ea typeface="Times New Roman" panose="02020603050405020304" pitchFamily="18" charset="0"/>
                <a:cs typeface="Calibri" panose="020F0502020204030204" pitchFamily="34" charset="0"/>
              </a:rPr>
              <a:t> January- Parents Reading Afternoon.</a:t>
            </a:r>
          </a:p>
          <a:p>
            <a:r>
              <a:rPr lang="en-GB" sz="1200">
                <a:effectLst/>
                <a:latin typeface="Calibri" panose="020F0502020204030204" pitchFamily="34" charset="0"/>
                <a:ea typeface="Times New Roman" panose="02020603050405020304" pitchFamily="18" charset="0"/>
                <a:cs typeface="Calibri" panose="020F0502020204030204" pitchFamily="34" charset="0"/>
              </a:rPr>
              <a:t>24</a:t>
            </a:r>
            <a:r>
              <a:rPr lang="en-GB" sz="1200" baseline="30000">
                <a:effectLst/>
                <a:latin typeface="Calibri" panose="020F0502020204030204" pitchFamily="34" charset="0"/>
                <a:ea typeface="Times New Roman" panose="02020603050405020304" pitchFamily="18" charset="0"/>
                <a:cs typeface="Calibri" panose="020F0502020204030204" pitchFamily="34" charset="0"/>
              </a:rPr>
              <a:t>th</a:t>
            </a:r>
            <a:r>
              <a:rPr lang="en-GB" sz="1200">
                <a:effectLst/>
                <a:latin typeface="Calibri" panose="020F0502020204030204" pitchFamily="34" charset="0"/>
                <a:ea typeface="Times New Roman" panose="02020603050405020304" pitchFamily="18" charset="0"/>
                <a:cs typeface="Calibri" panose="020F0502020204030204" pitchFamily="34" charset="0"/>
              </a:rPr>
              <a:t> January- Carlisle Dance Academy Trip.</a:t>
            </a:r>
          </a:p>
          <a:p>
            <a:r>
              <a:rPr lang="en-GB" sz="1200">
                <a:latin typeface="Calibri" panose="020F0502020204030204" pitchFamily="34" charset="0"/>
                <a:ea typeface="Times New Roman" panose="02020603050405020304" pitchFamily="18" charset="0"/>
                <a:cs typeface="Calibri" panose="020F0502020204030204" pitchFamily="34" charset="0"/>
              </a:rPr>
              <a:t>1</a:t>
            </a:r>
            <a:r>
              <a:rPr lang="en-GB" sz="1200" baseline="30000">
                <a:latin typeface="Calibri" panose="020F0502020204030204" pitchFamily="34" charset="0"/>
                <a:ea typeface="Times New Roman" panose="02020603050405020304" pitchFamily="18" charset="0"/>
                <a:cs typeface="Calibri" panose="020F0502020204030204" pitchFamily="34" charset="0"/>
              </a:rPr>
              <a:t>st</a:t>
            </a:r>
            <a:r>
              <a:rPr lang="en-GB" sz="1200">
                <a:latin typeface="Calibri" panose="020F0502020204030204" pitchFamily="34" charset="0"/>
                <a:ea typeface="Times New Roman" panose="02020603050405020304" pitchFamily="18" charset="0"/>
                <a:cs typeface="Calibri" panose="020F0502020204030204" pitchFamily="34" charset="0"/>
              </a:rPr>
              <a:t> March- Parents Reading Morning.</a:t>
            </a:r>
          </a:p>
          <a:p>
            <a:r>
              <a:rPr lang="en-GB" sz="1200">
                <a:effectLst/>
                <a:latin typeface="Calibri" panose="020F0502020204030204" pitchFamily="34" charset="0"/>
                <a:ea typeface="Times New Roman" panose="02020603050405020304" pitchFamily="18" charset="0"/>
                <a:cs typeface="Calibri" panose="020F0502020204030204" pitchFamily="34" charset="0"/>
              </a:rPr>
              <a:t>22</a:t>
            </a:r>
            <a:r>
              <a:rPr lang="en-GB" sz="1200" baseline="30000">
                <a:effectLst/>
                <a:latin typeface="Calibri" panose="020F0502020204030204" pitchFamily="34" charset="0"/>
                <a:ea typeface="Times New Roman" panose="02020603050405020304" pitchFamily="18" charset="0"/>
                <a:cs typeface="Calibri" panose="020F0502020204030204" pitchFamily="34" charset="0"/>
              </a:rPr>
              <a:t>nd</a:t>
            </a:r>
            <a:r>
              <a:rPr lang="en-GB" sz="1200">
                <a:effectLst/>
                <a:latin typeface="Calibri" panose="020F0502020204030204" pitchFamily="34" charset="0"/>
                <a:ea typeface="Times New Roman" panose="02020603050405020304" pitchFamily="18" charset="0"/>
                <a:cs typeface="Calibri" panose="020F0502020204030204" pitchFamily="34" charset="0"/>
              </a:rPr>
              <a:t> March- Multi-skills festival.</a:t>
            </a:r>
          </a:p>
          <a:p>
            <a:r>
              <a:rPr lang="en-GB" sz="1200">
                <a:effectLst/>
                <a:latin typeface="Calibri" panose="020F0502020204030204" pitchFamily="34" charset="0"/>
                <a:ea typeface="Times New Roman" panose="02020603050405020304" pitchFamily="18" charset="0"/>
                <a:cs typeface="Calibri" panose="020F0502020204030204" pitchFamily="34" charset="0"/>
              </a:rPr>
              <a:t>26</a:t>
            </a:r>
            <a:r>
              <a:rPr lang="en-GB" sz="1200" baseline="30000">
                <a:effectLst/>
                <a:latin typeface="Calibri" panose="020F0502020204030204" pitchFamily="34" charset="0"/>
                <a:ea typeface="Times New Roman" panose="02020603050405020304" pitchFamily="18" charset="0"/>
                <a:cs typeface="Calibri" panose="020F0502020204030204" pitchFamily="34" charset="0"/>
              </a:rPr>
              <a:t>th</a:t>
            </a:r>
            <a:r>
              <a:rPr lang="en-GB" sz="1200">
                <a:effectLst/>
                <a:latin typeface="Calibri" panose="020F0502020204030204" pitchFamily="34" charset="0"/>
                <a:ea typeface="Times New Roman" panose="02020603050405020304" pitchFamily="18" charset="0"/>
                <a:cs typeface="Calibri" panose="020F0502020204030204" pitchFamily="34" charset="0"/>
              </a:rPr>
              <a:t> March- R</a:t>
            </a:r>
            <a:r>
              <a:rPr lang="en-GB" sz="1200">
                <a:latin typeface="Calibri" panose="020F0502020204030204" pitchFamily="34" charset="0"/>
                <a:ea typeface="Times New Roman" panose="02020603050405020304" pitchFamily="18" charset="0"/>
                <a:cs typeface="Calibri" panose="020F0502020204030204" pitchFamily="34" charset="0"/>
              </a:rPr>
              <a:t>E puzzle workshop.</a:t>
            </a:r>
          </a:p>
          <a:p>
            <a:endParaRPr lang="en-GB" sz="1200">
              <a:effectLst/>
              <a:latin typeface="Calibri" panose="020F0502020204030204" pitchFamily="34" charset="0"/>
              <a:ea typeface="Times New Roman" panose="02020603050405020304" pitchFamily="18" charset="0"/>
              <a:cs typeface="Calibri" panose="020F0502020204030204" pitchFamily="34" charset="0"/>
            </a:endParaRPr>
          </a:p>
          <a:p>
            <a:r>
              <a:rPr lang="en-GB" sz="1200">
                <a:latin typeface="Calibri" panose="020F0502020204030204" pitchFamily="34" charset="0"/>
                <a:ea typeface="Times New Roman" panose="02020603050405020304" pitchFamily="18" charset="0"/>
                <a:cs typeface="Calibri" panose="020F0502020204030204" pitchFamily="34" charset="0"/>
              </a:rPr>
              <a:t>More information will be given for each event nearer the time.</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8A49A0CC-FAA4-BAC4-D7FF-6197DB26FE9F}"/>
              </a:ext>
            </a:extLst>
          </p:cNvPr>
          <p:cNvSpPr txBox="1"/>
          <p:nvPr/>
        </p:nvSpPr>
        <p:spPr>
          <a:xfrm>
            <a:off x="8300034" y="4908741"/>
            <a:ext cx="3585300" cy="1144159"/>
          </a:xfrm>
          <a:prstGeom prst="rect">
            <a:avLst/>
          </a:prstGeom>
          <a:noFill/>
        </p:spPr>
        <p:txBody>
          <a:bodyPr wrap="square" lIns="91440" tIns="45720" rIns="91440" bIns="45720" rtlCol="0" anchor="t">
            <a:spAutoFit/>
          </a:bodyPr>
          <a:lstStyle/>
          <a:p>
            <a:pPr>
              <a:lnSpc>
                <a:spcPct val="107000"/>
              </a:lnSpc>
              <a:spcAft>
                <a:spcPts val="800"/>
              </a:spcAft>
            </a:pPr>
            <a:r>
              <a:rPr lang="en-GB" sz="1300" b="1" i="1">
                <a:latin typeface="Calibri" panose="020F0502020204030204" pitchFamily="34" charset="0"/>
                <a:ea typeface="Calibri" panose="020F0502020204030204" pitchFamily="34" charset="0"/>
                <a:cs typeface="Calibri" panose="020F0502020204030204" pitchFamily="34" charset="0"/>
              </a:rPr>
              <a:t>We are looking forward to  sharing lots of exciting learning opportunities with the children.</a:t>
            </a:r>
          </a:p>
          <a:p>
            <a:pPr>
              <a:lnSpc>
                <a:spcPct val="107000"/>
              </a:lnSpc>
              <a:spcAft>
                <a:spcPts val="800"/>
              </a:spcAft>
            </a:pPr>
            <a:r>
              <a:rPr lang="en-GB" sz="1300" b="1" i="1">
                <a:latin typeface="Calibri" panose="020F0502020204030204" pitchFamily="34" charset="0"/>
                <a:ea typeface="Calibri" panose="020F0502020204030204" pitchFamily="34" charset="0"/>
                <a:cs typeface="Calibri" panose="020F0502020204030204" pitchFamily="34" charset="0"/>
              </a:rPr>
              <a:t>Any questions or issues, please come and see us. </a:t>
            </a:r>
          </a:p>
          <a:p>
            <a:pPr>
              <a:lnSpc>
                <a:spcPct val="107000"/>
              </a:lnSpc>
              <a:spcAft>
                <a:spcPts val="800"/>
              </a:spcAft>
            </a:pPr>
            <a:r>
              <a:rPr lang="en-GB" sz="1300" b="1" i="1">
                <a:latin typeface="Calibri"/>
                <a:ea typeface="Calibri"/>
                <a:cs typeface="Calibri"/>
              </a:rPr>
              <a:t>Miss Taylor, Miss Marsh and Mrs Simpson.</a:t>
            </a:r>
            <a:endParaRPr lang="en-US" sz="1300" b="1" i="1">
              <a:latin typeface="Calibri"/>
              <a:ea typeface="Calibri"/>
              <a:cs typeface="Calibri"/>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r>
              <a:rPr lang="en-GB" sz="3200"/>
              <a:t>Spring learning letter </a:t>
            </a:r>
            <a:endParaRPr lang="en-gb" sz="3200"/>
          </a:p>
        </p:txBody>
      </p:sp>
      <p:sp>
        <p:nvSpPr>
          <p:cNvPr id="3" name="Text Placeholder 2"/>
          <p:cNvSpPr>
            <a:spLocks noGrp="1"/>
          </p:cNvSpPr>
          <p:nvPr>
            <p:ph type="body" idx="1"/>
          </p:nvPr>
        </p:nvSpPr>
        <p:spPr>
          <a:xfrm>
            <a:off x="2292283" y="241507"/>
            <a:ext cx="3119904" cy="914400"/>
          </a:xfrm>
        </p:spPr>
        <p:txBody>
          <a:bodyPr vert="horz" lIns="91440" tIns="45720" rIns="91440" bIns="45720" rtlCol="0" anchor="t">
            <a:normAutofit/>
          </a:bodyPr>
          <a:lstStyle/>
          <a:p>
            <a:r>
              <a:rPr lang="en-GB"/>
              <a:t>Ash Class </a:t>
            </a:r>
          </a:p>
          <a:p>
            <a:r>
              <a:rPr lang="en-GB"/>
              <a:t>January 2024</a:t>
            </a:r>
            <a:endParaRPr lang="en-US"/>
          </a:p>
        </p:txBody>
      </p:sp>
      <p:sp>
        <p:nvSpPr>
          <p:cNvPr id="4" name="TextBox 3">
            <a:extLst>
              <a:ext uri="{FF2B5EF4-FFF2-40B4-BE49-F238E27FC236}">
                <a16:creationId xmlns:a16="http://schemas.microsoft.com/office/drawing/2014/main" id="{C344DE81-3DC0-CCD9-1CC2-6AA01F3C8580}"/>
              </a:ext>
            </a:extLst>
          </p:cNvPr>
          <p:cNvSpPr txBox="1"/>
          <p:nvPr/>
        </p:nvSpPr>
        <p:spPr>
          <a:xfrm>
            <a:off x="3285869" y="1325559"/>
            <a:ext cx="4289707" cy="2562240"/>
          </a:xfrm>
          <a:prstGeom prst="rect">
            <a:avLst/>
          </a:prstGeom>
          <a:noFill/>
        </p:spPr>
        <p:txBody>
          <a:bodyPr wrap="square" lIns="91440" tIns="45720" rIns="91440" bIns="45720" rtlCol="0" anchor="t">
            <a:spAutoFit/>
          </a:bodyPr>
          <a:lstStyle/>
          <a:p>
            <a:pPr lvl="0">
              <a:lnSpc>
                <a:spcPct val="107000"/>
              </a:lnSpc>
            </a:pPr>
            <a:r>
              <a:rPr lang="en-US"/>
              <a:t>We are Reading:</a:t>
            </a:r>
          </a:p>
          <a:p>
            <a:pPr lvl="0">
              <a:lnSpc>
                <a:spcPct val="107000"/>
              </a:lnSpc>
            </a:pPr>
            <a:r>
              <a:rPr lang="en-US" sz="1200">
                <a:solidFill>
                  <a:schemeClr val="tx2"/>
                </a:solidFill>
                <a:latin typeface="Comic Sans MS" panose="030F0702030302020204" pitchFamily="66" charset="0"/>
              </a:rPr>
              <a:t>Coming to England by Floella Benjamin.</a:t>
            </a:r>
          </a:p>
          <a:p>
            <a:pPr lvl="0">
              <a:lnSpc>
                <a:spcPct val="107000"/>
              </a:lnSpc>
            </a:pPr>
            <a:r>
              <a:rPr lang="en-US" sz="1200">
                <a:solidFill>
                  <a:schemeClr val="tx2"/>
                </a:solidFill>
                <a:latin typeface="Comic Sans MS" panose="030F0702030302020204" pitchFamily="66" charset="0"/>
              </a:rPr>
              <a:t>The Street Beneath My Feet by Charlotte Guillain.</a:t>
            </a:r>
          </a:p>
          <a:p>
            <a:pPr lvl="0">
              <a:lnSpc>
                <a:spcPct val="107000"/>
              </a:lnSpc>
            </a:pPr>
            <a:r>
              <a:rPr lang="en-US" sz="1200">
                <a:solidFill>
                  <a:schemeClr val="tx2"/>
                </a:solidFill>
                <a:latin typeface="Comic Sans MS" panose="030F0702030302020204" pitchFamily="66" charset="0"/>
              </a:rPr>
              <a:t>Rhythm of the Rain by </a:t>
            </a:r>
            <a:r>
              <a:rPr lang="en-GB" sz="1200">
                <a:solidFill>
                  <a:schemeClr val="tx2"/>
                </a:solidFill>
                <a:latin typeface="Comic Sans MS" panose="030F0702030302020204" pitchFamily="66" charset="0"/>
              </a:rPr>
              <a:t>Grahame Baker-Smith</a:t>
            </a:r>
            <a:endParaRPr lang="en-US" sz="1200">
              <a:solidFill>
                <a:schemeClr val="tx2"/>
              </a:solidFill>
              <a:latin typeface="Comic Sans MS" panose="030F0702030302020204" pitchFamily="66" charset="0"/>
            </a:endParaRPr>
          </a:p>
          <a:p>
            <a:pPr lvl="0">
              <a:lnSpc>
                <a:spcPct val="107000"/>
              </a:lnSpc>
            </a:pPr>
            <a:r>
              <a:rPr lang="en-US" sz="1200">
                <a:solidFill>
                  <a:schemeClr val="tx2"/>
                </a:solidFill>
                <a:latin typeface="Comic Sans MS" panose="030F0702030302020204" pitchFamily="66" charset="0"/>
              </a:rPr>
              <a:t>Little People Big Dreams, David </a:t>
            </a:r>
            <a:r>
              <a:rPr lang="en-US" sz="1200" err="1">
                <a:solidFill>
                  <a:schemeClr val="tx2"/>
                </a:solidFill>
                <a:latin typeface="Comic Sans MS" panose="030F0702030302020204" pitchFamily="66" charset="0"/>
              </a:rPr>
              <a:t>Atenborough</a:t>
            </a:r>
            <a:r>
              <a:rPr lang="en-US" sz="1200">
                <a:solidFill>
                  <a:schemeClr val="tx2"/>
                </a:solidFill>
                <a:latin typeface="Comic Sans MS" panose="030F0702030302020204" pitchFamily="66" charset="0"/>
              </a:rPr>
              <a:t> by </a:t>
            </a:r>
            <a:r>
              <a:rPr lang="en-GB" sz="1200">
                <a:solidFill>
                  <a:schemeClr val="tx2"/>
                </a:solidFill>
                <a:latin typeface="Comic Sans MS" panose="030F0702030302020204" pitchFamily="66" charset="0"/>
              </a:rPr>
              <a:t>Maria Isabel Sánchez </a:t>
            </a:r>
            <a:r>
              <a:rPr lang="en-GB" sz="1200" err="1">
                <a:solidFill>
                  <a:schemeClr val="tx2"/>
                </a:solidFill>
                <a:latin typeface="Comic Sans MS" panose="030F0702030302020204" pitchFamily="66" charset="0"/>
              </a:rPr>
              <a:t>Vegara</a:t>
            </a:r>
            <a:r>
              <a:rPr lang="en-GB" sz="1200">
                <a:solidFill>
                  <a:schemeClr val="tx2"/>
                </a:solidFill>
                <a:latin typeface="Comic Sans MS" panose="030F0702030302020204" pitchFamily="66" charset="0"/>
              </a:rPr>
              <a:t>. </a:t>
            </a:r>
            <a:r>
              <a:rPr lang="en-US" sz="1200">
                <a:solidFill>
                  <a:schemeClr val="tx2"/>
                </a:solidFill>
                <a:latin typeface="Comic Sans MS" panose="030F0702030302020204" pitchFamily="66" charset="0"/>
              </a:rPr>
              <a:t>.</a:t>
            </a:r>
          </a:p>
          <a:p>
            <a:pPr lvl="0">
              <a:lnSpc>
                <a:spcPct val="107000"/>
              </a:lnSpc>
            </a:pPr>
            <a:endParaRPr lang="en-US"/>
          </a:p>
          <a:p>
            <a:pPr lvl="0">
              <a:lnSpc>
                <a:spcPct val="107000"/>
              </a:lnSpc>
            </a:pPr>
            <a:endParaRPr lang="en-US"/>
          </a:p>
          <a:p>
            <a:pPr lvl="0">
              <a:lnSpc>
                <a:spcPct val="107000"/>
              </a:lnSpc>
            </a:pPr>
            <a:endParaRPr lang="en-US"/>
          </a:p>
          <a:p>
            <a:pPr lvl="0">
              <a:lnSpc>
                <a:spcPct val="107000"/>
              </a:lnSpc>
            </a:pPr>
            <a:endParaRPr lang="en-US"/>
          </a:p>
        </p:txBody>
      </p:sp>
      <p:sp>
        <p:nvSpPr>
          <p:cNvPr id="6" name="TextBox 5">
            <a:extLst>
              <a:ext uri="{FF2B5EF4-FFF2-40B4-BE49-F238E27FC236}">
                <a16:creationId xmlns:a16="http://schemas.microsoft.com/office/drawing/2014/main" id="{8298ABA3-30C5-2067-C35A-40B511E80389}"/>
              </a:ext>
            </a:extLst>
          </p:cNvPr>
          <p:cNvSpPr txBox="1"/>
          <p:nvPr/>
        </p:nvSpPr>
        <p:spPr>
          <a:xfrm>
            <a:off x="3316531" y="2690923"/>
            <a:ext cx="3819268" cy="1363835"/>
          </a:xfrm>
          <a:prstGeom prst="rect">
            <a:avLst/>
          </a:prstGeom>
          <a:noFill/>
        </p:spPr>
        <p:txBody>
          <a:bodyPr wrap="square" lIns="91440" tIns="45720" rIns="91440" bIns="45720" rtlCol="0" anchor="t">
            <a:spAutoFit/>
          </a:bodyPr>
          <a:lstStyle/>
          <a:p>
            <a:pPr lvl="0">
              <a:lnSpc>
                <a:spcPct val="107000"/>
              </a:lnSpc>
            </a:pPr>
            <a:r>
              <a:rPr lang="en-US"/>
              <a:t>We are Writing:</a:t>
            </a:r>
          </a:p>
          <a:p>
            <a:pPr lvl="0">
              <a:lnSpc>
                <a:spcPct val="107000"/>
              </a:lnSpc>
            </a:pPr>
            <a:r>
              <a:rPr lang="en-US" sz="1200">
                <a:solidFill>
                  <a:schemeClr val="tx2"/>
                </a:solidFill>
                <a:latin typeface="Comic Sans MS" panose="030F0702030302020204" pitchFamily="66" charset="0"/>
              </a:rPr>
              <a:t>Retelling of a narrative.</a:t>
            </a:r>
          </a:p>
          <a:p>
            <a:pPr lvl="0">
              <a:lnSpc>
                <a:spcPct val="107000"/>
              </a:lnSpc>
            </a:pPr>
            <a:r>
              <a:rPr lang="en-US" sz="1200">
                <a:solidFill>
                  <a:schemeClr val="tx2"/>
                </a:solidFill>
                <a:latin typeface="Comic Sans MS" panose="030F0702030302020204" pitchFamily="66" charset="0"/>
              </a:rPr>
              <a:t>Non- Chronological reports.</a:t>
            </a:r>
          </a:p>
          <a:p>
            <a:pPr lvl="0">
              <a:lnSpc>
                <a:spcPct val="107000"/>
              </a:lnSpc>
            </a:pPr>
            <a:r>
              <a:rPr lang="en-US" sz="1200">
                <a:solidFill>
                  <a:schemeClr val="tx2"/>
                </a:solidFill>
                <a:latin typeface="Comic Sans MS" panose="030F0702030302020204" pitchFamily="66" charset="0"/>
              </a:rPr>
              <a:t>Formal Invitations.</a:t>
            </a:r>
          </a:p>
          <a:p>
            <a:pPr lvl="0">
              <a:lnSpc>
                <a:spcPct val="107000"/>
              </a:lnSpc>
            </a:pPr>
            <a:r>
              <a:rPr lang="en-US" sz="1200">
                <a:solidFill>
                  <a:schemeClr val="tx2"/>
                </a:solidFill>
                <a:latin typeface="Comic Sans MS" panose="030F0702030302020204" pitchFamily="66" charset="0"/>
              </a:rPr>
              <a:t>Poetry on a theme- Humorous.</a:t>
            </a:r>
          </a:p>
          <a:p>
            <a:pPr algn="l">
              <a:buFont typeface="Arial" panose="020B0604020202020204" pitchFamily="34" charset="0"/>
              <a:buChar char="•"/>
            </a:pPr>
            <a:endParaRPr lang="en-GB" sz="1200">
              <a:solidFill>
                <a:srgbClr val="222222"/>
              </a:solidFill>
              <a:latin typeface="Comic Sans MS" panose="030F0902030302020204" pitchFamily="66"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7453736" y="3723731"/>
            <a:ext cx="4128663" cy="1563698"/>
          </a:xfrm>
          <a:prstGeom prst="rect">
            <a:avLst/>
          </a:prstGeom>
          <a:noFill/>
        </p:spPr>
        <p:txBody>
          <a:bodyPr wrap="square" lIns="91440" tIns="45720" rIns="91440" bIns="45720" rtlCol="0" anchor="t">
            <a:spAutoFit/>
          </a:bodyPr>
          <a:lstStyle/>
          <a:p>
            <a:pPr lvl="0">
              <a:lnSpc>
                <a:spcPct val="107000"/>
              </a:lnSpc>
            </a:pPr>
            <a:r>
              <a:rPr lang="en-US"/>
              <a:t>We are Exploring:</a:t>
            </a:r>
            <a:endParaRPr lang="en-GB" sz="1200">
              <a:solidFill>
                <a:schemeClr val="tx2"/>
              </a:solidFill>
              <a:latin typeface="Comic Sans MS"/>
              <a:ea typeface="Calibri" panose="020F0502020204030204" pitchFamily="34" charset="0"/>
              <a:cs typeface="Times New Roman"/>
            </a:endParaRPr>
          </a:p>
          <a:p>
            <a:pPr>
              <a:lnSpc>
                <a:spcPct val="107000"/>
              </a:lnSpc>
            </a:pPr>
            <a:r>
              <a:rPr lang="en-GB" sz="1200" u="sng">
                <a:solidFill>
                  <a:schemeClr val="tx2"/>
                </a:solidFill>
                <a:latin typeface="Comic Sans MS"/>
                <a:ea typeface="Calibri" panose="020F0502020204030204" pitchFamily="34" charset="0"/>
                <a:cs typeface="Times New Roman"/>
              </a:rPr>
              <a:t>Geography</a:t>
            </a:r>
            <a:r>
              <a:rPr lang="en-GB" sz="1200">
                <a:solidFill>
                  <a:schemeClr val="tx2"/>
                </a:solidFill>
                <a:latin typeface="Comic Sans MS"/>
                <a:ea typeface="Calibri" panose="020F0502020204030204" pitchFamily="34" charset="0"/>
                <a:cs typeface="Times New Roman"/>
              </a:rPr>
              <a:t>- </a:t>
            </a:r>
            <a:r>
              <a:rPr lang="en-GB" sz="120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Yanomami people of the rainforest</a:t>
            </a:r>
          </a:p>
          <a:p>
            <a:pPr>
              <a:lnSpc>
                <a:spcPct val="107000"/>
              </a:lnSpc>
            </a:pPr>
            <a:endParaRPr lang="en-GB" sz="1200">
              <a:solidFill>
                <a:schemeClr val="tx2"/>
              </a:solidFill>
              <a:effectLst/>
              <a:latin typeface="Comic Sans MS"/>
              <a:ea typeface="Calibri" panose="020F0502020204030204" pitchFamily="34" charset="0"/>
              <a:cs typeface="Times New Roman"/>
            </a:endParaRPr>
          </a:p>
          <a:p>
            <a:pPr>
              <a:lnSpc>
                <a:spcPct val="107000"/>
              </a:lnSpc>
            </a:pPr>
            <a:r>
              <a:rPr lang="en-GB" sz="1200" u="sng">
                <a:solidFill>
                  <a:schemeClr val="tx2"/>
                </a:solidFill>
                <a:latin typeface="Comic Sans MS"/>
                <a:ea typeface="Calibri" panose="020F0502020204030204" pitchFamily="34" charset="0"/>
                <a:cs typeface="Times New Roman"/>
              </a:rPr>
              <a:t>R.E- </a:t>
            </a:r>
            <a:r>
              <a:rPr lang="en-GB" sz="1200">
                <a:solidFill>
                  <a:schemeClr val="tx2"/>
                </a:solidFill>
                <a:latin typeface="Comic Sans MS"/>
                <a:ea typeface="Calibri" panose="020F0502020204030204" pitchFamily="34" charset="0"/>
                <a:cs typeface="Times New Roman"/>
              </a:rPr>
              <a:t>Who is God to the Jewish people? </a:t>
            </a:r>
          </a:p>
          <a:p>
            <a:pPr>
              <a:lnSpc>
                <a:spcPct val="107000"/>
              </a:lnSpc>
            </a:pPr>
            <a:r>
              <a:rPr lang="en-GB" sz="1200">
                <a:solidFill>
                  <a:schemeClr val="tx2"/>
                </a:solidFill>
                <a:effectLst/>
                <a:latin typeface="Comic Sans MS"/>
                <a:ea typeface="Calibri" panose="020F0502020204030204" pitchFamily="34" charset="0"/>
                <a:cs typeface="Times New Roman"/>
              </a:rPr>
              <a:t>        </a:t>
            </a:r>
            <a:r>
              <a:rPr lang="en-GB" sz="120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How important is it to Christians that Jesus came </a:t>
            </a:r>
          </a:p>
          <a:p>
            <a:pPr>
              <a:lnSpc>
                <a:spcPct val="107000"/>
              </a:lnSpc>
            </a:pPr>
            <a:r>
              <a:rPr lang="en-GB" sz="1200">
                <a:solidFill>
                  <a:schemeClr val="tx2"/>
                </a:solidFill>
                <a:latin typeface="Comic Sans MS" panose="030F0702030302020204" pitchFamily="66" charset="0"/>
                <a:ea typeface="Calibri" panose="020F0502020204030204" pitchFamily="34" charset="0"/>
                <a:cs typeface="Times New Roman" panose="02020603050405020304" pitchFamily="18" charset="0"/>
              </a:rPr>
              <a:t>        </a:t>
            </a:r>
            <a:r>
              <a:rPr lang="en-GB" sz="120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back to life after his crucifixion?</a:t>
            </a:r>
          </a:p>
          <a:p>
            <a:pPr>
              <a:lnSpc>
                <a:spcPct val="107000"/>
              </a:lnSpc>
            </a:pPr>
            <a:endParaRPr lang="en-GB" sz="1200">
              <a:solidFill>
                <a:schemeClr val="tx2"/>
              </a:solidFill>
              <a:effectLst/>
              <a:latin typeface="Comic Sans MS"/>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453737" y="1351171"/>
            <a:ext cx="4468638" cy="1476238"/>
          </a:xfrm>
          <a:prstGeom prst="rect">
            <a:avLst/>
          </a:prstGeom>
          <a:noFill/>
        </p:spPr>
        <p:txBody>
          <a:bodyPr wrap="square" lIns="91440" tIns="45720" rIns="91440" bIns="45720" rtlCol="0" anchor="t">
            <a:spAutoFit/>
          </a:bodyPr>
          <a:lstStyle/>
          <a:p>
            <a:pPr lvl="0">
              <a:lnSpc>
                <a:spcPct val="107000"/>
              </a:lnSpc>
            </a:pPr>
            <a:r>
              <a:rPr lang="en-GB">
                <a:effectLst/>
                <a:latin typeface="+mj-lt"/>
                <a:ea typeface="Calibri" panose="020F0502020204030204" pitchFamily="34" charset="0"/>
                <a:cs typeface="Times New Roman" panose="02020603050405020304" pitchFamily="18" charset="0"/>
              </a:rPr>
              <a:t>We are Creating:</a:t>
            </a:r>
          </a:p>
          <a:p>
            <a:pPr>
              <a:lnSpc>
                <a:spcPct val="107000"/>
              </a:lnSpc>
              <a:spcAft>
                <a:spcPts val="800"/>
              </a:spcAft>
            </a:pPr>
            <a:r>
              <a:rPr lang="en-US" sz="1200" u="sng">
                <a:solidFill>
                  <a:schemeClr val="tx2"/>
                </a:solidFill>
                <a:effectLst/>
                <a:latin typeface="Comic Sans MS"/>
                <a:ea typeface="Calibri" panose="020F0502020204030204" pitchFamily="34" charset="0"/>
                <a:cs typeface="Times New Roman"/>
              </a:rPr>
              <a:t>Art</a:t>
            </a:r>
            <a:r>
              <a:rPr lang="en-US" sz="1200">
                <a:solidFill>
                  <a:schemeClr val="tx2"/>
                </a:solidFill>
                <a:effectLst/>
                <a:latin typeface="Comic Sans MS"/>
                <a:ea typeface="Calibri" panose="020F0502020204030204" pitchFamily="34" charset="0"/>
                <a:cs typeface="Times New Roman"/>
              </a:rPr>
              <a:t> </a:t>
            </a:r>
            <a:r>
              <a:rPr lang="en-US" sz="1200">
                <a:solidFill>
                  <a:schemeClr val="tx2"/>
                </a:solidFill>
                <a:latin typeface="Comic Sans MS"/>
                <a:ea typeface="Calibri" panose="020F0502020204030204" pitchFamily="34" charset="0"/>
                <a:cs typeface="Times New Roman"/>
              </a:rPr>
              <a:t>– Printmaking.</a:t>
            </a:r>
          </a:p>
          <a:p>
            <a:pPr>
              <a:lnSpc>
                <a:spcPct val="107000"/>
              </a:lnSpc>
              <a:spcAft>
                <a:spcPts val="800"/>
              </a:spcAft>
            </a:pPr>
            <a:r>
              <a:rPr lang="en-US" sz="1200" u="sng">
                <a:solidFill>
                  <a:schemeClr val="tx2"/>
                </a:solidFill>
                <a:effectLst/>
                <a:latin typeface="Comic Sans MS"/>
                <a:ea typeface="Calibri" panose="020F0502020204030204" pitchFamily="34" charset="0"/>
                <a:cs typeface="Times New Roman"/>
              </a:rPr>
              <a:t>DT</a:t>
            </a:r>
            <a:r>
              <a:rPr lang="en-US" sz="1200" u="sng">
                <a:solidFill>
                  <a:schemeClr val="tx2"/>
                </a:solidFill>
                <a:latin typeface="Comic Sans MS"/>
                <a:ea typeface="Calibri" panose="020F0502020204030204" pitchFamily="34" charset="0"/>
                <a:cs typeface="Times New Roman"/>
              </a:rPr>
              <a:t> </a:t>
            </a:r>
            <a:r>
              <a:rPr lang="en-US" sz="1200">
                <a:solidFill>
                  <a:schemeClr val="tx2"/>
                </a:solidFill>
                <a:latin typeface="Comic Sans MS"/>
                <a:ea typeface="Calibri" panose="020F0502020204030204" pitchFamily="34" charset="0"/>
                <a:cs typeface="Times New Roman"/>
              </a:rPr>
              <a:t> - Mechanisms and Understanding Materials.</a:t>
            </a:r>
          </a:p>
          <a:p>
            <a:pPr>
              <a:lnSpc>
                <a:spcPct val="107000"/>
              </a:lnSpc>
              <a:spcAft>
                <a:spcPts val="800"/>
              </a:spcAft>
            </a:pPr>
            <a:r>
              <a:rPr lang="en-GB" sz="1200" u="sng">
                <a:solidFill>
                  <a:schemeClr val="tx2"/>
                </a:solidFill>
                <a:latin typeface="Comic Sans MS"/>
                <a:ea typeface="Calibri" panose="020F0502020204030204" pitchFamily="34" charset="0"/>
                <a:cs typeface="Times New Roman"/>
              </a:rPr>
              <a:t>Music</a:t>
            </a:r>
            <a:r>
              <a:rPr lang="en-GB" sz="1200">
                <a:solidFill>
                  <a:schemeClr val="tx2"/>
                </a:solidFill>
                <a:latin typeface="Comic Sans MS"/>
                <a:ea typeface="Calibri" panose="020F0502020204030204" pitchFamily="34" charset="0"/>
                <a:cs typeface="Times New Roman"/>
              </a:rPr>
              <a:t> – </a:t>
            </a:r>
            <a:r>
              <a:rPr lang="en-US" sz="1200">
                <a:solidFill>
                  <a:schemeClr val="tx2"/>
                </a:solidFill>
                <a:latin typeface="Comic Sans MS"/>
                <a:ea typeface="Calibri" panose="020F0502020204030204" pitchFamily="34" charset="0"/>
                <a:cs typeface="Times New Roman"/>
              </a:rPr>
              <a:t>I </a:t>
            </a:r>
            <a:r>
              <a:rPr lang="en-US" sz="1200" err="1">
                <a:solidFill>
                  <a:schemeClr val="tx2"/>
                </a:solidFill>
                <a:latin typeface="Comic Sans MS"/>
                <a:ea typeface="Calibri" panose="020F0502020204030204" pitchFamily="34" charset="0"/>
                <a:cs typeface="Times New Roman"/>
              </a:rPr>
              <a:t>wanna</a:t>
            </a:r>
            <a:r>
              <a:rPr lang="en-US" sz="1200">
                <a:solidFill>
                  <a:schemeClr val="tx2"/>
                </a:solidFill>
                <a:latin typeface="Comic Sans MS"/>
                <a:ea typeface="Calibri" panose="020F0502020204030204" pitchFamily="34" charset="0"/>
                <a:cs typeface="Times New Roman"/>
              </a:rPr>
              <a:t> play in a band (song). </a:t>
            </a:r>
            <a:r>
              <a:rPr lang="en-US" sz="1200" err="1">
                <a:solidFill>
                  <a:schemeClr val="tx2"/>
                </a:solidFill>
                <a:latin typeface="Comic Sans MS"/>
                <a:ea typeface="Calibri" panose="020F0502020204030204" pitchFamily="34" charset="0"/>
                <a:cs typeface="Times New Roman"/>
              </a:rPr>
              <a:t>Zootime</a:t>
            </a:r>
            <a:r>
              <a:rPr lang="en-US" sz="1200">
                <a:solidFill>
                  <a:schemeClr val="tx2"/>
                </a:solidFill>
                <a:latin typeface="Comic Sans MS"/>
                <a:ea typeface="Calibri" panose="020F0502020204030204" pitchFamily="34" charset="0"/>
                <a:cs typeface="Times New Roman"/>
              </a:rPr>
              <a:t> (song) </a:t>
            </a:r>
          </a:p>
          <a:p>
            <a:pPr>
              <a:lnSpc>
                <a:spcPct val="107000"/>
              </a:lnSpc>
              <a:spcAft>
                <a:spcPts val="800"/>
              </a:spcAft>
            </a:pPr>
            <a:endPar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2" name="TextBox 11">
            <a:extLst>
              <a:ext uri="{FF2B5EF4-FFF2-40B4-BE49-F238E27FC236}">
                <a16:creationId xmlns:a16="http://schemas.microsoft.com/office/drawing/2014/main" id="{447778AE-E008-8A32-F1CC-9E0C8BE1416E}"/>
              </a:ext>
            </a:extLst>
          </p:cNvPr>
          <p:cNvSpPr txBox="1"/>
          <p:nvPr/>
        </p:nvSpPr>
        <p:spPr>
          <a:xfrm>
            <a:off x="3316531" y="3887799"/>
            <a:ext cx="2677336" cy="2749407"/>
          </a:xfrm>
          <a:prstGeom prst="rect">
            <a:avLst/>
          </a:prstGeom>
          <a:noFill/>
        </p:spPr>
        <p:txBody>
          <a:bodyPr wrap="none" lIns="91440" tIns="45720" rIns="91440" bIns="45720" rtlCol="0" anchor="t">
            <a:spAutoFit/>
          </a:bodyPr>
          <a:lstStyle/>
          <a:p>
            <a:pPr lvl="0">
              <a:lnSpc>
                <a:spcPct val="107000"/>
              </a:lnSpc>
            </a:pPr>
            <a:r>
              <a:rPr lang="en-US"/>
              <a:t>We are Solving:</a:t>
            </a:r>
          </a:p>
          <a:p>
            <a:pPr lvl="0">
              <a:lnSpc>
                <a:spcPct val="107000"/>
              </a:lnSpc>
            </a:pPr>
            <a:r>
              <a:rPr lang="en-US" sz="1200">
                <a:solidFill>
                  <a:schemeClr val="tx2"/>
                </a:solidFill>
                <a:latin typeface="Comic Sans MS" panose="030F0702030302020204" pitchFamily="66" charset="0"/>
              </a:rPr>
              <a:t>Y1-</a:t>
            </a:r>
          </a:p>
          <a:p>
            <a:pPr lvl="0">
              <a:lnSpc>
                <a:spcPct val="107000"/>
              </a:lnSpc>
            </a:pPr>
            <a:r>
              <a:rPr lang="en-US" sz="1200">
                <a:solidFill>
                  <a:schemeClr val="tx2"/>
                </a:solidFill>
                <a:latin typeface="Comic Sans MS" panose="030F0702030302020204" pitchFamily="66" charset="0"/>
              </a:rPr>
              <a:t>Place value within 20.</a:t>
            </a:r>
          </a:p>
          <a:p>
            <a:pPr lvl="0">
              <a:lnSpc>
                <a:spcPct val="107000"/>
              </a:lnSpc>
            </a:pPr>
            <a:r>
              <a:rPr lang="en-US" sz="1200">
                <a:solidFill>
                  <a:schemeClr val="tx2"/>
                </a:solidFill>
                <a:latin typeface="Comic Sans MS" panose="030F0702030302020204" pitchFamily="66" charset="0"/>
              </a:rPr>
              <a:t>Addition and subtraction within 20</a:t>
            </a:r>
          </a:p>
          <a:p>
            <a:pPr lvl="0">
              <a:lnSpc>
                <a:spcPct val="107000"/>
              </a:lnSpc>
            </a:pPr>
            <a:r>
              <a:rPr lang="en-US" sz="1200">
                <a:solidFill>
                  <a:schemeClr val="tx2"/>
                </a:solidFill>
                <a:latin typeface="Comic Sans MS" panose="030F0702030302020204" pitchFamily="66" charset="0"/>
              </a:rPr>
              <a:t>Place value within 50.</a:t>
            </a:r>
          </a:p>
          <a:p>
            <a:pPr lvl="0">
              <a:lnSpc>
                <a:spcPct val="107000"/>
              </a:lnSpc>
            </a:pPr>
            <a:r>
              <a:rPr lang="en-US" sz="1200">
                <a:solidFill>
                  <a:schemeClr val="tx2"/>
                </a:solidFill>
                <a:latin typeface="Comic Sans MS" panose="030F0702030302020204" pitchFamily="66" charset="0"/>
              </a:rPr>
              <a:t>Mass and Volume.</a:t>
            </a:r>
          </a:p>
          <a:p>
            <a:pPr lvl="0">
              <a:lnSpc>
                <a:spcPct val="107000"/>
              </a:lnSpc>
            </a:pPr>
            <a:r>
              <a:rPr lang="en-US" sz="1200">
                <a:solidFill>
                  <a:schemeClr val="tx2"/>
                </a:solidFill>
                <a:latin typeface="Comic Sans MS" panose="030F0702030302020204" pitchFamily="66" charset="0"/>
              </a:rPr>
              <a:t>Y2-</a:t>
            </a:r>
          </a:p>
          <a:p>
            <a:pPr lvl="0">
              <a:lnSpc>
                <a:spcPct val="107000"/>
              </a:lnSpc>
            </a:pPr>
            <a:r>
              <a:rPr lang="en-US" sz="1200">
                <a:solidFill>
                  <a:schemeClr val="tx2"/>
                </a:solidFill>
                <a:latin typeface="Comic Sans MS" panose="030F0702030302020204" pitchFamily="66" charset="0"/>
              </a:rPr>
              <a:t>Money.</a:t>
            </a:r>
          </a:p>
          <a:p>
            <a:pPr lvl="0">
              <a:lnSpc>
                <a:spcPct val="107000"/>
              </a:lnSpc>
            </a:pPr>
            <a:r>
              <a:rPr lang="en-US" sz="1200">
                <a:solidFill>
                  <a:schemeClr val="tx2"/>
                </a:solidFill>
                <a:latin typeface="Comic Sans MS" panose="030F0702030302020204" pitchFamily="66" charset="0"/>
              </a:rPr>
              <a:t>Multiplication and division.</a:t>
            </a:r>
          </a:p>
          <a:p>
            <a:pPr lvl="0">
              <a:lnSpc>
                <a:spcPct val="107000"/>
              </a:lnSpc>
            </a:pPr>
            <a:r>
              <a:rPr lang="en-US" sz="1200">
                <a:solidFill>
                  <a:schemeClr val="tx2"/>
                </a:solidFill>
                <a:latin typeface="Comic Sans MS" panose="030F0702030302020204" pitchFamily="66" charset="0"/>
              </a:rPr>
              <a:t>Length and Height.</a:t>
            </a:r>
          </a:p>
          <a:p>
            <a:pPr lvl="0">
              <a:lnSpc>
                <a:spcPct val="107000"/>
              </a:lnSpc>
            </a:pPr>
            <a:r>
              <a:rPr lang="en-US" sz="1200">
                <a:solidFill>
                  <a:schemeClr val="tx2"/>
                </a:solidFill>
                <a:latin typeface="Comic Sans MS" panose="030F0702030302020204" pitchFamily="66" charset="0"/>
              </a:rPr>
              <a:t>Mass, capacity and temperature.</a:t>
            </a:r>
          </a:p>
          <a:p>
            <a:pPr lvl="0">
              <a:lnSpc>
                <a:spcPct val="107000"/>
              </a:lnSpc>
            </a:pPr>
            <a:r>
              <a:rPr lang="en-US" sz="1200">
                <a:solidFill>
                  <a:schemeClr val="tx2"/>
                </a:solidFill>
                <a:latin typeface="Comic Sans MS" panose="030F0702030302020204" pitchFamily="66" charset="0"/>
              </a:rPr>
              <a:t>.</a:t>
            </a:r>
          </a:p>
          <a:p>
            <a:pPr lvl="0">
              <a:lnSpc>
                <a:spcPct val="107000"/>
              </a:lnSpc>
            </a:pPr>
            <a:endParaRPr lang="en-US" sz="1200">
              <a:solidFill>
                <a:schemeClr val="tx2"/>
              </a:solidFill>
              <a:latin typeface="Comic Sans MS" panose="030F0702030302020204" pitchFamily="66" charset="0"/>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453737" y="2750801"/>
            <a:ext cx="4514450" cy="678199"/>
          </a:xfrm>
          <a:prstGeom prst="rect">
            <a:avLst/>
          </a:prstGeom>
          <a:noFill/>
        </p:spPr>
        <p:txBody>
          <a:bodyPr wrap="square" lIns="91440" tIns="45720" rIns="91440" bIns="45720" rtlCol="0" anchor="t">
            <a:spAutoFit/>
          </a:bodyPr>
          <a:lstStyle/>
          <a:p>
            <a:pPr>
              <a:lnSpc>
                <a:spcPct val="107000"/>
              </a:lnSpc>
              <a:spcAft>
                <a:spcPts val="800"/>
              </a:spcAft>
            </a:pPr>
            <a:r>
              <a:rPr lang="en-GB">
                <a:effectLst/>
                <a:latin typeface="+mj-lt"/>
                <a:ea typeface="Calibri" panose="020F0502020204030204" pitchFamily="34" charset="0"/>
                <a:cs typeface="Times New Roman" panose="02020603050405020304" pitchFamily="18" charset="0"/>
              </a:rPr>
              <a:t>We are </a:t>
            </a:r>
            <a:r>
              <a:rPr lang="en-GB">
                <a:latin typeface="+mj-lt"/>
                <a:ea typeface="Calibri" panose="020F0502020204030204" pitchFamily="34" charset="0"/>
                <a:cs typeface="Times New Roman" panose="02020603050405020304" pitchFamily="18" charset="0"/>
              </a:rPr>
              <a:t>Investigating</a:t>
            </a:r>
            <a:r>
              <a:rPr lang="en-GB">
                <a:effectLst/>
                <a:latin typeface="+mj-lt"/>
                <a:ea typeface="Calibri" panose="020F0502020204030204" pitchFamily="34" charset="0"/>
                <a:cs typeface="Times New Roman" panose="02020603050405020304" pitchFamily="18" charset="0"/>
              </a:rPr>
              <a:t>:</a:t>
            </a:r>
            <a:endParaRPr lang="en-GB" sz="1200">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sz="1200" u="sng">
                <a:solidFill>
                  <a:schemeClr val="tx2"/>
                </a:solidFill>
                <a:effectLst/>
                <a:latin typeface="Comic Sans MS"/>
                <a:ea typeface="Calibri" panose="020F0502020204030204" pitchFamily="34" charset="0"/>
                <a:cs typeface="Times New Roman"/>
              </a:rPr>
              <a:t>Science</a:t>
            </a:r>
            <a:r>
              <a:rPr lang="en-US" sz="1200">
                <a:solidFill>
                  <a:schemeClr val="tx2"/>
                </a:solidFill>
                <a:effectLst/>
                <a:latin typeface="Comic Sans MS"/>
                <a:ea typeface="Calibri" panose="020F0502020204030204" pitchFamily="34" charset="0"/>
                <a:cs typeface="Times New Roman"/>
              </a:rPr>
              <a:t> </a:t>
            </a:r>
            <a:r>
              <a:rPr lang="en-US" sz="1200">
                <a:solidFill>
                  <a:schemeClr val="tx2"/>
                </a:solidFill>
                <a:latin typeface="Comic Sans MS"/>
                <a:ea typeface="Calibri" panose="020F0502020204030204" pitchFamily="34" charset="0"/>
                <a:cs typeface="Times New Roman"/>
              </a:rPr>
              <a:t>–Use of everyday materials and Plants.</a:t>
            </a:r>
            <a:endParaRPr lang="en-GB" sz="1200">
              <a:solidFill>
                <a:schemeClr val="tx2"/>
              </a:solidFill>
              <a:effectLst/>
              <a:latin typeface="Comic Sans MS"/>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453736" y="5114035"/>
            <a:ext cx="3978892" cy="1069716"/>
          </a:xfrm>
          <a:prstGeom prst="rect">
            <a:avLst/>
          </a:prstGeom>
          <a:noFill/>
        </p:spPr>
        <p:txBody>
          <a:bodyPr wrap="square" rtlCol="0">
            <a:spAutoFit/>
          </a:bodyPr>
          <a:lstStyle/>
          <a:p>
            <a:pPr lvl="0">
              <a:lnSpc>
                <a:spcPct val="107000"/>
              </a:lnSpc>
            </a:pPr>
            <a:r>
              <a:rPr lang="en-GB" sz="1200" u="sng">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PE</a:t>
            </a: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Dance</a:t>
            </a: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Invasion Games</a:t>
            </a:r>
          </a:p>
          <a:p>
            <a:pPr marL="342900" lvl="0" indent="-342900">
              <a:lnSpc>
                <a:spcPct val="107000"/>
              </a:lnSpc>
              <a:buFont typeface="Symbol" pitchFamily="2" charset="2"/>
              <a:buChar char=""/>
            </a:pPr>
            <a:r>
              <a:rPr lang="en-GB" sz="1200">
                <a:solidFill>
                  <a:schemeClr val="tx2"/>
                </a:solidFill>
                <a:latin typeface="Comic Sans MS" panose="030F0902030302020204" pitchFamily="66" charset="0"/>
                <a:ea typeface="Calibri" panose="020F0502020204030204" pitchFamily="34" charset="0"/>
                <a:cs typeface="Times New Roman" panose="02020603050405020304" pitchFamily="18" charset="0"/>
              </a:rPr>
              <a:t>Movement and team games.</a:t>
            </a:r>
          </a:p>
          <a:p>
            <a:pPr marL="342900" lvl="0" indent="-342900">
              <a:lnSpc>
                <a:spcPct val="107000"/>
              </a:lnSpc>
              <a:buFont typeface="Symbol" pitchFamily="2" charset="2"/>
              <a:buChar char=""/>
            </a:pPr>
            <a:r>
              <a:rPr lang="en-GB" sz="120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Forest School.</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B3A1D6-13ED-4BC9-B3FB-14EE4CE1A455}">
  <ds:schemaRefs>
    <ds:schemaRef ds:uri="8b62fe9c-e034-4e6a-8d8a-97dbf8293fc8"/>
    <ds:schemaRef ds:uri="abb8ad16-aa0e-4527-a096-c59a199151c3"/>
    <ds:schemaRef ds:uri="af87378d-2249-4ac1-b70b-4765de0be585"/>
    <ds:schemaRef ds:uri="c1084fda-faa2-44bb-89cf-b21feddceb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9411C6-8D3A-4DE5-BFE2-D999AAC72DAE}">
  <ds:schemaRefs>
    <ds:schemaRef ds:uri="abb8ad16-aa0e-4527-a096-c59a199151c3"/>
    <ds:schemaRef ds:uri="c1084fda-faa2-44bb-89cf-b21feddceb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5D54CA-AA46-4648-9DAA-D555392D6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Nature Illustration 16x9</vt:lpstr>
      <vt:lpstr>Ash Class </vt:lpstr>
      <vt:lpstr>Hello Ash Class!</vt:lpstr>
      <vt:lpstr>Spring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revision>1</cp:revision>
  <dcterms:created xsi:type="dcterms:W3CDTF">2023-01-06T14:19:25Z</dcterms:created>
  <dcterms:modified xsi:type="dcterms:W3CDTF">2023-12-13T13:59:56Z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