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p:scale>
          <a:sx n="80" d="100"/>
          <a:sy n="80" d="100"/>
        </p:scale>
        <p:origin x="48" y="-8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Watson" userId="e66abe23-047c-4649-a751-7d0cc9ebfb64" providerId="ADAL" clId="{A4BA5847-5B72-4858-8172-FF7AF1F6649B}"/>
    <pc:docChg chg="undo custSel modSld">
      <pc:chgData name="Jennifer Watson" userId="e66abe23-047c-4649-a751-7d0cc9ebfb64" providerId="ADAL" clId="{A4BA5847-5B72-4858-8172-FF7AF1F6649B}" dt="2024-09-23T12:51:48.724" v="5744" actId="20577"/>
      <pc:docMkLst>
        <pc:docMk/>
      </pc:docMkLst>
      <pc:sldChg chg="modSp mod">
        <pc:chgData name="Jennifer Watson" userId="e66abe23-047c-4649-a751-7d0cc9ebfb64" providerId="ADAL" clId="{A4BA5847-5B72-4858-8172-FF7AF1F6649B}" dt="2024-09-23T12:51:48.724" v="5744" actId="20577"/>
        <pc:sldMkLst>
          <pc:docMk/>
          <pc:sldMk cId="1805748268" sldId="263"/>
        </pc:sldMkLst>
        <pc:spChg chg="mod">
          <ac:chgData name="Jennifer Watson" userId="e66abe23-047c-4649-a751-7d0cc9ebfb64" providerId="ADAL" clId="{A4BA5847-5B72-4858-8172-FF7AF1F6649B}" dt="2024-09-23T12:32:37.049" v="4175" actId="14100"/>
          <ac:spMkLst>
            <pc:docMk/>
            <pc:sldMk cId="1805748268" sldId="263"/>
            <ac:spMk id="2" creationId="{00000000-0000-0000-0000-000000000000}"/>
          </ac:spMkLst>
        </pc:spChg>
        <pc:spChg chg="mod">
          <ac:chgData name="Jennifer Watson" userId="e66abe23-047c-4649-a751-7d0cc9ebfb64" providerId="ADAL" clId="{A4BA5847-5B72-4858-8172-FF7AF1F6649B}" dt="2024-09-23T12:32:25.778" v="4162" actId="20577"/>
          <ac:spMkLst>
            <pc:docMk/>
            <pc:sldMk cId="1805748268" sldId="263"/>
            <ac:spMk id="3" creationId="{00000000-0000-0000-0000-000000000000}"/>
          </ac:spMkLst>
        </pc:spChg>
        <pc:spChg chg="mod">
          <ac:chgData name="Jennifer Watson" userId="e66abe23-047c-4649-a751-7d0cc9ebfb64" providerId="ADAL" clId="{A4BA5847-5B72-4858-8172-FF7AF1F6649B}" dt="2024-09-23T12:36:05.246" v="4232"/>
          <ac:spMkLst>
            <pc:docMk/>
            <pc:sldMk cId="1805748268" sldId="263"/>
            <ac:spMk id="4" creationId="{C344DE81-3DC0-CCD9-1CC2-6AA01F3C8580}"/>
          </ac:spMkLst>
        </pc:spChg>
        <pc:spChg chg="mod">
          <ac:chgData name="Jennifer Watson" userId="e66abe23-047c-4649-a751-7d0cc9ebfb64" providerId="ADAL" clId="{A4BA5847-5B72-4858-8172-FF7AF1F6649B}" dt="2024-09-23T12:36:47.173" v="4378" actId="20577"/>
          <ac:spMkLst>
            <pc:docMk/>
            <pc:sldMk cId="1805748268" sldId="263"/>
            <ac:spMk id="6" creationId="{8298ABA3-30C5-2067-C35A-40B511E80389}"/>
          </ac:spMkLst>
        </pc:spChg>
        <pc:spChg chg="mod">
          <ac:chgData name="Jennifer Watson" userId="e66abe23-047c-4649-a751-7d0cc9ebfb64" providerId="ADAL" clId="{A4BA5847-5B72-4858-8172-FF7AF1F6649B}" dt="2024-09-23T12:51:48.724" v="5744" actId="20577"/>
          <ac:spMkLst>
            <pc:docMk/>
            <pc:sldMk cId="1805748268" sldId="263"/>
            <ac:spMk id="7" creationId="{BAC98960-9F4B-95D7-969C-C67BF9509C5F}"/>
          </ac:spMkLst>
        </pc:spChg>
        <pc:spChg chg="mod">
          <ac:chgData name="Jennifer Watson" userId="e66abe23-047c-4649-a751-7d0cc9ebfb64" providerId="ADAL" clId="{A4BA5847-5B72-4858-8172-FF7AF1F6649B}" dt="2024-09-23T12:51:03.827" v="5636" actId="20577"/>
          <ac:spMkLst>
            <pc:docMk/>
            <pc:sldMk cId="1805748268" sldId="263"/>
            <ac:spMk id="8" creationId="{411ADE7E-97D0-C0AC-99C2-F7E700817961}"/>
          </ac:spMkLst>
        </pc:spChg>
        <pc:spChg chg="mod">
          <ac:chgData name="Jennifer Watson" userId="e66abe23-047c-4649-a751-7d0cc9ebfb64" providerId="ADAL" clId="{A4BA5847-5B72-4858-8172-FF7AF1F6649B}" dt="2024-09-23T12:41:13.380" v="4808" actId="20577"/>
          <ac:spMkLst>
            <pc:docMk/>
            <pc:sldMk cId="1805748268" sldId="263"/>
            <ac:spMk id="12" creationId="{447778AE-E008-8A32-F1CC-9E0C8BE1416E}"/>
          </ac:spMkLst>
        </pc:spChg>
        <pc:spChg chg="mod">
          <ac:chgData name="Jennifer Watson" userId="e66abe23-047c-4649-a751-7d0cc9ebfb64" providerId="ADAL" clId="{A4BA5847-5B72-4858-8172-FF7AF1F6649B}" dt="2024-09-23T12:50:07.106" v="5468" actId="20577"/>
          <ac:spMkLst>
            <pc:docMk/>
            <pc:sldMk cId="1805748268" sldId="263"/>
            <ac:spMk id="13" creationId="{46EF6568-0D46-B8A2-EAA9-A54ED7A15B28}"/>
          </ac:spMkLst>
        </pc:spChg>
        <pc:spChg chg="mod">
          <ac:chgData name="Jennifer Watson" userId="e66abe23-047c-4649-a751-7d0cc9ebfb64" providerId="ADAL" clId="{A4BA5847-5B72-4858-8172-FF7AF1F6649B}" dt="2024-09-23T12:51:19.144" v="5694" actId="1076"/>
          <ac:spMkLst>
            <pc:docMk/>
            <pc:sldMk cId="1805748268" sldId="263"/>
            <ac:spMk id="14" creationId="{06E6067D-7BFF-05A3-5B4F-C507D352A390}"/>
          </ac:spMkLst>
        </pc:spChg>
      </pc:sldChg>
      <pc:sldChg chg="modSp mod">
        <pc:chgData name="Jennifer Watson" userId="e66abe23-047c-4649-a751-7d0cc9ebfb64" providerId="ADAL" clId="{A4BA5847-5B72-4858-8172-FF7AF1F6649B}" dt="2024-09-23T10:26:38.282" v="4148" actId="1076"/>
        <pc:sldMkLst>
          <pc:docMk/>
          <pc:sldMk cId="3692731661" sldId="264"/>
        </pc:sldMkLst>
        <pc:spChg chg="mod">
          <ac:chgData name="Jennifer Watson" userId="e66abe23-047c-4649-a751-7d0cc9ebfb64" providerId="ADAL" clId="{A4BA5847-5B72-4858-8172-FF7AF1F6649B}" dt="2024-09-23T10:25:45.195" v="4139" actId="14100"/>
          <ac:spMkLst>
            <pc:docMk/>
            <pc:sldMk cId="3692731661" sldId="264"/>
            <ac:spMk id="5" creationId="{F31A0A1C-536F-2B23-7B11-4DADD645966F}"/>
          </ac:spMkLst>
        </pc:spChg>
        <pc:spChg chg="mod">
          <ac:chgData name="Jennifer Watson" userId="e66abe23-047c-4649-a751-7d0cc9ebfb64" providerId="ADAL" clId="{A4BA5847-5B72-4858-8172-FF7AF1F6649B}" dt="2024-09-23T10:25:48.258" v="4140" actId="14100"/>
          <ac:spMkLst>
            <pc:docMk/>
            <pc:sldMk cId="3692731661" sldId="264"/>
            <ac:spMk id="6" creationId="{89ABC802-7C19-37FD-067E-C4B94F8D0136}"/>
          </ac:spMkLst>
        </pc:spChg>
        <pc:spChg chg="mod">
          <ac:chgData name="Jennifer Watson" userId="e66abe23-047c-4649-a751-7d0cc9ebfb64" providerId="ADAL" clId="{A4BA5847-5B72-4858-8172-FF7AF1F6649B}" dt="2024-09-23T10:25:51.894" v="4141" actId="14100"/>
          <ac:spMkLst>
            <pc:docMk/>
            <pc:sldMk cId="3692731661" sldId="264"/>
            <ac:spMk id="7" creationId="{F8655B5A-FA21-A197-022A-EEAD18534A06}"/>
          </ac:spMkLst>
        </pc:spChg>
        <pc:spChg chg="mod">
          <ac:chgData name="Jennifer Watson" userId="e66abe23-047c-4649-a751-7d0cc9ebfb64" providerId="ADAL" clId="{A4BA5847-5B72-4858-8172-FF7AF1F6649B}" dt="2024-09-23T10:26:27.900" v="4147" actId="1076"/>
          <ac:spMkLst>
            <pc:docMk/>
            <pc:sldMk cId="3692731661" sldId="264"/>
            <ac:spMk id="11" creationId="{8A49A0CC-FAA4-BAC4-D7FF-6197DB26FE9F}"/>
          </ac:spMkLst>
        </pc:spChg>
        <pc:spChg chg="mod">
          <ac:chgData name="Jennifer Watson" userId="e66abe23-047c-4649-a751-7d0cc9ebfb64" providerId="ADAL" clId="{A4BA5847-5B72-4858-8172-FF7AF1F6649B}" dt="2024-09-23T10:26:38.282" v="4148" actId="1076"/>
          <ac:spMkLst>
            <pc:docMk/>
            <pc:sldMk cId="3692731661" sldId="264"/>
            <ac:spMk id="12" creationId="{468C6ACC-98EB-9C4E-5D42-E7B35309DC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Oak Class </a:t>
            </a:r>
            <a:endParaRPr lang="en-gb" dirty="0"/>
          </a:p>
        </p:txBody>
      </p:sp>
      <p:sp>
        <p:nvSpPr>
          <p:cNvPr id="3" name="Subtitle 2"/>
          <p:cNvSpPr>
            <a:spLocks noGrp="1"/>
          </p:cNvSpPr>
          <p:nvPr>
            <p:ph type="subTitle" idx="1"/>
          </p:nvPr>
        </p:nvSpPr>
        <p:spPr>
          <a:xfrm>
            <a:off x="3670298" y="3581400"/>
            <a:ext cx="6858002" cy="914400"/>
          </a:xfrm>
        </p:spPr>
        <p:txBody>
          <a:bodyPr rtlCol="0"/>
          <a:lstStyle/>
          <a:p>
            <a:pPr rtl="0"/>
            <a:r>
              <a:rPr lang="en-GB" dirty="0"/>
              <a:t>Autumn Term- September- December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to Oak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130930" y="684265"/>
            <a:ext cx="4745870" cy="3956083"/>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Dear Parents and Carers</a:t>
            </a:r>
            <a:r>
              <a:rPr lang="en-GB" sz="1200" dirty="0">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What a super start to the year; all the year 5 and 6 children have settled in well. They have been trying their best, working hard and enjoying learning lots of new things. As the oldest children in school, they are already setting a good example in assemblies and at playtimes.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Oak</a:t>
            </a:r>
            <a:r>
              <a:rPr lang="en-GB" sz="1200" b="1" u="sng" dirty="0">
                <a:effectLst/>
                <a:latin typeface="Calibri" panose="020F0502020204030204" pitchFamily="34" charset="0"/>
                <a:ea typeface="Calibri" panose="020F0502020204030204" pitchFamily="34" charset="0"/>
                <a:cs typeface="Calibri" panose="020F0502020204030204" pitchFamily="34" charset="0"/>
              </a:rPr>
              <a:t> Class Team</a:t>
            </a:r>
            <a:r>
              <a:rPr lang="en-GB" sz="1200" b="1" u="sng" dirty="0">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Mrs Mountford teaches on Monday, Tuesday and Wednesday. Mrs Watson teaches on Wednesday, Thursday and Friday. We are lucky to have both Mrs Stamper and Miss Satterthwaite working as Teaching Assistants in our class at various points throughout the week.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If you need to get in touch please feel free to drop either Mrs Mountford or Mrs Watson a Dojo message, or speak to us at drop off or pick up times in the playground.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If your child is to walk or cycle home at the end of the day without an adult collecting them, or you have arranged for them to be collected by another parent, please could you inform the office by email of the arrangements. Thank you very much.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130928" y="4745188"/>
            <a:ext cx="4745871" cy="1869743"/>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a:t>
            </a:r>
            <a:r>
              <a:rPr lang="en-GB" sz="1200" b="1" u="sng" dirty="0">
                <a:effectLst/>
                <a:latin typeface="Calibri" panose="020F0502020204030204" pitchFamily="34" charset="0"/>
                <a:ea typeface="Calibri" panose="020F0502020204030204" pitchFamily="34" charset="0"/>
                <a:cs typeface="Calibri" panose="020F0502020204030204" pitchFamily="34" charset="0"/>
              </a:rPr>
              <a:t>reading book and </a:t>
            </a:r>
            <a:r>
              <a:rPr lang="en-GB" sz="1200" b="1" u="sng" dirty="0">
                <a:latin typeface="Calibri" panose="020F0502020204030204" pitchFamily="34" charset="0"/>
                <a:ea typeface="Calibri" panose="020F0502020204030204" pitchFamily="34" charset="0"/>
                <a:cs typeface="Calibri" panose="020F0502020204030204" pitchFamily="34" charset="0"/>
              </a:rPr>
              <a:t>reading </a:t>
            </a:r>
            <a:r>
              <a:rPr lang="en-GB" sz="1200" b="1" u="sng" dirty="0">
                <a:effectLst/>
                <a:latin typeface="Calibri" panose="020F0502020204030204" pitchFamily="34" charset="0"/>
                <a:ea typeface="Calibri" panose="020F0502020204030204" pitchFamily="34" charset="0"/>
                <a:cs typeface="Calibri" panose="020F0502020204030204" pitchFamily="34" charset="0"/>
              </a:rPr>
              <a:t>record.</a:t>
            </a:r>
            <a:r>
              <a:rPr lang="en-GB" sz="1200" dirty="0">
                <a:effectLst/>
                <a:latin typeface="Calibri" panose="020F0502020204030204" pitchFamily="34" charset="0"/>
                <a:ea typeface="Calibri" panose="020F0502020204030204" pitchFamily="34" charset="0"/>
                <a:cs typeface="Calibri" panose="020F0502020204030204" pitchFamily="34" charset="0"/>
              </a:rPr>
              <a:t> Please ensure the</a:t>
            </a:r>
            <a:r>
              <a:rPr lang="en-GB" sz="1200" dirty="0">
                <a:latin typeface="Calibri" panose="020F0502020204030204" pitchFamily="34" charset="0"/>
                <a:ea typeface="Calibri" panose="020F0502020204030204" pitchFamily="34" charset="0"/>
                <a:cs typeface="Calibri" panose="020F0502020204030204" pitchFamily="34" charset="0"/>
              </a:rPr>
              <a:t>y have this as we love to listen to the children reading during the day and also have ‘quiet reading’ times for the children to chill out and read their books for a few minutes.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supply all stationery and classroom equipment and also a snack everyday at breaktime. Monday and Friday is a slice of toast. Tuesday-Thursday snack is a choice of fruit, veg and other healthy snacks.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876799" y="0"/>
            <a:ext cx="7315201" cy="1869743"/>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PE</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School PE kit is needed for Tuesday and Wednesday each week this term. </a:t>
            </a:r>
            <a:r>
              <a:rPr lang="en-GB" sz="1200" dirty="0">
                <a:latin typeface="Calibri" panose="020F0502020204030204" pitchFamily="34" charset="0"/>
                <a:ea typeface="Calibri" panose="020F0502020204030204" pitchFamily="34" charset="0"/>
                <a:cs typeface="Calibri" panose="020F0502020204030204" pitchFamily="34" charset="0"/>
              </a:rPr>
              <a:t>On Tuesdays Mrs Mountford teaches PE and on Wednesday the children have a session with a professional sports coach. School PE kit is red or white t-shirt (plain or with school logo), plain black shorts, leggings or joggers- no brand logos please and a pair of trainers that can be left in school. No additional hoodies or jumpers are needed as school jumper can be worn. PE kits can be left at school and taken home at appropriate intervals to be washed. Later in the term we will be having an outdoor learning session in our forest area; we will let you know when and what clothing will be needed.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A49A0CC-FAA4-BAC4-D7FF-6197DB26FE9F}"/>
              </a:ext>
            </a:extLst>
          </p:cNvPr>
          <p:cNvSpPr txBox="1"/>
          <p:nvPr/>
        </p:nvSpPr>
        <p:spPr>
          <a:xfrm>
            <a:off x="4876799" y="1494309"/>
            <a:ext cx="7315201" cy="2534027"/>
          </a:xfrm>
          <a:prstGeom prst="rect">
            <a:avLst/>
          </a:prstGeom>
          <a:noFill/>
        </p:spPr>
        <p:txBody>
          <a:bodyPr wrap="square" rtlCol="0">
            <a:spAutoFit/>
          </a:bodyPr>
          <a:lstStyle/>
          <a:p>
            <a:pPr>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p>
          <a:p>
            <a:pPr>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Ongoing homework-Reading: </a:t>
            </a:r>
            <a:r>
              <a:rPr lang="en-GB" sz="1200" dirty="0">
                <a:latin typeface="Calibri" panose="020F0502020204030204" pitchFamily="34" charset="0"/>
                <a:ea typeface="Calibri" panose="020F0502020204030204" pitchFamily="34" charset="0"/>
                <a:cs typeface="Calibri" panose="020F0502020204030204" pitchFamily="34" charset="0"/>
              </a:rPr>
              <a:t>At least 3 reading sessions a week with signed entries in Reading Records by parents/carers. This goes towards our whole school reading competition and is part of your child’s weekly homework. </a:t>
            </a:r>
          </a:p>
          <a:p>
            <a:pPr>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Times Table Rockstars- </a:t>
            </a:r>
            <a:r>
              <a:rPr lang="en-GB" sz="1200" dirty="0">
                <a:latin typeface="Calibri" panose="020F0502020204030204" pitchFamily="34" charset="0"/>
                <a:ea typeface="Calibri" panose="020F0502020204030204" pitchFamily="34" charset="0"/>
                <a:cs typeface="Calibri" panose="020F0502020204030204" pitchFamily="34" charset="0"/>
              </a:rPr>
              <a:t>Your child should know their log in details. We expect the child to log on at east 3 times a week for a minimum of 10-15mins. Knowing tables by heart is so important for Year 5 and 6 maths. </a:t>
            </a:r>
          </a:p>
          <a:p>
            <a:pPr>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Homework books tasks:</a:t>
            </a:r>
          </a:p>
          <a:p>
            <a:pPr>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have purchased some </a:t>
            </a:r>
            <a:r>
              <a:rPr lang="en-GB" sz="1200" b="1" dirty="0">
                <a:latin typeface="Calibri" panose="020F0502020204030204" pitchFamily="34" charset="0"/>
                <a:ea typeface="Calibri" panose="020F0502020204030204" pitchFamily="34" charset="0"/>
                <a:cs typeface="Calibri" panose="020F0502020204030204" pitchFamily="34" charset="0"/>
              </a:rPr>
              <a:t>CGP exercise books </a:t>
            </a:r>
            <a:r>
              <a:rPr lang="en-GB" sz="1200" dirty="0">
                <a:latin typeface="Calibri" panose="020F0502020204030204" pitchFamily="34" charset="0"/>
                <a:ea typeface="Calibri" panose="020F0502020204030204" pitchFamily="34" charset="0"/>
                <a:cs typeface="Calibri" panose="020F0502020204030204" pitchFamily="34" charset="0"/>
              </a:rPr>
              <a:t>which we will shortly be sending home as weekly homework. They will be handed out on Wednesday to be returned the following Wednesday. We will go through the answers with the children at school. These are excellent as they are closely linked with the learning we do in class and matched to the National Curriculum expectations for your child’s age. Thank you for your support with these. </a:t>
            </a:r>
          </a:p>
        </p:txBody>
      </p:sp>
      <p:sp>
        <p:nvSpPr>
          <p:cNvPr id="12" name="TextBox 11">
            <a:extLst>
              <a:ext uri="{FF2B5EF4-FFF2-40B4-BE49-F238E27FC236}">
                <a16:creationId xmlns:a16="http://schemas.microsoft.com/office/drawing/2014/main" id="{468C6ACC-98EB-9C4E-5D42-E7B35309DCEB}"/>
              </a:ext>
            </a:extLst>
          </p:cNvPr>
          <p:cNvSpPr txBox="1"/>
          <p:nvPr/>
        </p:nvSpPr>
        <p:spPr>
          <a:xfrm>
            <a:off x="4876798" y="3939263"/>
            <a:ext cx="6556440" cy="3166764"/>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endParaRPr lang="en-GB" sz="1200" b="1" u="sng" dirty="0">
              <a:latin typeface="Calibri" panose="020F0502020204030204" pitchFamily="34" charset="0"/>
              <a:ea typeface="Calibri" panose="020F0502020204030204" pitchFamily="34" charset="0"/>
              <a:cs typeface="Calibri" panose="020F0502020204030204" pitchFamily="34" charset="0"/>
            </a:endParaRPr>
          </a:p>
          <a:p>
            <a:r>
              <a:rPr lang="en-GB" sz="1200" dirty="0">
                <a:effectLst/>
                <a:latin typeface="Calibri" panose="020F0502020204030204" pitchFamily="34" charset="0"/>
                <a:ea typeface="Calibri" panose="020F0502020204030204" pitchFamily="34" charset="0"/>
                <a:cs typeface="Calibri" panose="020F0502020204030204" pitchFamily="34" charset="0"/>
              </a:rPr>
              <a:t>Wed 25</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Sept- Harvest Festival in Church </a:t>
            </a:r>
          </a:p>
          <a:p>
            <a:r>
              <a:rPr lang="en-GB" sz="1200" dirty="0" err="1">
                <a:latin typeface="Calibri" panose="020F0502020204030204" pitchFamily="34" charset="0"/>
                <a:ea typeface="Calibri" panose="020F0502020204030204" pitchFamily="34" charset="0"/>
                <a:cs typeface="Calibri" panose="020F0502020204030204" pitchFamily="34" charset="0"/>
              </a:rPr>
              <a:t>Thur</a:t>
            </a:r>
            <a:r>
              <a:rPr lang="en-GB" sz="1200" dirty="0">
                <a:latin typeface="Calibri" panose="020F0502020204030204" pitchFamily="34" charset="0"/>
                <a:ea typeface="Calibri" panose="020F0502020204030204" pitchFamily="34" charset="0"/>
                <a:cs typeface="Calibri" panose="020F0502020204030204" pitchFamily="34" charset="0"/>
              </a:rPr>
              <a:t> 26</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Sept- KS2 Science trip to </a:t>
            </a:r>
            <a:r>
              <a:rPr lang="en-GB" sz="1200" dirty="0" err="1">
                <a:latin typeface="Calibri" panose="020F0502020204030204" pitchFamily="34" charset="0"/>
                <a:ea typeface="Calibri" panose="020F0502020204030204" pitchFamily="34" charset="0"/>
                <a:cs typeface="Calibri" panose="020F0502020204030204" pitchFamily="34" charset="0"/>
              </a:rPr>
              <a:t>Energus</a:t>
            </a:r>
            <a:r>
              <a:rPr lang="en-GB" sz="1200" dirty="0">
                <a:latin typeface="Calibri" panose="020F0502020204030204" pitchFamily="34" charset="0"/>
                <a:ea typeface="Calibri" panose="020F0502020204030204" pitchFamily="34" charset="0"/>
                <a:cs typeface="Calibri" panose="020F0502020204030204" pitchFamily="34" charset="0"/>
              </a:rPr>
              <a:t> </a:t>
            </a:r>
          </a:p>
          <a:p>
            <a:r>
              <a:rPr lang="en-GB" sz="1200" dirty="0">
                <a:effectLst/>
                <a:latin typeface="Calibri" panose="020F0502020204030204" pitchFamily="34" charset="0"/>
                <a:ea typeface="Calibri" panose="020F0502020204030204" pitchFamily="34" charset="0"/>
                <a:cs typeface="Calibri" panose="020F0502020204030204" pitchFamily="34" charset="0"/>
              </a:rPr>
              <a:t>Fri 27</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 </a:t>
            </a:r>
            <a:r>
              <a:rPr lang="en-GB" sz="1200" dirty="0">
                <a:effectLst/>
                <a:latin typeface="Calibri" panose="020F0502020204030204" pitchFamily="34" charset="0"/>
                <a:ea typeface="Calibri" panose="020F0502020204030204" pitchFamily="34" charset="0"/>
                <a:cs typeface="Calibri" panose="020F0502020204030204" pitchFamily="34" charset="0"/>
              </a:rPr>
              <a:t>Sept- MacMillan Cake Sale 2.30pm </a:t>
            </a:r>
          </a:p>
          <a:p>
            <a:r>
              <a:rPr lang="en-GB" sz="1200" dirty="0">
                <a:latin typeface="Calibri" panose="020F0502020204030204" pitchFamily="34" charset="0"/>
                <a:ea typeface="Calibri" panose="020F0502020204030204" pitchFamily="34" charset="0"/>
                <a:cs typeface="Calibri" panose="020F0502020204030204" pitchFamily="34" charset="0"/>
              </a:rPr>
              <a:t>Wed 2</a:t>
            </a:r>
            <a:r>
              <a:rPr lang="en-GB" sz="1200" baseline="30000" dirty="0">
                <a:latin typeface="Calibri" panose="020F0502020204030204" pitchFamily="34" charset="0"/>
                <a:ea typeface="Calibri" panose="020F0502020204030204" pitchFamily="34" charset="0"/>
                <a:cs typeface="Calibri" panose="020F0502020204030204" pitchFamily="34" charset="0"/>
              </a:rPr>
              <a:t>nd</a:t>
            </a:r>
            <a:r>
              <a:rPr lang="en-GB" sz="1200" dirty="0">
                <a:latin typeface="Calibri" panose="020F0502020204030204" pitchFamily="34" charset="0"/>
                <a:ea typeface="Calibri" panose="020F0502020204030204" pitchFamily="34" charset="0"/>
                <a:cs typeface="Calibri" panose="020F0502020204030204" pitchFamily="34" charset="0"/>
              </a:rPr>
              <a:t> Oct- School Photographer (Individual Photos) </a:t>
            </a:r>
          </a:p>
          <a:p>
            <a:r>
              <a:rPr lang="en-GB" sz="1200" dirty="0" err="1">
                <a:effectLst/>
                <a:latin typeface="Calibri" panose="020F0502020204030204" pitchFamily="34" charset="0"/>
                <a:ea typeface="Calibri" panose="020F0502020204030204" pitchFamily="34" charset="0"/>
                <a:cs typeface="Calibri" panose="020F0502020204030204" pitchFamily="34" charset="0"/>
              </a:rPr>
              <a:t>Thur</a:t>
            </a:r>
            <a:r>
              <a:rPr lang="en-GB" sz="1200" dirty="0">
                <a:effectLst/>
                <a:latin typeface="Calibri" panose="020F0502020204030204" pitchFamily="34" charset="0"/>
                <a:ea typeface="Calibri" panose="020F0502020204030204" pitchFamily="34" charset="0"/>
                <a:cs typeface="Calibri" panose="020F0502020204030204" pitchFamily="34" charset="0"/>
              </a:rPr>
              <a:t> 3</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rd</a:t>
            </a:r>
            <a:r>
              <a:rPr lang="en-GB" sz="1200" dirty="0">
                <a:effectLst/>
                <a:latin typeface="Calibri" panose="020F0502020204030204" pitchFamily="34" charset="0"/>
                <a:ea typeface="Calibri" panose="020F0502020204030204" pitchFamily="34" charset="0"/>
                <a:cs typeface="Calibri" panose="020F0502020204030204" pitchFamily="34" charset="0"/>
              </a:rPr>
              <a:t> Oct- Flu Immunisations for children </a:t>
            </a:r>
          </a:p>
          <a:p>
            <a:r>
              <a:rPr lang="en-GB" sz="1200" dirty="0">
                <a:latin typeface="Calibri" panose="020F0502020204030204" pitchFamily="34" charset="0"/>
                <a:ea typeface="Calibri" panose="020F0502020204030204" pitchFamily="34" charset="0"/>
                <a:cs typeface="Calibri" panose="020F0502020204030204" pitchFamily="34" charset="0"/>
              </a:rPr>
              <a:t>Wed 9</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Oct- KS2 Parent information session about reading 3.15-4pm in hall</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Fri 18</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October- KS2 Wainwright Walk- Dodd Fell</a:t>
            </a:r>
          </a:p>
          <a:p>
            <a:r>
              <a:rPr lang="en-GB" sz="1200" dirty="0">
                <a:latin typeface="Calibri" panose="020F0502020204030204" pitchFamily="34" charset="0"/>
                <a:ea typeface="Calibri" panose="020F0502020204030204" pitchFamily="34" charset="0"/>
                <a:cs typeface="Calibri" panose="020F0502020204030204" pitchFamily="34" charset="0"/>
              </a:rPr>
              <a:t>Wed 23</a:t>
            </a:r>
            <a:r>
              <a:rPr lang="en-GB" sz="1200" baseline="30000" dirty="0">
                <a:latin typeface="Calibri" panose="020F0502020204030204" pitchFamily="34" charset="0"/>
                <a:ea typeface="Calibri" panose="020F0502020204030204" pitchFamily="34" charset="0"/>
                <a:cs typeface="Calibri" panose="020F0502020204030204" pitchFamily="34" charset="0"/>
              </a:rPr>
              <a:t>rd</a:t>
            </a:r>
            <a:r>
              <a:rPr lang="en-GB" sz="1200" dirty="0">
                <a:latin typeface="Calibri" panose="020F0502020204030204" pitchFamily="34" charset="0"/>
                <a:ea typeface="Calibri" panose="020F0502020204030204" pitchFamily="34" charset="0"/>
                <a:cs typeface="Calibri" panose="020F0502020204030204" pitchFamily="34" charset="0"/>
              </a:rPr>
              <a:t> Oct- Parent Open Morning 8.30-9.30</a:t>
            </a:r>
          </a:p>
          <a:p>
            <a:r>
              <a:rPr lang="en-GB" sz="1200" dirty="0">
                <a:effectLst/>
                <a:latin typeface="Calibri" panose="020F0502020204030204" pitchFamily="34" charset="0"/>
                <a:ea typeface="Calibri" panose="020F0502020204030204" pitchFamily="34" charset="0"/>
                <a:cs typeface="Calibri" panose="020F0502020204030204" pitchFamily="34" charset="0"/>
              </a:rPr>
              <a:t>Fri 15</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Nov- Children in Need Non Uniform Day (wear something spotty) </a:t>
            </a:r>
          </a:p>
          <a:p>
            <a:r>
              <a:rPr lang="en-GB" sz="1200" dirty="0">
                <a:latin typeface="Calibri" panose="020F0502020204030204" pitchFamily="34" charset="0"/>
                <a:ea typeface="Calibri" panose="020F0502020204030204" pitchFamily="34" charset="0"/>
                <a:cs typeface="Calibri" panose="020F0502020204030204" pitchFamily="34" charset="0"/>
              </a:rPr>
              <a:t>Weds 27</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Nov- KS2 trip to Theatre By The Lake at Keswick- Jungle Book</a:t>
            </a:r>
          </a:p>
          <a:p>
            <a:r>
              <a:rPr lang="en-GB" sz="1200" dirty="0">
                <a:effectLst/>
                <a:latin typeface="Calibri" panose="020F0502020204030204" pitchFamily="34" charset="0"/>
                <a:ea typeface="Calibri" panose="020F0502020204030204" pitchFamily="34" charset="0"/>
                <a:cs typeface="Calibri" panose="020F0502020204030204" pitchFamily="34" charset="0"/>
              </a:rPr>
              <a:t>W</a:t>
            </a:r>
            <a:r>
              <a:rPr lang="en-GB" sz="1200" dirty="0">
                <a:latin typeface="Calibri" panose="020F0502020204030204" pitchFamily="34" charset="0"/>
                <a:ea typeface="Calibri" panose="020F0502020204030204" pitchFamily="34" charset="0"/>
                <a:cs typeface="Calibri" panose="020F0502020204030204" pitchFamily="34" charset="0"/>
              </a:rPr>
              <a:t>eds 4</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Dec- Christmas Dinner Day &amp; Christmas Jumper Day </a:t>
            </a:r>
          </a:p>
          <a:p>
            <a:r>
              <a:rPr lang="en-GB" sz="1200" dirty="0">
                <a:effectLst/>
                <a:latin typeface="Calibri" panose="020F0502020204030204" pitchFamily="34" charset="0"/>
                <a:ea typeface="Calibri" panose="020F0502020204030204" pitchFamily="34" charset="0"/>
                <a:cs typeface="Calibri" panose="020F0502020204030204" pitchFamily="34" charset="0"/>
              </a:rPr>
              <a:t>Weds 18</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Dec</a:t>
            </a:r>
            <a:r>
              <a:rPr lang="en-GB" sz="1200" dirty="0">
                <a:latin typeface="Calibri" panose="020F0502020204030204" pitchFamily="34" charset="0"/>
                <a:ea typeface="Calibri" panose="020F0502020204030204" pitchFamily="34" charset="0"/>
                <a:cs typeface="Calibri" panose="020F0502020204030204" pitchFamily="34" charset="0"/>
              </a:rPr>
              <a:t>- Carol Singing in Church </a:t>
            </a:r>
          </a:p>
          <a:p>
            <a:r>
              <a:rPr lang="en-GB" sz="1200" dirty="0" err="1">
                <a:effectLst/>
                <a:latin typeface="Calibri" panose="020F0502020204030204" pitchFamily="34" charset="0"/>
                <a:ea typeface="Calibri" panose="020F0502020204030204" pitchFamily="34" charset="0"/>
                <a:cs typeface="Calibri" panose="020F0502020204030204" pitchFamily="34" charset="0"/>
              </a:rPr>
              <a:t>Thur</a:t>
            </a:r>
            <a:r>
              <a:rPr lang="en-GB" sz="1200" dirty="0">
                <a:effectLst/>
                <a:latin typeface="Calibri" panose="020F0502020204030204" pitchFamily="34" charset="0"/>
                <a:ea typeface="Calibri" panose="020F0502020204030204" pitchFamily="34" charset="0"/>
                <a:cs typeface="Calibri" panose="020F0502020204030204" pitchFamily="34" charset="0"/>
              </a:rPr>
              <a:t> 19th Dec- Christ</a:t>
            </a:r>
            <a:r>
              <a:rPr lang="en-GB" sz="1200" dirty="0">
                <a:latin typeface="Calibri" panose="020F0502020204030204" pitchFamily="34" charset="0"/>
                <a:ea typeface="Calibri" panose="020F0502020204030204" pitchFamily="34" charset="0"/>
                <a:cs typeface="Calibri" panose="020F0502020204030204" pitchFamily="34" charset="0"/>
              </a:rPr>
              <a:t>mas Party Day </a:t>
            </a:r>
          </a:p>
          <a:p>
            <a:r>
              <a:rPr lang="en-GB" sz="1200" dirty="0">
                <a:effectLst/>
                <a:latin typeface="Calibri" panose="020F0502020204030204" pitchFamily="34" charset="0"/>
                <a:ea typeface="Calibri" panose="020F0502020204030204" pitchFamily="34" charset="0"/>
                <a:cs typeface="Calibri" panose="020F0502020204030204" pitchFamily="34" charset="0"/>
              </a:rPr>
              <a:t>Friday 20th Dec</a:t>
            </a:r>
            <a:r>
              <a:rPr lang="en-GB" sz="1200" dirty="0">
                <a:latin typeface="Calibri" panose="020F0502020204030204" pitchFamily="34" charset="0"/>
                <a:ea typeface="Calibri" panose="020F0502020204030204" pitchFamily="34" charset="0"/>
                <a:cs typeface="Calibri" panose="020F0502020204030204" pitchFamily="34" charset="0"/>
              </a:rPr>
              <a:t>- Christmas Fayre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187" y="-202020"/>
            <a:ext cx="6858002" cy="1213787"/>
          </a:xfrm>
        </p:spPr>
        <p:txBody>
          <a:bodyPr rtlCol="0"/>
          <a:lstStyle/>
          <a:p>
            <a:pPr rtl="0"/>
            <a:r>
              <a:rPr lang="en-GB" dirty="0"/>
              <a:t>Oak Learning</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GB" dirty="0"/>
              <a:t>Oak Class  Autumn 2024</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400195" y="1031056"/>
            <a:ext cx="4748415" cy="896527"/>
          </a:xfrm>
          <a:prstGeom prst="rect">
            <a:avLst/>
          </a:prstGeom>
          <a:noFill/>
        </p:spPr>
        <p:txBody>
          <a:bodyPr wrap="square" rtlCol="0">
            <a:spAutoFit/>
          </a:bodyPr>
          <a:lstStyle/>
          <a:p>
            <a:pPr lvl="0">
              <a:lnSpc>
                <a:spcPct val="107000"/>
              </a:lnSpc>
            </a:pPr>
            <a:r>
              <a:rPr lang="en-US" dirty="0"/>
              <a:t>We are Reading:</a:t>
            </a:r>
          </a:p>
          <a:p>
            <a:pPr marL="285750" lvl="0" indent="-285750">
              <a:buFont typeface="Arial" panose="020B0604020202020204" pitchFamily="34" charset="0"/>
              <a:buChar char="•"/>
            </a:pPr>
            <a:r>
              <a:rPr lang="en-GB" sz="1100" dirty="0">
                <a:solidFill>
                  <a:srgbClr val="000000"/>
                </a:solidFill>
                <a:latin typeface="Comic Sans MS" panose="030F0702030302020204" pitchFamily="66" charset="0"/>
              </a:rPr>
              <a:t>Shackleton’s Journey by William Grill</a:t>
            </a:r>
          </a:p>
          <a:p>
            <a:pPr marL="285750" lvl="0" indent="-285750">
              <a:buFont typeface="Arial" panose="020B0604020202020204" pitchFamily="34" charset="0"/>
              <a:buChar char="•"/>
            </a:pPr>
            <a:r>
              <a:rPr lang="en-US" sz="1100" dirty="0">
                <a:solidFill>
                  <a:srgbClr val="000000"/>
                </a:solidFill>
                <a:latin typeface="Comic Sans MS" panose="030F0702030302020204" pitchFamily="66" charset="0"/>
              </a:rPr>
              <a:t>Secrets of a Sun King by Emma Carroll</a:t>
            </a:r>
          </a:p>
          <a:p>
            <a:pPr marL="285750" lvl="0" indent="-285750">
              <a:buFont typeface="Arial" panose="020B0604020202020204" pitchFamily="34" charset="0"/>
              <a:buChar char="•"/>
            </a:pPr>
            <a:r>
              <a:rPr lang="en-GB" sz="1100" dirty="0">
                <a:solidFill>
                  <a:srgbClr val="000000"/>
                </a:solidFill>
                <a:latin typeface="Comic Sans MS" panose="030F0702030302020204" pitchFamily="66" charset="0"/>
              </a:rPr>
              <a:t>If by Rudyard Kipling</a:t>
            </a:r>
          </a:p>
        </p:txBody>
      </p:sp>
      <p:sp>
        <p:nvSpPr>
          <p:cNvPr id="6" name="TextBox 5">
            <a:extLst>
              <a:ext uri="{FF2B5EF4-FFF2-40B4-BE49-F238E27FC236}">
                <a16:creationId xmlns:a16="http://schemas.microsoft.com/office/drawing/2014/main" id="{8298ABA3-30C5-2067-C35A-40B511E80389}"/>
              </a:ext>
            </a:extLst>
          </p:cNvPr>
          <p:cNvSpPr txBox="1"/>
          <p:nvPr/>
        </p:nvSpPr>
        <p:spPr>
          <a:xfrm>
            <a:off x="2786658" y="1861567"/>
            <a:ext cx="3819268" cy="1235082"/>
          </a:xfrm>
          <a:prstGeom prst="rect">
            <a:avLst/>
          </a:prstGeom>
          <a:noFill/>
        </p:spPr>
        <p:txBody>
          <a:bodyPr wrap="square" rtlCol="0">
            <a:spAutoFit/>
          </a:bodyPr>
          <a:lstStyle/>
          <a:p>
            <a:pPr lvl="0">
              <a:lnSpc>
                <a:spcPct val="107000"/>
              </a:lnSpc>
            </a:pPr>
            <a:r>
              <a:rPr lang="en-US" dirty="0"/>
              <a:t>We are Writing: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Third person stories set in other cultures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Formal letters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Poems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Dialogue in narrative</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Balanced Arguments </a:t>
            </a:r>
          </a:p>
        </p:txBody>
      </p:sp>
      <p:sp>
        <p:nvSpPr>
          <p:cNvPr id="7" name="TextBox 6">
            <a:extLst>
              <a:ext uri="{FF2B5EF4-FFF2-40B4-BE49-F238E27FC236}">
                <a16:creationId xmlns:a16="http://schemas.microsoft.com/office/drawing/2014/main" id="{BAC98960-9F4B-95D7-969C-C67BF9509C5F}"/>
              </a:ext>
            </a:extLst>
          </p:cNvPr>
          <p:cNvSpPr txBox="1"/>
          <p:nvPr/>
        </p:nvSpPr>
        <p:spPr>
          <a:xfrm>
            <a:off x="805168" y="4930418"/>
            <a:ext cx="4748415" cy="1496692"/>
          </a:xfrm>
          <a:prstGeom prst="rect">
            <a:avLst/>
          </a:prstGeom>
          <a:noFill/>
        </p:spPr>
        <p:txBody>
          <a:bodyPr wrap="square" rtlCol="0">
            <a:spAutoFit/>
          </a:bodyPr>
          <a:lstStyle/>
          <a:p>
            <a:pPr lvl="0">
              <a:lnSpc>
                <a:spcPct val="107000"/>
              </a:lnSpc>
            </a:pPr>
            <a:r>
              <a:rPr lang="en-US" dirty="0"/>
              <a:t>We are Exploring:</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Roman Numerals to 1,000</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Different ways to partition numbers up to 1,000,000</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Prime, square and cube numbers</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Whether dissolving, mixing and changes of state are reversible changes </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How to code efficiently </a:t>
            </a:r>
            <a:r>
              <a:rPr lang="en-GB" sz="1200">
                <a:solidFill>
                  <a:srgbClr val="000000"/>
                </a:solidFill>
                <a:latin typeface="Comic Sans MS" panose="030F0702030302020204" pitchFamily="66" charset="0"/>
              </a:rPr>
              <a:t>in Computing. </a:t>
            </a:r>
            <a:endParaRPr lang="en-GB" sz="1200" dirty="0">
              <a:solidFill>
                <a:srgbClr val="000000"/>
              </a:solidFill>
              <a:latin typeface="Comic Sans MS" panose="030F0702030302020204" pitchFamily="66"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087716" y="830206"/>
            <a:ext cx="4472260" cy="1827936"/>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team- The Mighty Oaks! Our code to live by so we can all be happy, safe and make a positive contribution.</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New solutions in Science, learning about filtering, sieving and evaporation. </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Printed landscape artwork based on the work of John </a:t>
            </a:r>
            <a:r>
              <a:rPr lang="en-GB" sz="1100" dirty="0" err="1">
                <a:solidFill>
                  <a:schemeClr val="tx2"/>
                </a:solidFill>
                <a:latin typeface="Comic Sans MS" panose="030F0702030302020204" pitchFamily="66" charset="0"/>
                <a:ea typeface="Calibri" panose="020F0502020204030204" pitchFamily="34" charset="0"/>
                <a:cs typeface="Times New Roman" panose="02020603050405020304" pitchFamily="18" charset="0"/>
              </a:rPr>
              <a:t>Brunsdon</a:t>
            </a: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 and Andy Warhol. </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Meals from different cultures in D&amp;T, including Middle Eastern and Danish </a:t>
            </a:r>
            <a:r>
              <a:rPr lang="en-GB" sz="1100" dirty="0" err="1">
                <a:solidFill>
                  <a:schemeClr val="tx2"/>
                </a:solidFill>
                <a:latin typeface="Comic Sans MS" panose="030F0702030302020204" pitchFamily="66" charset="0"/>
                <a:ea typeface="Calibri" panose="020F0502020204030204" pitchFamily="34" charset="0"/>
                <a:cs typeface="Times New Roman" panose="02020603050405020304" pitchFamily="18" charset="0"/>
              </a:rPr>
              <a:t>cusines</a:t>
            </a: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 </a:t>
            </a: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2786658" y="3194592"/>
            <a:ext cx="3819268" cy="3945567"/>
          </a:xfrm>
          <a:prstGeom prst="rect">
            <a:avLst/>
          </a:prstGeom>
          <a:noFill/>
        </p:spPr>
        <p:txBody>
          <a:bodyPr wrap="square" rtlCol="0">
            <a:spAutoFit/>
          </a:bodyPr>
          <a:lstStyle/>
          <a:p>
            <a:pPr lvl="0">
              <a:lnSpc>
                <a:spcPct val="107000"/>
              </a:lnSpc>
            </a:pPr>
            <a:r>
              <a:rPr lang="en-US" dirty="0"/>
              <a:t>We are Solving:</a:t>
            </a:r>
          </a:p>
          <a:p>
            <a:pPr marL="285750" indent="-285750">
              <a:lnSpc>
                <a:spcPct val="107000"/>
              </a:lnSpc>
              <a:buFont typeface="Arial" panose="020B0604020202020204" pitchFamily="34" charset="0"/>
              <a:buChar char="•"/>
            </a:pPr>
            <a:r>
              <a:rPr lang="en-GB" sz="1200" dirty="0">
                <a:solidFill>
                  <a:srgbClr val="000000"/>
                </a:solidFill>
                <a:latin typeface="Comic Sans MS" panose="030F0702030302020204" pitchFamily="66" charset="0"/>
              </a:rPr>
              <a:t>Addition and subtraction problems using mental strategies</a:t>
            </a:r>
          </a:p>
          <a:p>
            <a:pPr marL="285750" indent="-285750">
              <a:lnSpc>
                <a:spcPct val="107000"/>
              </a:lnSpc>
              <a:buFont typeface="Arial" panose="020B0604020202020204" pitchFamily="34" charset="0"/>
              <a:buChar char="•"/>
            </a:pPr>
            <a:r>
              <a:rPr lang="en-GB" sz="1200" dirty="0">
                <a:solidFill>
                  <a:srgbClr val="000000"/>
                </a:solidFill>
                <a:latin typeface="Comic Sans MS" panose="030F0702030302020204" pitchFamily="66" charset="0"/>
              </a:rPr>
              <a:t>Problems multiplying and dividing by 10, 100 and 1,000</a:t>
            </a:r>
          </a:p>
          <a:p>
            <a:pPr marL="285750" indent="-285750">
              <a:lnSpc>
                <a:spcPct val="107000"/>
              </a:lnSpc>
              <a:buFont typeface="Arial" panose="020B0604020202020204" pitchFamily="34" charset="0"/>
              <a:buChar char="•"/>
            </a:pPr>
            <a:r>
              <a:rPr lang="en-GB" sz="1200" dirty="0">
                <a:solidFill>
                  <a:srgbClr val="000000"/>
                </a:solidFill>
                <a:latin typeface="Comic Sans MS" panose="030F0702030302020204" pitchFamily="66" charset="0"/>
              </a:rPr>
              <a:t>Equivalent fractions and comparing fractions</a:t>
            </a:r>
          </a:p>
          <a:p>
            <a:pPr lvl="0">
              <a:lnSpc>
                <a:spcPct val="107000"/>
              </a:lnSpc>
            </a:pPr>
            <a:endParaRPr lang="en-US" dirty="0"/>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solidFill>
                <a:schemeClr val="tx2"/>
              </a:solidFill>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r>
              <a:rPr lang="en-US" dirty="0"/>
              <a:t> </a:t>
            </a:r>
          </a:p>
          <a:p>
            <a:pPr lvl="0">
              <a:lnSpc>
                <a:spcPct val="107000"/>
              </a:lnSpc>
            </a:pPr>
            <a:endParaRPr lang="en-US" dirty="0"/>
          </a:p>
        </p:txBody>
      </p:sp>
      <p:sp>
        <p:nvSpPr>
          <p:cNvPr id="13" name="TextBox 12">
            <a:extLst>
              <a:ext uri="{FF2B5EF4-FFF2-40B4-BE49-F238E27FC236}">
                <a16:creationId xmlns:a16="http://schemas.microsoft.com/office/drawing/2014/main" id="{46EF6568-0D46-B8A2-EAA9-A54ED7A15B28}"/>
              </a:ext>
            </a:extLst>
          </p:cNvPr>
          <p:cNvSpPr txBox="1"/>
          <p:nvPr/>
        </p:nvSpPr>
        <p:spPr>
          <a:xfrm>
            <a:off x="6499291" y="4711254"/>
            <a:ext cx="5400406" cy="2062103"/>
          </a:xfrm>
          <a:prstGeom prst="rect">
            <a:avLst/>
          </a:prstGeom>
          <a:noFill/>
        </p:spPr>
        <p:txBody>
          <a:bodyPr wrap="square" rtlCol="0">
            <a:spAutoFit/>
          </a:bodyPr>
          <a:lstStyle/>
          <a:p>
            <a:pPr lvl="0"/>
            <a:r>
              <a:rPr lang="en-GB" dirty="0"/>
              <a:t>We are communicating </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Through history- we use our voices to compare Athens and Sparta in Ancient Greece </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Through coding in Computing- who is my audience and how can I adapt this for the right outcome?</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Explaining- why this has worked/hasn’t worked and where the adjustments can be made</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Recapping our French vocabulary and learning words for description/describing body parts in French.</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Speaking and interpreting spoken French</a:t>
            </a:r>
          </a:p>
          <a:p>
            <a:pPr lvl="0"/>
            <a:endParaRPr lang="en-GB" sz="1100" dirty="0">
              <a:latin typeface="Comic Sans MS" panose="030F0702030302020204" pitchFamily="66"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6605926" y="2717132"/>
            <a:ext cx="5060685" cy="1959639"/>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basketball skills and strategies in PE</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speaking and listening skills through oracy</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The ability to take responsibility for roles around school and within the classroom</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Retrieval and application skills- what do I already know? How can I use this to help me?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Evaluation skills- how can I improve this? What will help me?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performance and composition skills in Music. </a:t>
            </a: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5" ma:contentTypeDescription="Create a new document." ma:contentTypeScope="" ma:versionID="7e47b66a1fc803fd28ad0ec71d244d99">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7b84b55bb90c3a3191b49fa196c46e3"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Props1.xml><?xml version="1.0" encoding="utf-8"?>
<ds:datastoreItem xmlns:ds="http://schemas.openxmlformats.org/officeDocument/2006/customXml" ds:itemID="{7104AB1E-D99D-4760-89D8-EDC541A039B4}">
  <ds:schemaRefs>
    <ds:schemaRef ds:uri="http://schemas.microsoft.com/sharepoint/v3/contenttype/forms"/>
  </ds:schemaRefs>
</ds:datastoreItem>
</file>

<file path=customXml/itemProps2.xml><?xml version="1.0" encoding="utf-8"?>
<ds:datastoreItem xmlns:ds="http://schemas.openxmlformats.org/officeDocument/2006/customXml" ds:itemID="{4C250912-9B38-4B86-B414-18C4B2096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046A7F-F781-445A-99E0-7E85379671E2}">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b1d7ee5-dc7b-478e-862d-49ed1201d877"/>
    <ds:schemaRef ds:uri="http://purl.org/dc/elements/1.1/"/>
    <ds:schemaRef ds:uri="c1084fda-faa2-44bb-89cf-b21feddceb48"/>
    <ds:schemaRef ds:uri="abb8ad16-aa0e-4527-a096-c59a199151c3"/>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527</TotalTime>
  <Words>1054</Words>
  <Application>Microsoft Office PowerPoint</Application>
  <PresentationFormat>Widescreen</PresentationFormat>
  <Paragraphs>85</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Comic Sans MS</vt:lpstr>
      <vt:lpstr>Segoe Print</vt:lpstr>
      <vt:lpstr>Nature Illustration 16x9</vt:lpstr>
      <vt:lpstr>Oak Class </vt:lpstr>
      <vt:lpstr>Welcome to Oak Class</vt:lpstr>
      <vt:lpstr>Oak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Jennifer Watson</cp:lastModifiedBy>
  <cp:revision>12</cp:revision>
  <dcterms:created xsi:type="dcterms:W3CDTF">2023-01-06T14:19:25Z</dcterms:created>
  <dcterms:modified xsi:type="dcterms:W3CDTF">2024-09-23T12:51:49Z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