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257" r:id="rId5"/>
    <p:sldId id="264" r:id="rId6"/>
    <p:sldId id="263" r:id="rId7"/>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63" d="100"/>
          <a:sy n="63" d="100"/>
        </p:scale>
        <p:origin x="804" y="60"/>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Watson" userId="e78d660156b70731" providerId="LiveId" clId="{801B1F4C-3203-4EBD-B31D-34FFE1DD644F}"/>
    <pc:docChg chg="undo redo custSel modSld">
      <pc:chgData name="Jennifer Watson" userId="e78d660156b70731" providerId="LiveId" clId="{801B1F4C-3203-4EBD-B31D-34FFE1DD644F}" dt="2023-09-11T19:54:25.876" v="156" actId="20577"/>
      <pc:docMkLst>
        <pc:docMk/>
      </pc:docMkLst>
      <pc:sldChg chg="modSp mod">
        <pc:chgData name="Jennifer Watson" userId="e78d660156b70731" providerId="LiveId" clId="{801B1F4C-3203-4EBD-B31D-34FFE1DD644F}" dt="2023-09-11T19:54:25.876" v="156" actId="20577"/>
        <pc:sldMkLst>
          <pc:docMk/>
          <pc:sldMk cId="1805748268" sldId="263"/>
        </pc:sldMkLst>
        <pc:spChg chg="mod">
          <ac:chgData name="Jennifer Watson" userId="e78d660156b70731" providerId="LiveId" clId="{801B1F4C-3203-4EBD-B31D-34FFE1DD644F}" dt="2023-09-11T19:54:25.876" v="156" actId="20577"/>
          <ac:spMkLst>
            <pc:docMk/>
            <pc:sldMk cId="1805748268" sldId="263"/>
            <ac:spMk id="13" creationId="{46EF6568-0D46-B8A2-EAA9-A54ED7A15B2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24/8/2016</a:t>
            </a:r>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24/8/2016</a:t>
            </a:r>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Click to edit Master text styles</a:t>
            </a:r>
          </a:p>
          <a:p>
            <a:pPr lvl="1" rtl="0"/>
            <a:r>
              <a:t>Second level</a:t>
            </a:r>
          </a:p>
          <a:p>
            <a:pPr lvl="2" rtl="0"/>
            <a:r>
              <a:t>Third level</a:t>
            </a:r>
          </a:p>
          <a:p>
            <a:pPr lvl="3" rtl="0"/>
            <a:r>
              <a:t>Fourth level</a:t>
            </a:r>
          </a:p>
          <a:p>
            <a:pPr lvl="4" rtl="0"/>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rtlCol="0" anchor="b">
            <a:normAutofit/>
          </a:bodyPr>
          <a:lstStyle>
            <a:lvl1pPr algn="l">
              <a:defRPr sz="5400"/>
            </a:lvl1pPr>
          </a:lstStyle>
          <a:p>
            <a:pPr rtl="0"/>
            <a:r>
              <a:rPr lang="en-GB"/>
              <a:t>Click to edit Master title style</a:t>
            </a:r>
            <a:endParaRPr/>
          </a:p>
        </p:txBody>
      </p:sp>
      <p:sp>
        <p:nvSpPr>
          <p:cNvPr id="3" name="Subtitle 2"/>
          <p:cNvSpPr>
            <a:spLocks noGrp="1"/>
          </p:cNvSpPr>
          <p:nvPr>
            <p:ph type="subTitle" idx="1"/>
          </p:nvPr>
        </p:nvSpPr>
        <p:spPr>
          <a:xfrm>
            <a:off x="4265610" y="3733800"/>
            <a:ext cx="6858002" cy="914400"/>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rtlCol="0">
            <a:normAutofit/>
          </a:bodyPr>
          <a:lstStyle>
            <a:lvl1pPr>
              <a:defRPr sz="2400"/>
            </a:lvl1pPr>
          </a:lstStyle>
          <a:p>
            <a:pPr rtl="0"/>
            <a:r>
              <a:rPr lang="en-GB"/>
              <a:t>Click to edit Master title style</a:t>
            </a:r>
            <a:endParaRPr lang="en-gb"/>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rtlCol="0"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rtlCol="0" anchor="b">
            <a:normAutofit/>
          </a:bodyPr>
          <a:lstStyle>
            <a:lvl1pPr>
              <a:defRPr sz="3600"/>
            </a:lvl1pPr>
          </a:lstStyle>
          <a:p>
            <a:pPr rtl="0"/>
            <a:r>
              <a:rPr lang="en-GB"/>
              <a:t>Click to edit Master title style</a:t>
            </a:r>
            <a:endParaRPr dirty="0"/>
          </a:p>
        </p:txBody>
      </p:sp>
      <p:sp>
        <p:nvSpPr>
          <p:cNvPr id="3" name="Content Placeholder 2"/>
          <p:cNvSpPr>
            <a:spLocks noGrp="1"/>
          </p:cNvSpPr>
          <p:nvPr>
            <p:ph idx="1"/>
          </p:nvPr>
        </p:nvSpPr>
        <p:spPr>
          <a:xfrm>
            <a:off x="836613" y="914400"/>
            <a:ext cx="6172201" cy="50292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dirty="0"/>
          </a:p>
        </p:txBody>
      </p:sp>
      <p:sp>
        <p:nvSpPr>
          <p:cNvPr id="4" name="Text Placeholder 3"/>
          <p:cNvSpPr>
            <a:spLocks noGrp="1"/>
          </p:cNvSpPr>
          <p:nvPr>
            <p:ph type="body" sz="half" idx="2"/>
          </p:nvPr>
        </p:nvSpPr>
        <p:spPr>
          <a:xfrm>
            <a:off x="7511732" y="3555523"/>
            <a:ext cx="3840480" cy="238807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rtlCol="0"/>
          <a:lstStyle>
            <a:lvl1pPr algn="l">
              <a:defRPr/>
            </a:lvl1pPr>
          </a:lstStyle>
          <a:p>
            <a:pPr rtl="0"/>
            <a:fld id="{022B156B-59AE-415F-B24B-8756D48BB977}" type="slidenum">
              <a:rPr/>
              <a:p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a:xfrm>
            <a:off x="8075611" y="6019801"/>
            <a:ext cx="1396260" cy="228600"/>
          </a:xfrm>
        </p:spPr>
        <p:txBody>
          <a:bodyPr rtlCol="0"/>
          <a:lstStyle/>
          <a:p>
            <a:pPr rtl="0"/>
            <a:r>
              <a:rPr lang="en-US"/>
              <a:t>24/8/2016</a:t>
            </a:r>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rtlCol="0" anchor="b">
            <a:normAutofit/>
          </a:bodyPr>
          <a:lstStyle>
            <a:lvl1pPr>
              <a:defRPr sz="3600"/>
            </a:lvl1pPr>
          </a:lstStyle>
          <a:p>
            <a:pPr rtl="0"/>
            <a:r>
              <a:rPr lang="en-GB"/>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Vertical Text Placeholder 2"/>
          <p:cNvSpPr>
            <a:spLocks noGrp="1"/>
          </p:cNvSpPr>
          <p:nvPr>
            <p:ph type="body" orient="vert" idx="1"/>
          </p:nvPr>
        </p:nvSpPr>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rtlCol="0"/>
          <a:lstStyle/>
          <a:p>
            <a:pPr rtl="0"/>
            <a:r>
              <a:rPr lang="en-GB"/>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Content Placeholder 2"/>
          <p:cNvSpPr>
            <a:spLocks noGrp="1"/>
          </p:cNvSpPr>
          <p:nvPr>
            <p:ph idx="1"/>
          </p:nvPr>
        </p:nvSpPr>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dirty="0"/>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rtlCol="0" anchor="b">
            <a:normAutofit/>
          </a:bodyPr>
          <a:lstStyle>
            <a:lvl1pPr>
              <a:defRPr sz="4400"/>
            </a:lvl1pPr>
          </a:lstStyle>
          <a:p>
            <a:pPr rtl="0"/>
            <a:r>
              <a:rPr lang="en-GB"/>
              <a:t>Click to edit Master title style</a:t>
            </a:r>
            <a:endParaRPr/>
          </a:p>
        </p:txBody>
      </p:sp>
      <p:sp>
        <p:nvSpPr>
          <p:cNvPr id="3" name="Text Placeholder 2"/>
          <p:cNvSpPr>
            <a:spLocks noGrp="1"/>
          </p:cNvSpPr>
          <p:nvPr>
            <p:ph type="body" idx="1"/>
          </p:nvPr>
        </p:nvSpPr>
        <p:spPr>
          <a:xfrm>
            <a:off x="4265610" y="3733800"/>
            <a:ext cx="6858002" cy="914400"/>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Content Placeholder 2"/>
          <p:cNvSpPr>
            <a:spLocks noGrp="1"/>
          </p:cNvSpPr>
          <p:nvPr>
            <p:ph sz="half" idx="1"/>
          </p:nvPr>
        </p:nvSpPr>
        <p:spPr>
          <a:xfrm>
            <a:off x="1065212" y="1825625"/>
            <a:ext cx="4954588" cy="4187952"/>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4" name="Content Placeholder 3"/>
          <p:cNvSpPr>
            <a:spLocks noGrp="1"/>
          </p:cNvSpPr>
          <p:nvPr>
            <p:ph sz="half" idx="2"/>
          </p:nvPr>
        </p:nvSpPr>
        <p:spPr>
          <a:xfrm>
            <a:off x="6172200" y="1825625"/>
            <a:ext cx="4951414" cy="4187952"/>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Text Placeholder 2"/>
          <p:cNvSpPr>
            <a:spLocks noGrp="1"/>
          </p:cNvSpPr>
          <p:nvPr>
            <p:ph type="body" idx="1"/>
          </p:nvPr>
        </p:nvSpPr>
        <p:spPr>
          <a:xfrm>
            <a:off x="1069848"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4" name="Content Placeholder 3"/>
          <p:cNvSpPr>
            <a:spLocks noGrp="1"/>
          </p:cNvSpPr>
          <p:nvPr>
            <p:ph sz="half" idx="2"/>
          </p:nvPr>
        </p:nvSpPr>
        <p:spPr>
          <a:xfrm>
            <a:off x="1069848" y="2505075"/>
            <a:ext cx="4956048" cy="3476625"/>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5" name="Text Placeholder 4"/>
          <p:cNvSpPr>
            <a:spLocks noGrp="1"/>
          </p:cNvSpPr>
          <p:nvPr>
            <p:ph type="body" sz="quarter" idx="3"/>
          </p:nvPr>
        </p:nvSpPr>
        <p:spPr>
          <a:xfrm>
            <a:off x="6172200"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6" name="Content Placeholder 5"/>
          <p:cNvSpPr>
            <a:spLocks noGrp="1"/>
          </p:cNvSpPr>
          <p:nvPr>
            <p:ph sz="quarter" idx="4"/>
          </p:nvPr>
        </p:nvSpPr>
        <p:spPr>
          <a:xfrm>
            <a:off x="6172200" y="2505075"/>
            <a:ext cx="4956048" cy="3476625"/>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9" name="Slide Number Placeholder 8"/>
          <p:cNvSpPr>
            <a:spLocks noGrp="1"/>
          </p:cNvSpPr>
          <p:nvPr>
            <p:ph type="sldNum" sz="quarter" idx="12"/>
          </p:nvPr>
        </p:nvSpPr>
        <p:spPr/>
        <p:txBody>
          <a:bodyPr rtlCol="0"/>
          <a:lstStyle/>
          <a:p>
            <a:pPr rtl="0"/>
            <a:fld id="{022B156B-59AE-415F-B24B-8756D48BB977}" type="slidenum">
              <a:rPr/>
              <a:t>‹#›</a:t>
            </a:fld>
            <a:endParaRPr/>
          </a:p>
        </p:txBody>
      </p:sp>
      <p:sp>
        <p:nvSpPr>
          <p:cNvPr id="8" name="Footer Placeholder 7"/>
          <p:cNvSpPr>
            <a:spLocks noGrp="1"/>
          </p:cNvSpPr>
          <p:nvPr>
            <p:ph type="ftr" sz="quarter" idx="11"/>
          </p:nvPr>
        </p:nvSpPr>
        <p:spPr/>
        <p:txBody>
          <a:bodyPr rtlCol="0"/>
          <a:lstStyle/>
          <a:p>
            <a:pPr rtl="0"/>
            <a:endParaRPr/>
          </a:p>
        </p:txBody>
      </p:sp>
      <p:sp>
        <p:nvSpPr>
          <p:cNvPr id="7" name="Date Placeholder 6"/>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5" name="Slide Number Placeholder 4"/>
          <p:cNvSpPr>
            <a:spLocks noGrp="1"/>
          </p:cNvSpPr>
          <p:nvPr>
            <p:ph type="sldNum" sz="quarter" idx="12"/>
          </p:nvPr>
        </p:nvSpPr>
        <p:spPr/>
        <p:txBody>
          <a:bodyPr rtlCol="0"/>
          <a:lstStyle/>
          <a:p>
            <a:pPr rtl="0"/>
            <a:fld id="{022B156B-59AE-415F-B24B-8756D48BB977}" type="slidenum">
              <a:rPr/>
              <a:t>‹#›</a:t>
            </a:fld>
            <a:endParaRPr/>
          </a:p>
        </p:txBody>
      </p:sp>
      <p:sp>
        <p:nvSpPr>
          <p:cNvPr id="4" name="Footer Placeholder 3"/>
          <p:cNvSpPr>
            <a:spLocks noGrp="1"/>
          </p:cNvSpPr>
          <p:nvPr>
            <p:ph type="ftr" sz="quarter" idx="11"/>
          </p:nvPr>
        </p:nvSpPr>
        <p:spPr/>
        <p:txBody>
          <a:bodyPr rtlCol="0"/>
          <a:lstStyle/>
          <a:p>
            <a:pPr rtl="0"/>
            <a:endParaRPr/>
          </a:p>
        </p:txBody>
      </p:sp>
      <p:sp>
        <p:nvSpPr>
          <p:cNvPr id="3" name="Date Placeholder 2"/>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rtl="0"/>
            <a:fld id="{022B156B-59AE-415F-B24B-8756D48BB977}" type="slidenum">
              <a:rPr/>
              <a:t>‹#›</a:t>
            </a:fld>
            <a:endParaRPr/>
          </a:p>
        </p:txBody>
      </p:sp>
      <p:sp>
        <p:nvSpPr>
          <p:cNvPr id="3" name="Footer Placeholder 2"/>
          <p:cNvSpPr>
            <a:spLocks noGrp="1"/>
          </p:cNvSpPr>
          <p:nvPr>
            <p:ph type="ftr" sz="quarter" idx="11"/>
          </p:nvPr>
        </p:nvSpPr>
        <p:spPr/>
        <p:txBody>
          <a:bodyPr rtlCol="0"/>
          <a:lstStyle/>
          <a:p>
            <a:pPr rtl="0"/>
            <a:endParaRPr/>
          </a:p>
        </p:txBody>
      </p:sp>
      <p:sp>
        <p:nvSpPr>
          <p:cNvPr id="2" name="Date Placeholder 1"/>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rtlCol="0"/>
          <a:lstStyle>
            <a:lvl1pPr>
              <a:defRPr/>
            </a:lvl1pPr>
          </a:lstStyle>
          <a:p>
            <a:pPr rtl="0"/>
            <a:r>
              <a:rPr lang="en-GB"/>
              <a:t>Click to edit Master title style</a:t>
            </a:r>
            <a:endParaRPr lang="en-gb"/>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lang="en-gb"/>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en-GB"/>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pPr rtl="0"/>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pPr rtl="0"/>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pPr rtl="0"/>
            <a:r>
              <a:rPr lang="en-US"/>
              <a:t>24/8/2016</a:t>
            </a: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pPr rtl="0"/>
            <a:r>
              <a:rPr lang="en-GB" dirty="0"/>
              <a:t>Oak Class </a:t>
            </a:r>
            <a:endParaRPr lang="en-gb" dirty="0"/>
          </a:p>
        </p:txBody>
      </p:sp>
      <p:sp>
        <p:nvSpPr>
          <p:cNvPr id="3" name="Subtitle 2"/>
          <p:cNvSpPr>
            <a:spLocks noGrp="1"/>
          </p:cNvSpPr>
          <p:nvPr>
            <p:ph type="subTitle" idx="1"/>
          </p:nvPr>
        </p:nvSpPr>
        <p:spPr>
          <a:xfrm>
            <a:off x="3670298" y="3581400"/>
            <a:ext cx="6858002" cy="914400"/>
          </a:xfrm>
        </p:spPr>
        <p:txBody>
          <a:bodyPr rtlCol="0"/>
          <a:lstStyle/>
          <a:p>
            <a:pPr rtl="0"/>
            <a:r>
              <a:rPr lang="en-GB" dirty="0"/>
              <a:t>Autumn 1- Sept/Oct 2023</a:t>
            </a:r>
            <a:endParaRPr lang="en-gb" dirty="0"/>
          </a:p>
        </p:txBody>
      </p:sp>
      <p:pic>
        <p:nvPicPr>
          <p:cNvPr id="5" name="Picture 4">
            <a:extLst>
              <a:ext uri="{FF2B5EF4-FFF2-40B4-BE49-F238E27FC236}">
                <a16:creationId xmlns:a16="http://schemas.microsoft.com/office/drawing/2014/main" id="{71ACD717-BFA6-1405-195F-271DC49C2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4600" y="-227519"/>
            <a:ext cx="3327400" cy="3327400"/>
          </a:xfrm>
          <a:prstGeom prst="rect">
            <a:avLst/>
          </a:prstGeom>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D2D9C-6C7E-9757-1C06-22A51DF117E8}"/>
              </a:ext>
            </a:extLst>
          </p:cNvPr>
          <p:cNvSpPr>
            <a:spLocks noGrp="1"/>
          </p:cNvSpPr>
          <p:nvPr>
            <p:ph type="title"/>
          </p:nvPr>
        </p:nvSpPr>
        <p:spPr>
          <a:xfrm>
            <a:off x="428019" y="0"/>
            <a:ext cx="4105070" cy="687421"/>
          </a:xfrm>
        </p:spPr>
        <p:txBody>
          <a:bodyPr>
            <a:normAutofit/>
          </a:bodyPr>
          <a:lstStyle/>
          <a:p>
            <a:r>
              <a:rPr lang="en-US" sz="2400" dirty="0"/>
              <a:t>Welcome to Oak Class</a:t>
            </a:r>
          </a:p>
        </p:txBody>
      </p:sp>
      <p:sp>
        <p:nvSpPr>
          <p:cNvPr id="5" name="TextBox 4">
            <a:extLst>
              <a:ext uri="{FF2B5EF4-FFF2-40B4-BE49-F238E27FC236}">
                <a16:creationId xmlns:a16="http://schemas.microsoft.com/office/drawing/2014/main" id="{F31A0A1C-536F-2B23-7B11-4DADD645966F}"/>
              </a:ext>
            </a:extLst>
          </p:cNvPr>
          <p:cNvSpPr txBox="1"/>
          <p:nvPr/>
        </p:nvSpPr>
        <p:spPr>
          <a:xfrm>
            <a:off x="330741" y="674769"/>
            <a:ext cx="4299626" cy="3948517"/>
          </a:xfrm>
          <a:prstGeom prst="rect">
            <a:avLst/>
          </a:prstGeom>
          <a:noFill/>
        </p:spPr>
        <p:txBody>
          <a:bodyPr wrap="square" rtlCol="0">
            <a:spAutoFit/>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Dear Parents and Carers,</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Happy September! A great start to the year for Years 5 and 6. The children have settled in well and have been trying hard with their new learning and routines. Already, they are setting an excellent example for our younger pupils be demonstrating our school values in all they do. </a:t>
            </a:r>
          </a:p>
          <a:p>
            <a:pPr>
              <a:lnSpc>
                <a:spcPct val="107000"/>
              </a:lnSpc>
              <a:spcAft>
                <a:spcPts val="800"/>
              </a:spcAft>
            </a:pPr>
            <a:r>
              <a:rPr lang="en-GB" sz="1200" b="1" u="sng" dirty="0">
                <a:latin typeface="Calibri" panose="020F0502020204030204" pitchFamily="34" charset="0"/>
                <a:ea typeface="Calibri" panose="020F0502020204030204" pitchFamily="34" charset="0"/>
                <a:cs typeface="Calibri" panose="020F0502020204030204" pitchFamily="34" charset="0"/>
              </a:rPr>
              <a:t>Oak</a:t>
            </a:r>
            <a:r>
              <a:rPr lang="en-GB" sz="1200" b="1" u="sng" dirty="0">
                <a:effectLst/>
                <a:latin typeface="Calibri" panose="020F0502020204030204" pitchFamily="34" charset="0"/>
                <a:ea typeface="Calibri" panose="020F0502020204030204" pitchFamily="34" charset="0"/>
                <a:cs typeface="Calibri" panose="020F0502020204030204" pitchFamily="34" charset="0"/>
              </a:rPr>
              <a:t> Class Team</a:t>
            </a:r>
            <a:r>
              <a:rPr lang="en-GB" sz="1200" b="1" u="sng" dirty="0">
                <a:latin typeface="Calibri" panose="020F0502020204030204" pitchFamily="34" charset="0"/>
                <a:ea typeface="Calibri" panose="020F0502020204030204" pitchFamily="34" charset="0"/>
                <a:cs typeface="Calibri" panose="020F0502020204030204" pitchFamily="34" charset="0"/>
              </a:rPr>
              <a:t> </a:t>
            </a:r>
            <a:r>
              <a:rPr lang="en-GB" sz="1200" dirty="0">
                <a:effectLst/>
                <a:latin typeface="Calibri" panose="020F0502020204030204" pitchFamily="34" charset="0"/>
                <a:ea typeface="Calibri" panose="020F0502020204030204" pitchFamily="34" charset="0"/>
                <a:cs typeface="Calibri" panose="020F0502020204030204" pitchFamily="34" charset="0"/>
              </a:rPr>
              <a:t>A warm welcome from the team in Oak Class. Mrs Howe teaches Mon-Tues, Mrs Watson teaches Thurs-Fri and we are both in class on a Wednesday. Mrs Banks, our Teaching Partner (and chief organiser!) is with us each day. It’s been lovely getting to know the children over these first few days and meeting with you on the playground. We are always around at drop off and pick up times so come and ask us any questions you have or pop in to say hello. </a:t>
            </a: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If your child is to walk or cycle home at the end of the day without an adult collecting them, please could you inform the office by email of the arrangements and stating your permission for them to do this, as soon as possible? Many Thanks</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9ABC802-7C19-37FD-067E-C4B94F8D0136}"/>
              </a:ext>
            </a:extLst>
          </p:cNvPr>
          <p:cNvSpPr txBox="1"/>
          <p:nvPr/>
        </p:nvSpPr>
        <p:spPr>
          <a:xfrm>
            <a:off x="330741" y="4475232"/>
            <a:ext cx="4299626" cy="1869743"/>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Equipment</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Calibri" panose="020F0502020204030204" pitchFamily="34" charset="0"/>
              </a:rPr>
              <a:t>Each day</a:t>
            </a:r>
            <a:r>
              <a:rPr lang="en-GB" sz="1200" dirty="0">
                <a:effectLst/>
                <a:latin typeface="Calibri" panose="020F0502020204030204" pitchFamily="34" charset="0"/>
                <a:ea typeface="Calibri" panose="020F0502020204030204" pitchFamily="34" charset="0"/>
                <a:cs typeface="Calibri" panose="020F0502020204030204" pitchFamily="34" charset="0"/>
              </a:rPr>
              <a:t> your child needs their </a:t>
            </a:r>
            <a:r>
              <a:rPr lang="en-GB" sz="1200" b="1" u="sng" dirty="0">
                <a:effectLst/>
                <a:latin typeface="Calibri" panose="020F0502020204030204" pitchFamily="34" charset="0"/>
                <a:ea typeface="Calibri" panose="020F0502020204030204" pitchFamily="34" charset="0"/>
                <a:cs typeface="Calibri" panose="020F0502020204030204" pitchFamily="34" charset="0"/>
              </a:rPr>
              <a:t>water bottle, reading book and record.</a:t>
            </a:r>
            <a:r>
              <a:rPr lang="en-GB" sz="1200" dirty="0">
                <a:effectLst/>
                <a:latin typeface="Calibri" panose="020F0502020204030204" pitchFamily="34" charset="0"/>
                <a:ea typeface="Calibri" panose="020F0502020204030204" pitchFamily="34" charset="0"/>
                <a:cs typeface="Calibri" panose="020F0502020204030204" pitchFamily="34" charset="0"/>
              </a:rPr>
              <a:t> We are assigning reading books and library books this week and will send these home with your child. </a:t>
            </a:r>
            <a:r>
              <a:rPr lang="en-GB" sz="1200" b="1" dirty="0">
                <a:effectLst/>
                <a:latin typeface="Calibri" panose="020F0502020204030204" pitchFamily="34" charset="0"/>
                <a:ea typeface="Calibri" panose="020F0502020204030204" pitchFamily="34" charset="0"/>
                <a:cs typeface="Calibri" panose="020F0502020204030204" pitchFamily="34" charset="0"/>
              </a:rPr>
              <a:t>Your child needs a school bag to carry these in and to keep on their peg. </a:t>
            </a:r>
            <a:endParaRPr lang="en-GB" sz="1200" b="1"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We supply all stationery and classroom equipment and also a free snack everyday at breaktime. Monday and Friday is a slice of toast. Tues-Thurs is choice of fruit, veg and other healthy snacks. </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8655B5A-FA21-A197-022A-EEAD18534A06}"/>
              </a:ext>
            </a:extLst>
          </p:cNvPr>
          <p:cNvSpPr txBox="1"/>
          <p:nvPr/>
        </p:nvSpPr>
        <p:spPr>
          <a:xfrm>
            <a:off x="4826774" y="55946"/>
            <a:ext cx="6820729" cy="1672124"/>
          </a:xfrm>
          <a:prstGeom prst="rect">
            <a:avLst/>
          </a:prstGeom>
          <a:noFill/>
        </p:spPr>
        <p:txBody>
          <a:bodyPr wrap="square" rtlCol="0">
            <a:spAutoFit/>
          </a:bodyPr>
          <a:lstStyle/>
          <a:p>
            <a:pPr>
              <a:lnSpc>
                <a:spcPct val="107000"/>
              </a:lnSpc>
              <a:spcAft>
                <a:spcPts val="800"/>
              </a:spcAft>
            </a:pPr>
            <a:r>
              <a:rPr lang="en-GB" sz="1200" b="1" u="sng" dirty="0">
                <a:latin typeface="Calibri" panose="020F0502020204030204" pitchFamily="34" charset="0"/>
                <a:ea typeface="Calibri" panose="020F0502020204030204" pitchFamily="34" charset="0"/>
                <a:cs typeface="Calibri" panose="020F0502020204030204" pitchFamily="34" charset="0"/>
              </a:rPr>
              <a:t>PE</a:t>
            </a:r>
          </a:p>
          <a:p>
            <a:pPr>
              <a:lnSpc>
                <a:spcPct val="107000"/>
              </a:lnSpc>
              <a:spcAft>
                <a:spcPts val="800"/>
              </a:spcAft>
            </a:pPr>
            <a:r>
              <a:rPr lang="en-GB" sz="1200" b="1" dirty="0">
                <a:latin typeface="Calibri" panose="020F0502020204030204" pitchFamily="34" charset="0"/>
                <a:ea typeface="Calibri" panose="020F0502020204030204" pitchFamily="34" charset="0"/>
                <a:cs typeface="Calibri" panose="020F0502020204030204" pitchFamily="34" charset="0"/>
              </a:rPr>
              <a:t>School PE kit is needed for Monday and Tuesday each week.  Our first lesson is Monday 11</a:t>
            </a:r>
            <a:r>
              <a:rPr lang="en-GB" sz="1200" b="1" baseline="30000" dirty="0">
                <a:latin typeface="Calibri" panose="020F0502020204030204" pitchFamily="34" charset="0"/>
                <a:ea typeface="Calibri" panose="020F0502020204030204" pitchFamily="34" charset="0"/>
                <a:cs typeface="Calibri" panose="020F0502020204030204" pitchFamily="34" charset="0"/>
              </a:rPr>
              <a:t>th</a:t>
            </a:r>
            <a:r>
              <a:rPr lang="en-GB" sz="1200" b="1" dirty="0">
                <a:latin typeface="Calibri" panose="020F0502020204030204" pitchFamily="34" charset="0"/>
                <a:ea typeface="Calibri" panose="020F0502020204030204" pitchFamily="34" charset="0"/>
                <a:cs typeface="Calibri" panose="020F0502020204030204" pitchFamily="34" charset="0"/>
              </a:rPr>
              <a:t> Sept. </a:t>
            </a:r>
            <a:r>
              <a:rPr lang="en-GB" sz="1200" dirty="0">
                <a:latin typeface="Calibri" panose="020F0502020204030204" pitchFamily="34" charset="0"/>
                <a:ea typeface="Calibri" panose="020F0502020204030204" pitchFamily="34" charset="0"/>
                <a:cs typeface="Calibri" panose="020F0502020204030204" pitchFamily="34" charset="0"/>
              </a:rPr>
              <a:t>Monday will be multi sports based with GLL and Tuesday is gymnastics with Sammy.  School PE kit is red or white t-shirt (plain or with school logo), plain black shorts, leggings or joggers- no brand logos please and a pair of trainers that can be left in school. No additional hoodies or jumpers are needed as school jumper can be worn. </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8A49A0CC-FAA4-BAC4-D7FF-6197DB26FE9F}"/>
              </a:ext>
            </a:extLst>
          </p:cNvPr>
          <p:cNvSpPr txBox="1"/>
          <p:nvPr/>
        </p:nvSpPr>
        <p:spPr>
          <a:xfrm>
            <a:off x="4826675" y="1328494"/>
            <a:ext cx="6625420" cy="2667782"/>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Homework</a:t>
            </a:r>
          </a:p>
          <a:p>
            <a:pPr>
              <a:lnSpc>
                <a:spcPct val="107000"/>
              </a:lnSpc>
              <a:spcAft>
                <a:spcPts val="800"/>
              </a:spcAft>
            </a:pPr>
            <a:r>
              <a:rPr lang="en-GB" sz="1200" b="1" u="sng" dirty="0">
                <a:latin typeface="Calibri" panose="020F0502020204030204" pitchFamily="34" charset="0"/>
                <a:ea typeface="Calibri" panose="020F0502020204030204" pitchFamily="34" charset="0"/>
                <a:cs typeface="Calibri" panose="020F0502020204030204" pitchFamily="34" charset="0"/>
              </a:rPr>
              <a:t>Ongoing homework-Reading: </a:t>
            </a:r>
            <a:r>
              <a:rPr lang="en-GB" sz="1200" dirty="0">
                <a:latin typeface="Calibri" panose="020F0502020204030204" pitchFamily="34" charset="0"/>
                <a:ea typeface="Calibri" panose="020F0502020204030204" pitchFamily="34" charset="0"/>
                <a:cs typeface="Calibri" panose="020F0502020204030204" pitchFamily="34" charset="0"/>
              </a:rPr>
              <a:t>At least 3 reading sessions a week with signed entries in Reading Records by parents/carers. This goes towards our whole school reading competition and is part of your child’s weekly homework. </a:t>
            </a:r>
          </a:p>
          <a:p>
            <a:pPr>
              <a:lnSpc>
                <a:spcPct val="107000"/>
              </a:lnSpc>
              <a:spcAft>
                <a:spcPts val="800"/>
              </a:spcAft>
            </a:pPr>
            <a:r>
              <a:rPr lang="en-GB" sz="1200" b="1" u="sng" dirty="0">
                <a:latin typeface="Calibri" panose="020F0502020204030204" pitchFamily="34" charset="0"/>
                <a:ea typeface="Calibri" panose="020F0502020204030204" pitchFamily="34" charset="0"/>
                <a:cs typeface="Calibri" panose="020F0502020204030204" pitchFamily="34" charset="0"/>
              </a:rPr>
              <a:t>Times Table Rockstars- </a:t>
            </a:r>
            <a:r>
              <a:rPr lang="en-GB" sz="1200" dirty="0">
                <a:latin typeface="Calibri" panose="020F0502020204030204" pitchFamily="34" charset="0"/>
                <a:ea typeface="Calibri" panose="020F0502020204030204" pitchFamily="34" charset="0"/>
                <a:cs typeface="Calibri" panose="020F0502020204030204" pitchFamily="34" charset="0"/>
              </a:rPr>
              <a:t>Your child should know their log in details. We expect the child to log on at east 3 times a week for a minimum of 10-15mins. Knowing tables by heart is so important for Year 5 and 6 maths. </a:t>
            </a:r>
          </a:p>
          <a:p>
            <a:pPr>
              <a:lnSpc>
                <a:spcPct val="107000"/>
              </a:lnSpc>
              <a:spcAft>
                <a:spcPts val="800"/>
              </a:spcAft>
            </a:pPr>
            <a:r>
              <a:rPr lang="en-GB" sz="1200" b="1" u="sng" dirty="0">
                <a:latin typeface="Calibri" panose="020F0502020204030204" pitchFamily="34" charset="0"/>
                <a:ea typeface="Calibri" panose="020F0502020204030204" pitchFamily="34" charset="0"/>
                <a:cs typeface="Calibri" panose="020F0502020204030204" pitchFamily="34" charset="0"/>
              </a:rPr>
              <a:t>Homework books tasks:</a:t>
            </a: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Your child will have a weekly spelling and maths activity to complete in their homework book each week. This will be based on our learning that week and will be assigned on a Friday to be returned by the following Wednesday morning. </a:t>
            </a:r>
          </a:p>
        </p:txBody>
      </p:sp>
      <p:sp>
        <p:nvSpPr>
          <p:cNvPr id="12" name="TextBox 11">
            <a:extLst>
              <a:ext uri="{FF2B5EF4-FFF2-40B4-BE49-F238E27FC236}">
                <a16:creationId xmlns:a16="http://schemas.microsoft.com/office/drawing/2014/main" id="{468C6ACC-98EB-9C4E-5D42-E7B35309DCEB}"/>
              </a:ext>
            </a:extLst>
          </p:cNvPr>
          <p:cNvSpPr txBox="1"/>
          <p:nvPr/>
        </p:nvSpPr>
        <p:spPr>
          <a:xfrm>
            <a:off x="4895655" y="3996276"/>
            <a:ext cx="6556440" cy="2382704"/>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Important Dates Coming Up</a:t>
            </a:r>
          </a:p>
          <a:p>
            <a:pPr>
              <a:lnSpc>
                <a:spcPct val="107000"/>
              </a:lnSpc>
              <a:spcAft>
                <a:spcPts val="800"/>
              </a:spcAft>
            </a:pPr>
            <a:r>
              <a:rPr lang="en-GB" sz="1200" b="1" dirty="0">
                <a:latin typeface="Calibri" panose="020F0502020204030204" pitchFamily="34" charset="0"/>
                <a:ea typeface="Calibri" panose="020F0502020204030204" pitchFamily="34" charset="0"/>
                <a:cs typeface="Calibri" panose="020F0502020204030204" pitchFamily="34" charset="0"/>
              </a:rPr>
              <a:t>Wed 13</a:t>
            </a:r>
            <a:r>
              <a:rPr lang="en-GB" sz="1200" b="1" baseline="30000" dirty="0">
                <a:latin typeface="Calibri" panose="020F0502020204030204" pitchFamily="34" charset="0"/>
                <a:ea typeface="Calibri" panose="020F0502020204030204" pitchFamily="34" charset="0"/>
                <a:cs typeface="Calibri" panose="020F0502020204030204" pitchFamily="34" charset="0"/>
              </a:rPr>
              <a:t>th</a:t>
            </a:r>
            <a:r>
              <a:rPr lang="en-GB" sz="1200" b="1" dirty="0">
                <a:latin typeface="Calibri" panose="020F0502020204030204" pitchFamily="34" charset="0"/>
                <a:ea typeface="Calibri" panose="020F0502020204030204" pitchFamily="34" charset="0"/>
                <a:cs typeface="Calibri" panose="020F0502020204030204" pitchFamily="34" charset="0"/>
              </a:rPr>
              <a:t> Sept Class trip to Solway Aviation Museum</a:t>
            </a: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Calibri" panose="020F0502020204030204" pitchFamily="34" charset="0"/>
              </a:rPr>
              <a:t>Fri 15</a:t>
            </a:r>
            <a:r>
              <a:rPr lang="en-GB" sz="1200" b="1" baseline="30000" dirty="0">
                <a:effectLst/>
                <a:latin typeface="Calibri" panose="020F0502020204030204" pitchFamily="34" charset="0"/>
                <a:ea typeface="Calibri" panose="020F0502020204030204" pitchFamily="34" charset="0"/>
                <a:cs typeface="Calibri" panose="020F0502020204030204" pitchFamily="34" charset="0"/>
              </a:rPr>
              <a:t>th</a:t>
            </a:r>
            <a:r>
              <a:rPr lang="en-GB" sz="1200" b="1" dirty="0">
                <a:effectLst/>
                <a:latin typeface="Calibri" panose="020F0502020204030204" pitchFamily="34" charset="0"/>
                <a:ea typeface="Calibri" panose="020F0502020204030204" pitchFamily="34" charset="0"/>
                <a:cs typeface="Calibri" panose="020F0502020204030204" pitchFamily="34" charset="0"/>
              </a:rPr>
              <a:t> Sept Oak Class Football competition at </a:t>
            </a:r>
            <a:r>
              <a:rPr lang="en-GB" sz="1200" b="1" dirty="0" err="1">
                <a:effectLst/>
                <a:latin typeface="Calibri" panose="020F0502020204030204" pitchFamily="34" charset="0"/>
                <a:ea typeface="Calibri" panose="020F0502020204030204" pitchFamily="34" charset="0"/>
                <a:cs typeface="Calibri" panose="020F0502020204030204" pitchFamily="34" charset="0"/>
              </a:rPr>
              <a:t>Silloth</a:t>
            </a:r>
            <a:r>
              <a:rPr lang="en-GB" sz="1200" b="1" dirty="0">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r>
              <a:rPr lang="en-GB" sz="1200" b="1" dirty="0">
                <a:latin typeface="Calibri" panose="020F0502020204030204" pitchFamily="34" charset="0"/>
                <a:ea typeface="Calibri" panose="020F0502020204030204" pitchFamily="34" charset="0"/>
                <a:cs typeface="Calibri" panose="020F0502020204030204" pitchFamily="34" charset="0"/>
              </a:rPr>
              <a:t>Fri 29</a:t>
            </a:r>
            <a:r>
              <a:rPr lang="en-GB" sz="1200" b="1" baseline="30000" dirty="0">
                <a:latin typeface="Calibri" panose="020F0502020204030204" pitchFamily="34" charset="0"/>
                <a:ea typeface="Calibri" panose="020F0502020204030204" pitchFamily="34" charset="0"/>
                <a:cs typeface="Calibri" panose="020F0502020204030204" pitchFamily="34" charset="0"/>
              </a:rPr>
              <a:t>th</a:t>
            </a:r>
            <a:r>
              <a:rPr lang="en-GB" sz="1200" b="1" dirty="0">
                <a:latin typeface="Calibri" panose="020F0502020204030204" pitchFamily="34" charset="0"/>
                <a:ea typeface="Calibri" panose="020F0502020204030204" pitchFamily="34" charset="0"/>
                <a:cs typeface="Calibri" panose="020F0502020204030204" pitchFamily="34" charset="0"/>
              </a:rPr>
              <a:t> Sept MacMillan Coffee Morning in school- more information to follow</a:t>
            </a: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Calibri" panose="020F0502020204030204" pitchFamily="34" charset="0"/>
              </a:rPr>
              <a:t>Wed 4</a:t>
            </a:r>
            <a:r>
              <a:rPr lang="en-GB" sz="1200" b="1" baseline="30000" dirty="0">
                <a:effectLst/>
                <a:latin typeface="Calibri" panose="020F0502020204030204" pitchFamily="34" charset="0"/>
                <a:ea typeface="Calibri" panose="020F0502020204030204" pitchFamily="34" charset="0"/>
                <a:cs typeface="Calibri" panose="020F0502020204030204" pitchFamily="34" charset="0"/>
              </a:rPr>
              <a:t>th</a:t>
            </a:r>
            <a:r>
              <a:rPr lang="en-GB" sz="1200" b="1" dirty="0">
                <a:effectLst/>
                <a:latin typeface="Calibri" panose="020F0502020204030204" pitchFamily="34" charset="0"/>
                <a:ea typeface="Calibri" panose="020F0502020204030204" pitchFamily="34" charset="0"/>
                <a:cs typeface="Calibri" panose="020F0502020204030204" pitchFamily="34" charset="0"/>
              </a:rPr>
              <a:t> Oct School photographs (individual or siblings)</a:t>
            </a:r>
          </a:p>
          <a:p>
            <a:pPr>
              <a:lnSpc>
                <a:spcPct val="107000"/>
              </a:lnSpc>
              <a:spcAft>
                <a:spcPts val="800"/>
              </a:spcAft>
            </a:pPr>
            <a:r>
              <a:rPr lang="en-GB" sz="1200" b="1" dirty="0">
                <a:latin typeface="Calibri" panose="020F0502020204030204" pitchFamily="34" charset="0"/>
                <a:ea typeface="Calibri" panose="020F0502020204030204" pitchFamily="34" charset="0"/>
                <a:cs typeface="Calibri" panose="020F0502020204030204" pitchFamily="34" charset="0"/>
              </a:rPr>
              <a:t>Thurs 5</a:t>
            </a:r>
            <a:r>
              <a:rPr lang="en-GB" sz="1200" b="1" baseline="30000" dirty="0">
                <a:latin typeface="Calibri" panose="020F0502020204030204" pitchFamily="34" charset="0"/>
                <a:ea typeface="Calibri" panose="020F0502020204030204" pitchFamily="34" charset="0"/>
                <a:cs typeface="Calibri" panose="020F0502020204030204" pitchFamily="34" charset="0"/>
              </a:rPr>
              <a:t>th</a:t>
            </a:r>
            <a:r>
              <a:rPr lang="en-GB" sz="1200" b="1" dirty="0">
                <a:latin typeface="Calibri" panose="020F0502020204030204" pitchFamily="34" charset="0"/>
                <a:ea typeface="Calibri" panose="020F0502020204030204" pitchFamily="34" charset="0"/>
                <a:cs typeface="Calibri" panose="020F0502020204030204" pitchFamily="34" charset="0"/>
              </a:rPr>
              <a:t> Oct Nasal Flu Spray Vaccination for children in school (consent forms and details to follow)</a:t>
            </a: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Calibri" panose="020F0502020204030204" pitchFamily="34" charset="0"/>
              </a:rPr>
              <a:t>Wed 11</a:t>
            </a:r>
            <a:r>
              <a:rPr lang="en-GB" sz="1200" b="1" baseline="30000" dirty="0">
                <a:effectLst/>
                <a:latin typeface="Calibri" panose="020F0502020204030204" pitchFamily="34" charset="0"/>
                <a:ea typeface="Calibri" panose="020F0502020204030204" pitchFamily="34" charset="0"/>
                <a:cs typeface="Calibri" panose="020F0502020204030204" pitchFamily="34" charset="0"/>
              </a:rPr>
              <a:t>th</a:t>
            </a:r>
            <a:r>
              <a:rPr lang="en-GB" sz="1200" b="1" dirty="0">
                <a:effectLst/>
                <a:latin typeface="Calibri" panose="020F0502020204030204" pitchFamily="34" charset="0"/>
                <a:ea typeface="Calibri" panose="020F0502020204030204" pitchFamily="34" charset="0"/>
                <a:cs typeface="Calibri" panose="020F0502020204030204" pitchFamily="34" charset="0"/>
              </a:rPr>
              <a:t> Oct Harvest Festival </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Many Thanks, Mrs Howe, Mrs Watson and Mrs Banks </a:t>
            </a: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273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2187" y="-202020"/>
            <a:ext cx="6858002" cy="1828800"/>
          </a:xfrm>
        </p:spPr>
        <p:txBody>
          <a:bodyPr rtlCol="0"/>
          <a:lstStyle/>
          <a:p>
            <a:pPr rtl="0"/>
            <a:r>
              <a:rPr lang="en-GB" dirty="0"/>
              <a:t>Autumn 1 learning letter </a:t>
            </a:r>
            <a:endParaRPr lang="en-gb" dirty="0"/>
          </a:p>
        </p:txBody>
      </p:sp>
      <p:sp>
        <p:nvSpPr>
          <p:cNvPr id="3" name="Text Placeholder 2"/>
          <p:cNvSpPr>
            <a:spLocks noGrp="1"/>
          </p:cNvSpPr>
          <p:nvPr>
            <p:ph type="body" idx="1"/>
          </p:nvPr>
        </p:nvSpPr>
        <p:spPr>
          <a:xfrm>
            <a:off x="2292283" y="241507"/>
            <a:ext cx="3119904" cy="914400"/>
          </a:xfrm>
        </p:spPr>
        <p:txBody>
          <a:bodyPr rtlCol="0"/>
          <a:lstStyle/>
          <a:p>
            <a:r>
              <a:rPr lang="en-GB" dirty="0"/>
              <a:t>Elm Class  Autumn 1 2023</a:t>
            </a:r>
            <a:endParaRPr lang="en-US" dirty="0"/>
          </a:p>
        </p:txBody>
      </p:sp>
      <p:sp>
        <p:nvSpPr>
          <p:cNvPr id="4" name="TextBox 3">
            <a:extLst>
              <a:ext uri="{FF2B5EF4-FFF2-40B4-BE49-F238E27FC236}">
                <a16:creationId xmlns:a16="http://schemas.microsoft.com/office/drawing/2014/main" id="{C344DE81-3DC0-CCD9-1CC2-6AA01F3C8580}"/>
              </a:ext>
            </a:extLst>
          </p:cNvPr>
          <p:cNvSpPr txBox="1"/>
          <p:nvPr/>
        </p:nvSpPr>
        <p:spPr>
          <a:xfrm>
            <a:off x="2400195" y="1031056"/>
            <a:ext cx="4748415" cy="834972"/>
          </a:xfrm>
          <a:prstGeom prst="rect">
            <a:avLst/>
          </a:prstGeom>
          <a:noFill/>
        </p:spPr>
        <p:txBody>
          <a:bodyPr wrap="square" rtlCol="0">
            <a:spAutoFit/>
          </a:bodyPr>
          <a:lstStyle/>
          <a:p>
            <a:pPr lvl="0">
              <a:lnSpc>
                <a:spcPct val="107000"/>
              </a:lnSpc>
            </a:pPr>
            <a:r>
              <a:rPr lang="en-US" dirty="0"/>
              <a:t>We are Reading:</a:t>
            </a:r>
          </a:p>
          <a:p>
            <a:pPr marL="285750" lvl="0" indent="-285750">
              <a:buFont typeface="Arial" panose="020B0604020202020204" pitchFamily="34" charset="0"/>
              <a:buChar char="•"/>
            </a:pPr>
            <a:r>
              <a:rPr lang="en-GB" dirty="0"/>
              <a:t>‘</a:t>
            </a:r>
            <a:r>
              <a:rPr lang="en-GB" sz="1100" dirty="0">
                <a:solidFill>
                  <a:srgbClr val="000000"/>
                </a:solidFill>
                <a:latin typeface="Comic Sans MS" panose="030F0702030302020204" pitchFamily="66" charset="0"/>
              </a:rPr>
              <a:t> ‘’Rooftoppers’ by Katherine </a:t>
            </a:r>
            <a:r>
              <a:rPr lang="en-GB" sz="1100" dirty="0" err="1">
                <a:solidFill>
                  <a:srgbClr val="000000"/>
                </a:solidFill>
                <a:latin typeface="Comic Sans MS" panose="030F0702030302020204" pitchFamily="66" charset="0"/>
              </a:rPr>
              <a:t>Rundell</a:t>
            </a:r>
            <a:endParaRPr lang="en-GB" sz="1100" dirty="0">
              <a:solidFill>
                <a:srgbClr val="000000"/>
              </a:solidFill>
              <a:latin typeface="Comic Sans MS" panose="030F0702030302020204" pitchFamily="66" charset="0"/>
            </a:endParaRPr>
          </a:p>
          <a:p>
            <a:pPr marL="285750" lvl="0" indent="-285750">
              <a:buFont typeface="Arial" panose="020B0604020202020204" pitchFamily="34" charset="0"/>
              <a:buChar char="•"/>
            </a:pPr>
            <a:r>
              <a:rPr lang="en-GB" sz="1100" dirty="0">
                <a:solidFill>
                  <a:srgbClr val="000000"/>
                </a:solidFill>
                <a:latin typeface="Comic Sans MS" panose="030F0702030302020204" pitchFamily="66" charset="0"/>
              </a:rPr>
              <a:t>‘Pig Heart Boy’ by Malorie Blackman </a:t>
            </a:r>
          </a:p>
        </p:txBody>
      </p:sp>
      <p:sp>
        <p:nvSpPr>
          <p:cNvPr id="6" name="TextBox 5">
            <a:extLst>
              <a:ext uri="{FF2B5EF4-FFF2-40B4-BE49-F238E27FC236}">
                <a16:creationId xmlns:a16="http://schemas.microsoft.com/office/drawing/2014/main" id="{8298ABA3-30C5-2067-C35A-40B511E80389}"/>
              </a:ext>
            </a:extLst>
          </p:cNvPr>
          <p:cNvSpPr txBox="1"/>
          <p:nvPr/>
        </p:nvSpPr>
        <p:spPr>
          <a:xfrm>
            <a:off x="2786658" y="1861567"/>
            <a:ext cx="3819268" cy="896527"/>
          </a:xfrm>
          <a:prstGeom prst="rect">
            <a:avLst/>
          </a:prstGeom>
          <a:noFill/>
        </p:spPr>
        <p:txBody>
          <a:bodyPr wrap="square" rtlCol="0">
            <a:spAutoFit/>
          </a:bodyPr>
          <a:lstStyle/>
          <a:p>
            <a:pPr lvl="0">
              <a:lnSpc>
                <a:spcPct val="107000"/>
              </a:lnSpc>
            </a:pPr>
            <a:r>
              <a:rPr lang="en-US" dirty="0"/>
              <a:t>We are Writing: </a:t>
            </a:r>
          </a:p>
          <a:p>
            <a:pPr marL="171450" lvl="0" indent="-171450">
              <a:buFont typeface="Arial" panose="020B0604020202020204" pitchFamily="34" charset="0"/>
              <a:buChar char="•"/>
            </a:pPr>
            <a:r>
              <a:rPr lang="en-GB" sz="1100" dirty="0">
                <a:solidFill>
                  <a:srgbClr val="000000"/>
                </a:solidFill>
                <a:latin typeface="Comic Sans MS" panose="030F0702030302020204" pitchFamily="66" charset="0"/>
              </a:rPr>
              <a:t>Autobiographies</a:t>
            </a:r>
          </a:p>
          <a:p>
            <a:pPr marL="171450" lvl="0" indent="-171450">
              <a:buFont typeface="Arial" panose="020B0604020202020204" pitchFamily="34" charset="0"/>
              <a:buChar char="•"/>
            </a:pPr>
            <a:r>
              <a:rPr lang="en-GB" sz="1100" dirty="0">
                <a:solidFill>
                  <a:srgbClr val="000000"/>
                </a:solidFill>
                <a:latin typeface="Comic Sans MS" panose="030F0702030302020204" pitchFamily="66" charset="0"/>
              </a:rPr>
              <a:t>Discursive speeches </a:t>
            </a:r>
          </a:p>
          <a:p>
            <a:pPr marL="171450" lvl="0" indent="-171450">
              <a:buFont typeface="Arial" panose="020B0604020202020204" pitchFamily="34" charset="0"/>
              <a:buChar char="•"/>
            </a:pPr>
            <a:r>
              <a:rPr lang="en-GB" sz="1100" dirty="0">
                <a:solidFill>
                  <a:srgbClr val="000000"/>
                </a:solidFill>
                <a:latin typeface="Comic Sans MS" panose="030F0702030302020204" pitchFamily="66" charset="0"/>
              </a:rPr>
              <a:t>Poems that use imagery related to WW2</a:t>
            </a:r>
          </a:p>
        </p:txBody>
      </p:sp>
      <p:sp>
        <p:nvSpPr>
          <p:cNvPr id="7" name="TextBox 6">
            <a:extLst>
              <a:ext uri="{FF2B5EF4-FFF2-40B4-BE49-F238E27FC236}">
                <a16:creationId xmlns:a16="http://schemas.microsoft.com/office/drawing/2014/main" id="{BAC98960-9F4B-95D7-969C-C67BF9509C5F}"/>
              </a:ext>
            </a:extLst>
          </p:cNvPr>
          <p:cNvSpPr txBox="1"/>
          <p:nvPr/>
        </p:nvSpPr>
        <p:spPr>
          <a:xfrm>
            <a:off x="814693" y="4709266"/>
            <a:ext cx="4748415" cy="2235356"/>
          </a:xfrm>
          <a:prstGeom prst="rect">
            <a:avLst/>
          </a:prstGeom>
          <a:noFill/>
        </p:spPr>
        <p:txBody>
          <a:bodyPr wrap="square" rtlCol="0">
            <a:spAutoFit/>
          </a:bodyPr>
          <a:lstStyle/>
          <a:p>
            <a:pPr lvl="0">
              <a:lnSpc>
                <a:spcPct val="107000"/>
              </a:lnSpc>
            </a:pPr>
            <a:r>
              <a:rPr lang="en-US" dirty="0"/>
              <a:t>We are Exploring:</a:t>
            </a:r>
          </a:p>
          <a:p>
            <a:pPr lvl="0"/>
            <a:r>
              <a:rPr lang="en-GB" sz="1200" dirty="0">
                <a:solidFill>
                  <a:srgbClr val="000000"/>
                </a:solidFill>
                <a:latin typeface="Comic Sans MS" panose="030F0702030302020204" pitchFamily="66" charset="0"/>
              </a:rPr>
              <a:t>Place value of larger numbers (up to 1 million/10 million)</a:t>
            </a:r>
          </a:p>
          <a:p>
            <a:pPr lvl="0"/>
            <a:r>
              <a:rPr lang="en-GB" sz="1200" dirty="0">
                <a:solidFill>
                  <a:srgbClr val="000000"/>
                </a:solidFill>
                <a:latin typeface="Comic Sans MS" panose="030F0702030302020204" pitchFamily="66" charset="0"/>
              </a:rPr>
              <a:t>Roman Numerals </a:t>
            </a:r>
          </a:p>
          <a:p>
            <a:pPr lvl="0"/>
            <a:r>
              <a:rPr lang="en-GB" sz="1200" dirty="0">
                <a:solidFill>
                  <a:srgbClr val="000000"/>
                </a:solidFill>
                <a:latin typeface="Comic Sans MS" panose="030F0702030302020204" pitchFamily="66" charset="0"/>
              </a:rPr>
              <a:t>The impact of WW2 and the role of Kirkbride airfield during WW2</a:t>
            </a:r>
          </a:p>
          <a:p>
            <a:pPr lvl="0"/>
            <a:r>
              <a:rPr lang="en-GB" sz="1200" dirty="0">
                <a:solidFill>
                  <a:srgbClr val="000000"/>
                </a:solidFill>
                <a:latin typeface="Comic Sans MS" panose="030F0702030302020204" pitchFamily="66" charset="0"/>
              </a:rPr>
              <a:t>The beliefs and practices of Islam for Muslims to show their commitment to God, ‘Allah’</a:t>
            </a:r>
          </a:p>
          <a:p>
            <a:pPr lvl="0"/>
            <a:r>
              <a:rPr lang="en-GB" sz="1200" dirty="0">
                <a:solidFill>
                  <a:srgbClr val="000000"/>
                </a:solidFill>
                <a:latin typeface="Comic Sans MS" panose="030F0702030302020204" pitchFamily="66" charset="0"/>
              </a:rPr>
              <a:t>Surrealism and symbolism in art, through studying the life and work of the artist; Frida Kahlo </a:t>
            </a:r>
          </a:p>
          <a:p>
            <a:pPr lvl="0"/>
            <a:endParaRPr lang="en-GB" sz="1200" dirty="0">
              <a:solidFill>
                <a:srgbClr val="000000"/>
              </a:solidFill>
              <a:latin typeface="Comic Sans MS" panose="030F0702030302020204" pitchFamily="66" charset="0"/>
            </a:endParaRPr>
          </a:p>
          <a:p>
            <a:pPr lvl="0"/>
            <a:endParaRPr lang="en-GB" sz="1200" dirty="0">
              <a:solidFill>
                <a:srgbClr val="000000"/>
              </a:solidFill>
              <a:latin typeface="Comic Sans MS" panose="030F0702030302020204" pitchFamily="66" charset="0"/>
            </a:endParaRPr>
          </a:p>
        </p:txBody>
      </p:sp>
      <p:sp>
        <p:nvSpPr>
          <p:cNvPr id="8" name="TextBox 7">
            <a:extLst>
              <a:ext uri="{FF2B5EF4-FFF2-40B4-BE49-F238E27FC236}">
                <a16:creationId xmlns:a16="http://schemas.microsoft.com/office/drawing/2014/main" id="{411ADE7E-97D0-C0AC-99C2-F7E700817961}"/>
              </a:ext>
            </a:extLst>
          </p:cNvPr>
          <p:cNvSpPr txBox="1"/>
          <p:nvPr/>
        </p:nvSpPr>
        <p:spPr>
          <a:xfrm>
            <a:off x="7087716" y="830206"/>
            <a:ext cx="4472260" cy="1827936"/>
          </a:xfrm>
          <a:prstGeom prst="rect">
            <a:avLst/>
          </a:prstGeom>
          <a:noFill/>
        </p:spPr>
        <p:txBody>
          <a:bodyPr wrap="square" rtlCol="0">
            <a:spAutoFit/>
          </a:bodyPr>
          <a:lstStyle/>
          <a:p>
            <a:pPr lvl="0">
              <a:lnSpc>
                <a:spcPct val="107000"/>
              </a:lnSpc>
            </a:pPr>
            <a:r>
              <a:rPr lang="en-GB" dirty="0">
                <a:effectLst/>
                <a:latin typeface="+mj-lt"/>
                <a:ea typeface="Calibri" panose="020F0502020204030204" pitchFamily="34" charset="0"/>
                <a:cs typeface="Times New Roman" panose="02020603050405020304" pitchFamily="18" charset="0"/>
              </a:rPr>
              <a:t>We are Creating:</a:t>
            </a:r>
          </a:p>
          <a:p>
            <a:pPr marL="171450" lvl="0" indent="-171450">
              <a:lnSpc>
                <a:spcPct val="107000"/>
              </a:lnSpc>
              <a:buFont typeface="Arial" panose="020B0604020202020204" pitchFamily="34" charset="0"/>
              <a:buChar char="•"/>
            </a:pPr>
            <a:r>
              <a:rPr lang="en-GB" sz="1100" dirty="0">
                <a:solidFill>
                  <a:schemeClr val="tx2"/>
                </a:solidFill>
                <a:latin typeface="Comic Sans MS" panose="030F0702030302020204" pitchFamily="66" charset="0"/>
                <a:ea typeface="Calibri" panose="020F0502020204030204" pitchFamily="34" charset="0"/>
                <a:cs typeface="Times New Roman" panose="02020603050405020304" pitchFamily="18" charset="0"/>
              </a:rPr>
              <a:t>Our team- The Mighty Oaks! Our code to live by so we can all be happy, safe and make a positive contribution.</a:t>
            </a:r>
          </a:p>
          <a:p>
            <a:pPr marL="171450" lvl="0" indent="-171450">
              <a:lnSpc>
                <a:spcPct val="107000"/>
              </a:lnSpc>
              <a:buFont typeface="Arial" panose="020B0604020202020204" pitchFamily="34" charset="0"/>
              <a:buChar char="•"/>
            </a:pPr>
            <a:r>
              <a:rPr lang="en-GB" sz="1100" dirty="0">
                <a:solidFill>
                  <a:schemeClr val="tx2"/>
                </a:solidFill>
                <a:latin typeface="Comic Sans MS" panose="030F0702030302020204" pitchFamily="66" charset="0"/>
                <a:ea typeface="Calibri" panose="020F0502020204030204" pitchFamily="34" charset="0"/>
                <a:cs typeface="Times New Roman" panose="02020603050405020304" pitchFamily="18" charset="0"/>
              </a:rPr>
              <a:t>Still life drawings of fruit using observational style and a range of media (pastels, watercolour paints, shading pencils); thinking about line and tone</a:t>
            </a:r>
          </a:p>
          <a:p>
            <a:pPr marL="171450" lvl="0" indent="-171450">
              <a:lnSpc>
                <a:spcPct val="107000"/>
              </a:lnSpc>
              <a:buFont typeface="Arial" panose="020B0604020202020204" pitchFamily="34" charset="0"/>
              <a:buChar char="•"/>
            </a:pPr>
            <a:r>
              <a:rPr lang="en-GB" sz="1100" dirty="0">
                <a:solidFill>
                  <a:schemeClr val="tx2"/>
                </a:solidFill>
                <a:latin typeface="Comic Sans MS" panose="030F0702030302020204" pitchFamily="66" charset="0"/>
                <a:ea typeface="Calibri" panose="020F0502020204030204" pitchFamily="34" charset="0"/>
                <a:cs typeface="Times New Roman" panose="02020603050405020304" pitchFamily="18" charset="0"/>
              </a:rPr>
              <a:t>A celebration of Kirkbride’s contribution to WW2 and remembrance of those who lost their lives from our local area.</a:t>
            </a:r>
          </a:p>
          <a:p>
            <a:pPr lvl="0">
              <a:lnSpc>
                <a:spcPct val="107000"/>
              </a:lnSpc>
            </a:pPr>
            <a:endParaRPr lang="en-GB" sz="1100" dirty="0">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70D2737F-447B-DC13-9E32-5CB802CE1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3019"/>
            <a:ext cx="2440594" cy="2440594"/>
          </a:xfrm>
          <a:prstGeom prst="rect">
            <a:avLst/>
          </a:prstGeom>
        </p:spPr>
      </p:pic>
      <p:sp>
        <p:nvSpPr>
          <p:cNvPr id="11" name="TextBox 10">
            <a:extLst>
              <a:ext uri="{FF2B5EF4-FFF2-40B4-BE49-F238E27FC236}">
                <a16:creationId xmlns:a16="http://schemas.microsoft.com/office/drawing/2014/main" id="{AC9C64C8-F44C-C645-AEE1-33A3029CDFC8}"/>
              </a:ext>
            </a:extLst>
          </p:cNvPr>
          <p:cNvSpPr txBox="1"/>
          <p:nvPr/>
        </p:nvSpPr>
        <p:spPr>
          <a:xfrm>
            <a:off x="5227456" y="1732610"/>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447778AE-E008-8A32-F1CC-9E0C8BE1416E}"/>
              </a:ext>
            </a:extLst>
          </p:cNvPr>
          <p:cNvSpPr txBox="1"/>
          <p:nvPr/>
        </p:nvSpPr>
        <p:spPr>
          <a:xfrm>
            <a:off x="2786658" y="2902991"/>
            <a:ext cx="3819268" cy="4060920"/>
          </a:xfrm>
          <a:prstGeom prst="rect">
            <a:avLst/>
          </a:prstGeom>
          <a:noFill/>
        </p:spPr>
        <p:txBody>
          <a:bodyPr wrap="square" rtlCol="0">
            <a:spAutoFit/>
          </a:bodyPr>
          <a:lstStyle/>
          <a:p>
            <a:pPr lvl="0">
              <a:lnSpc>
                <a:spcPct val="107000"/>
              </a:lnSpc>
            </a:pPr>
            <a:r>
              <a:rPr lang="en-US" dirty="0"/>
              <a:t>We are Solving:</a:t>
            </a:r>
          </a:p>
          <a:p>
            <a:pPr lvl="0">
              <a:lnSpc>
                <a:spcPct val="107000"/>
              </a:lnSpc>
            </a:pPr>
            <a:r>
              <a:rPr lang="en-US" sz="1200" dirty="0">
                <a:solidFill>
                  <a:schemeClr val="tx2"/>
                </a:solidFill>
                <a:latin typeface="Comic Sans MS" panose="030F0702030302020204" pitchFamily="66" charset="0"/>
              </a:rPr>
              <a:t>Calculations using all 4 operations- addition, subtraction, division and multiplication.</a:t>
            </a:r>
          </a:p>
          <a:p>
            <a:pPr lvl="0">
              <a:lnSpc>
                <a:spcPct val="107000"/>
              </a:lnSpc>
            </a:pPr>
            <a:r>
              <a:rPr lang="en-US" sz="1200" dirty="0">
                <a:solidFill>
                  <a:schemeClr val="tx2"/>
                </a:solidFill>
                <a:latin typeface="Comic Sans MS" panose="030F0702030302020204" pitchFamily="66" charset="0"/>
              </a:rPr>
              <a:t>Written and mental calculations</a:t>
            </a:r>
          </a:p>
          <a:p>
            <a:pPr lvl="0">
              <a:lnSpc>
                <a:spcPct val="107000"/>
              </a:lnSpc>
            </a:pPr>
            <a:r>
              <a:rPr lang="en-US" sz="1200" dirty="0">
                <a:solidFill>
                  <a:schemeClr val="tx2"/>
                </a:solidFill>
                <a:latin typeface="Comic Sans MS" panose="030F0702030302020204" pitchFamily="66" charset="0"/>
              </a:rPr>
              <a:t>Electrical circuits- what do they need to power electrical objects?</a:t>
            </a:r>
          </a:p>
          <a:p>
            <a:pPr lvl="0">
              <a:lnSpc>
                <a:spcPct val="107000"/>
              </a:lnSpc>
            </a:pPr>
            <a:r>
              <a:rPr lang="en-US" sz="1200" dirty="0">
                <a:solidFill>
                  <a:schemeClr val="tx2"/>
                </a:solidFill>
                <a:latin typeface="Comic Sans MS" panose="030F0702030302020204" pitchFamily="66" charset="0"/>
              </a:rPr>
              <a:t>Computing code- interpreting and following instructions to create an output/reaction</a:t>
            </a:r>
          </a:p>
          <a:p>
            <a:pPr lvl="0">
              <a:lnSpc>
                <a:spcPct val="107000"/>
              </a:lnSpc>
            </a:pPr>
            <a:r>
              <a:rPr lang="en-US" sz="1200" dirty="0">
                <a:solidFill>
                  <a:schemeClr val="tx2"/>
                </a:solidFill>
                <a:latin typeface="Comic Sans MS" panose="030F0702030302020204" pitchFamily="66" charset="0"/>
              </a:rPr>
              <a:t>Scale and proportion within art work</a:t>
            </a:r>
          </a:p>
          <a:p>
            <a:pPr lvl="0">
              <a:lnSpc>
                <a:spcPct val="107000"/>
              </a:lnSpc>
            </a:pPr>
            <a:endParaRPr lang="en-US" sz="1200" dirty="0">
              <a:solidFill>
                <a:schemeClr val="tx2"/>
              </a:solidFill>
              <a:latin typeface="Comic Sans MS" panose="030F0702030302020204" pitchFamily="66" charset="0"/>
            </a:endParaRPr>
          </a:p>
          <a:p>
            <a:pPr lvl="0">
              <a:lnSpc>
                <a:spcPct val="107000"/>
              </a:lnSpc>
            </a:pPr>
            <a:endParaRPr lang="en-US" sz="1200" dirty="0">
              <a:solidFill>
                <a:schemeClr val="tx2"/>
              </a:solidFill>
              <a:latin typeface="Comic Sans MS" panose="030F0702030302020204" pitchFamily="66" charset="0"/>
            </a:endParaRPr>
          </a:p>
          <a:p>
            <a:pPr lvl="0">
              <a:lnSpc>
                <a:spcPct val="107000"/>
              </a:lnSpc>
            </a:pPr>
            <a:endParaRPr lang="en-US" sz="1200" dirty="0">
              <a:latin typeface="Comic Sans MS" panose="030F0702030302020204" pitchFamily="66" charset="0"/>
            </a:endParaRPr>
          </a:p>
          <a:p>
            <a:pPr lvl="0">
              <a:lnSpc>
                <a:spcPct val="107000"/>
              </a:lnSpc>
            </a:pPr>
            <a:endParaRPr lang="en-US" sz="1100" dirty="0">
              <a:latin typeface="Comic Sans MS" panose="030F0702030302020204" pitchFamily="66" charset="0"/>
            </a:endParaRPr>
          </a:p>
          <a:p>
            <a:pPr lvl="0">
              <a:lnSpc>
                <a:spcPct val="107000"/>
              </a:lnSpc>
            </a:pPr>
            <a:endParaRPr lang="en-US" sz="1100" dirty="0">
              <a:latin typeface="Comic Sans MS" panose="030F0702030302020204" pitchFamily="66" charset="0"/>
            </a:endParaRPr>
          </a:p>
          <a:p>
            <a:pPr lvl="0">
              <a:lnSpc>
                <a:spcPct val="107000"/>
              </a:lnSpc>
            </a:pPr>
            <a:endParaRPr lang="en-US" sz="1100" dirty="0">
              <a:solidFill>
                <a:schemeClr val="tx2"/>
              </a:solidFill>
              <a:latin typeface="Comic Sans MS" panose="030F0702030302020204" pitchFamily="66" charset="0"/>
            </a:endParaRPr>
          </a:p>
          <a:p>
            <a:pPr lvl="0">
              <a:lnSpc>
                <a:spcPct val="107000"/>
              </a:lnSpc>
            </a:pPr>
            <a:endParaRPr lang="en-US" sz="1100" dirty="0">
              <a:latin typeface="Comic Sans MS" panose="030F0702030302020204" pitchFamily="66" charset="0"/>
            </a:endParaRPr>
          </a:p>
          <a:p>
            <a:pPr lvl="0">
              <a:lnSpc>
                <a:spcPct val="107000"/>
              </a:lnSpc>
            </a:pPr>
            <a:endParaRPr lang="en-US" sz="1100" dirty="0">
              <a:latin typeface="Comic Sans MS" panose="030F0702030302020204" pitchFamily="66" charset="0"/>
            </a:endParaRPr>
          </a:p>
          <a:p>
            <a:pPr lvl="0">
              <a:lnSpc>
                <a:spcPct val="107000"/>
              </a:lnSpc>
            </a:pPr>
            <a:r>
              <a:rPr lang="en-US" dirty="0"/>
              <a:t> </a:t>
            </a:r>
          </a:p>
          <a:p>
            <a:pPr lvl="0">
              <a:lnSpc>
                <a:spcPct val="107000"/>
              </a:lnSpc>
            </a:pPr>
            <a:endParaRPr lang="en-US" dirty="0"/>
          </a:p>
        </p:txBody>
      </p:sp>
      <p:sp>
        <p:nvSpPr>
          <p:cNvPr id="13" name="TextBox 12">
            <a:extLst>
              <a:ext uri="{FF2B5EF4-FFF2-40B4-BE49-F238E27FC236}">
                <a16:creationId xmlns:a16="http://schemas.microsoft.com/office/drawing/2014/main" id="{46EF6568-0D46-B8A2-EAA9-A54ED7A15B28}"/>
              </a:ext>
            </a:extLst>
          </p:cNvPr>
          <p:cNvSpPr txBox="1"/>
          <p:nvPr/>
        </p:nvSpPr>
        <p:spPr>
          <a:xfrm>
            <a:off x="6504549" y="4337176"/>
            <a:ext cx="5400406" cy="2231380"/>
          </a:xfrm>
          <a:prstGeom prst="rect">
            <a:avLst/>
          </a:prstGeom>
          <a:noFill/>
        </p:spPr>
        <p:txBody>
          <a:bodyPr wrap="square" rtlCol="0">
            <a:spAutoFit/>
          </a:bodyPr>
          <a:lstStyle/>
          <a:p>
            <a:pPr lvl="0"/>
            <a:r>
              <a:rPr lang="en-GB" dirty="0"/>
              <a:t>We are communicating </a:t>
            </a:r>
          </a:p>
          <a:p>
            <a:pPr marL="171450" lvl="0" indent="-171450">
              <a:buFont typeface="Arial" panose="020B0604020202020204" pitchFamily="34" charset="0"/>
              <a:buChar char="•"/>
            </a:pPr>
            <a:r>
              <a:rPr lang="en-GB" sz="1100" dirty="0">
                <a:solidFill>
                  <a:schemeClr val="tx2"/>
                </a:solidFill>
                <a:latin typeface="Comic Sans MS" panose="030F0702030302020204" pitchFamily="66" charset="0"/>
              </a:rPr>
              <a:t>Through coding in Computing- who is my audience and how can I adapt this for the right outcome?</a:t>
            </a:r>
          </a:p>
          <a:p>
            <a:pPr marL="171450" lvl="0" indent="-171450">
              <a:buFont typeface="Arial" panose="020B0604020202020204" pitchFamily="34" charset="0"/>
              <a:buChar char="•"/>
            </a:pPr>
            <a:r>
              <a:rPr lang="en-GB" sz="1100" dirty="0">
                <a:solidFill>
                  <a:schemeClr val="tx2"/>
                </a:solidFill>
                <a:latin typeface="Comic Sans MS" panose="030F0702030302020204" pitchFamily="66" charset="0"/>
              </a:rPr>
              <a:t>Explaining- why this has worked/hasn’t worked and where the adjustments can be made</a:t>
            </a:r>
          </a:p>
          <a:p>
            <a:pPr marL="171450" lvl="0" indent="-171450">
              <a:buFont typeface="Arial" panose="020B0604020202020204" pitchFamily="34" charset="0"/>
              <a:buChar char="•"/>
            </a:pPr>
            <a:r>
              <a:rPr lang="en-GB" sz="1100" dirty="0">
                <a:solidFill>
                  <a:schemeClr val="tx2"/>
                </a:solidFill>
                <a:latin typeface="Comic Sans MS" panose="030F0702030302020204" pitchFamily="66" charset="0"/>
              </a:rPr>
              <a:t>Recapping our French vocabulary and learning words for description/describing in French.</a:t>
            </a:r>
          </a:p>
          <a:p>
            <a:pPr marL="171450" lvl="0" indent="-171450">
              <a:buFont typeface="Arial" panose="020B0604020202020204" pitchFamily="34" charset="0"/>
              <a:buChar char="•"/>
            </a:pPr>
            <a:r>
              <a:rPr lang="en-GB" sz="1100" dirty="0">
                <a:solidFill>
                  <a:schemeClr val="tx2"/>
                </a:solidFill>
                <a:latin typeface="Comic Sans MS" panose="030F0702030302020204" pitchFamily="66" charset="0"/>
              </a:rPr>
              <a:t>Speaking and interpreting spoken French</a:t>
            </a:r>
          </a:p>
          <a:p>
            <a:pPr marL="171450" lvl="0" indent="-171450">
              <a:buFont typeface="Arial" panose="020B0604020202020204" pitchFamily="34" charset="0"/>
              <a:buChar char="•"/>
            </a:pPr>
            <a:r>
              <a:rPr lang="en-GB" sz="1100" dirty="0">
                <a:solidFill>
                  <a:schemeClr val="tx2"/>
                </a:solidFill>
                <a:latin typeface="Comic Sans MS" panose="030F0702030302020204" pitchFamily="66" charset="0"/>
              </a:rPr>
              <a:t>Through writing letters, giving oral presentations and through performing learnt poems for others to enjoy.</a:t>
            </a:r>
          </a:p>
          <a:p>
            <a:pPr marL="171450" lvl="0" indent="-171450">
              <a:buFont typeface="Arial" panose="020B0604020202020204" pitchFamily="34" charset="0"/>
              <a:buChar char="•"/>
            </a:pPr>
            <a:r>
              <a:rPr lang="en-US" sz="1100" dirty="0">
                <a:solidFill>
                  <a:schemeClr val="tx2"/>
                </a:solidFill>
                <a:latin typeface="Comic Sans MS" panose="030F0702030302020204" pitchFamily="66" charset="0"/>
              </a:rPr>
              <a:t>Using instruments to create a musical ensemble inspired by ‘Happy’ by </a:t>
            </a:r>
            <a:r>
              <a:rPr lang="en-US" sz="1100">
                <a:solidFill>
                  <a:schemeClr val="tx2"/>
                </a:solidFill>
                <a:latin typeface="Comic Sans MS" panose="030F0702030302020204" pitchFamily="66" charset="0"/>
              </a:rPr>
              <a:t>Pharrell Williams.</a:t>
            </a:r>
            <a:endParaRPr lang="en-GB" sz="1100" dirty="0">
              <a:latin typeface="Comic Sans MS" panose="030F0702030302020204" pitchFamily="66" charset="0"/>
            </a:endParaRPr>
          </a:p>
        </p:txBody>
      </p:sp>
      <p:sp>
        <p:nvSpPr>
          <p:cNvPr id="14" name="TextBox 13">
            <a:extLst>
              <a:ext uri="{FF2B5EF4-FFF2-40B4-BE49-F238E27FC236}">
                <a16:creationId xmlns:a16="http://schemas.microsoft.com/office/drawing/2014/main" id="{06E6067D-7BFF-05A3-5B4F-C507D352A390}"/>
              </a:ext>
            </a:extLst>
          </p:cNvPr>
          <p:cNvSpPr txBox="1"/>
          <p:nvPr/>
        </p:nvSpPr>
        <p:spPr>
          <a:xfrm>
            <a:off x="6499291" y="2360505"/>
            <a:ext cx="5060685" cy="2321918"/>
          </a:xfrm>
          <a:prstGeom prst="rect">
            <a:avLst/>
          </a:prstGeom>
          <a:noFill/>
        </p:spPr>
        <p:txBody>
          <a:bodyPr wrap="square" rtlCol="0">
            <a:spAutoFit/>
          </a:bodyPr>
          <a:lstStyle/>
          <a:p>
            <a:pPr lvl="0">
              <a:lnSpc>
                <a:spcPct val="107000"/>
              </a:lnSpc>
            </a:pPr>
            <a:r>
              <a:rPr lang="en-GB" dirty="0">
                <a:effectLst/>
                <a:latin typeface="+mj-lt"/>
                <a:ea typeface="Calibri" panose="020F0502020204030204" pitchFamily="34" charset="0"/>
                <a:cs typeface="Times New Roman" panose="02020603050405020304" pitchFamily="18" charset="0"/>
              </a:rPr>
              <a:t>We are Growing:</a:t>
            </a:r>
          </a:p>
          <a:p>
            <a:pPr marL="171450" lvl="0" indent="-171450">
              <a:lnSpc>
                <a:spcPct val="107000"/>
              </a:lnSpc>
              <a:buFont typeface="Arial" panose="020B0604020202020204" pitchFamily="34" charset="0"/>
              <a:buChar char="•"/>
            </a:pPr>
            <a:r>
              <a:rPr lang="en-GB" sz="1100" dirty="0">
                <a:solidFill>
                  <a:srgbClr val="000000"/>
                </a:solidFill>
                <a:latin typeface="Comic Sans MS" panose="030F0702030302020204" pitchFamily="66" charset="0"/>
                <a:cs typeface="Times New Roman" panose="02020603050405020304" pitchFamily="18" charset="0"/>
              </a:rPr>
              <a:t>Our football skills and strategies</a:t>
            </a:r>
          </a:p>
          <a:p>
            <a:pPr marL="171450" lvl="0" indent="-171450">
              <a:lnSpc>
                <a:spcPct val="107000"/>
              </a:lnSpc>
              <a:buFont typeface="Arial" panose="020B0604020202020204" pitchFamily="34" charset="0"/>
              <a:buChar char="•"/>
            </a:pPr>
            <a:r>
              <a:rPr lang="en-GB" sz="1100" dirty="0">
                <a:solidFill>
                  <a:srgbClr val="000000"/>
                </a:solidFill>
                <a:latin typeface="Comic Sans MS" panose="030F0702030302020204" pitchFamily="66" charset="0"/>
                <a:cs typeface="Times New Roman" panose="02020603050405020304" pitchFamily="18" charset="0"/>
              </a:rPr>
              <a:t>Our balance and co-ordination in gymnastics sessions </a:t>
            </a:r>
          </a:p>
          <a:p>
            <a:pPr marL="171450" lvl="0" indent="-171450">
              <a:lnSpc>
                <a:spcPct val="107000"/>
              </a:lnSpc>
              <a:buFont typeface="Arial" panose="020B0604020202020204" pitchFamily="34" charset="0"/>
              <a:buChar char="•"/>
            </a:pPr>
            <a:r>
              <a:rPr lang="en-GB" sz="1100" dirty="0">
                <a:solidFill>
                  <a:srgbClr val="000000"/>
                </a:solidFill>
                <a:latin typeface="Comic Sans MS" panose="030F0702030302020204" pitchFamily="66" charset="0"/>
                <a:cs typeface="Times New Roman" panose="02020603050405020304" pitchFamily="18" charset="0"/>
              </a:rPr>
              <a:t>Our understanding of chronology in history</a:t>
            </a:r>
          </a:p>
          <a:p>
            <a:pPr marL="171450" lvl="0" indent="-171450">
              <a:lnSpc>
                <a:spcPct val="107000"/>
              </a:lnSpc>
              <a:buFont typeface="Arial" panose="020B0604020202020204" pitchFamily="34" charset="0"/>
              <a:buChar char="•"/>
            </a:pPr>
            <a:r>
              <a:rPr lang="en-GB" sz="1100" dirty="0">
                <a:solidFill>
                  <a:srgbClr val="000000"/>
                </a:solidFill>
                <a:latin typeface="Comic Sans MS" panose="030F0702030302020204" pitchFamily="66" charset="0"/>
                <a:cs typeface="Times New Roman" panose="02020603050405020304" pitchFamily="18" charset="0"/>
              </a:rPr>
              <a:t>Our observational drawing skills</a:t>
            </a:r>
          </a:p>
          <a:p>
            <a:pPr marL="171450" lvl="0" indent="-171450">
              <a:lnSpc>
                <a:spcPct val="107000"/>
              </a:lnSpc>
              <a:buFont typeface="Arial" panose="020B0604020202020204" pitchFamily="34" charset="0"/>
              <a:buChar char="•"/>
            </a:pPr>
            <a:r>
              <a:rPr lang="en-GB" sz="1100" dirty="0">
                <a:solidFill>
                  <a:srgbClr val="000000"/>
                </a:solidFill>
                <a:latin typeface="Comic Sans MS" panose="030F0702030302020204" pitchFamily="66" charset="0"/>
                <a:cs typeface="Times New Roman" panose="02020603050405020304" pitchFamily="18" charset="0"/>
              </a:rPr>
              <a:t>The ability to take responsibility for roles around school and within the classroom</a:t>
            </a:r>
          </a:p>
          <a:p>
            <a:pPr marL="171450" lvl="0" indent="-171450">
              <a:buFont typeface="Arial" panose="020B0604020202020204" pitchFamily="34" charset="0"/>
              <a:buChar char="•"/>
            </a:pPr>
            <a:r>
              <a:rPr lang="en-GB" sz="1100" dirty="0">
                <a:solidFill>
                  <a:srgbClr val="000000"/>
                </a:solidFill>
                <a:latin typeface="Comic Sans MS" panose="030F0702030302020204" pitchFamily="66" charset="0"/>
                <a:cs typeface="Times New Roman" panose="02020603050405020304" pitchFamily="18" charset="0"/>
              </a:rPr>
              <a:t>Retrieval and application skills- what do I already know? How can I use this to help me? </a:t>
            </a:r>
          </a:p>
          <a:p>
            <a:pPr marL="171450" lvl="0" indent="-171450">
              <a:buFont typeface="Arial" panose="020B0604020202020204" pitchFamily="34" charset="0"/>
              <a:buChar char="•"/>
            </a:pPr>
            <a:r>
              <a:rPr lang="en-GB" sz="1100" dirty="0">
                <a:solidFill>
                  <a:srgbClr val="000000"/>
                </a:solidFill>
                <a:latin typeface="Comic Sans MS" panose="030F0702030302020204" pitchFamily="66" charset="0"/>
                <a:cs typeface="Times New Roman" panose="02020603050405020304" pitchFamily="18" charset="0"/>
              </a:rPr>
              <a:t>Evaluation skills- how can I improve this? What will help me? </a:t>
            </a:r>
          </a:p>
          <a:p>
            <a:pPr marL="171450" lvl="0" indent="-171450">
              <a:buFont typeface="Arial" panose="020B0604020202020204" pitchFamily="34" charset="0"/>
              <a:buChar char="•"/>
            </a:pPr>
            <a:endParaRPr lang="en-GB" sz="1100" dirty="0">
              <a:solidFill>
                <a:srgbClr val="000000"/>
              </a:solidFill>
              <a:latin typeface="Comic Sans MS" panose="030F0702030302020204" pitchFamily="66" charset="0"/>
              <a:cs typeface="Times New Roman" panose="02020603050405020304" pitchFamily="18" charset="0"/>
            </a:endParaRPr>
          </a:p>
          <a:p>
            <a:pPr marL="171450" lvl="0" indent="-171450">
              <a:buFont typeface="Arial" panose="020B0604020202020204" pitchFamily="34" charset="0"/>
              <a:buChar char="•"/>
            </a:pPr>
            <a:endParaRPr lang="en-GB" sz="1100"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1084fda-faa2-44bb-89cf-b21feddceb48">
      <Terms xmlns="http://schemas.microsoft.com/office/infopath/2007/PartnerControls"/>
    </lcf76f155ced4ddcb4097134ff3c332f>
    <TaxCatchAll xmlns="abb8ad16-aa0e-4527-a096-c59a199151c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0A4D2A9EE894444BB98D5C56EDC76E9" ma:contentTypeVersion="12" ma:contentTypeDescription="Create a new document." ma:contentTypeScope="" ma:versionID="0505df1f9e920ca06361389477b2a418">
  <xsd:schema xmlns:xsd="http://www.w3.org/2001/XMLSchema" xmlns:xs="http://www.w3.org/2001/XMLSchema" xmlns:p="http://schemas.microsoft.com/office/2006/metadata/properties" xmlns:ns2="c1084fda-faa2-44bb-89cf-b21feddceb48" xmlns:ns3="abb8ad16-aa0e-4527-a096-c59a199151c3" targetNamespace="http://schemas.microsoft.com/office/2006/metadata/properties" ma:root="true" ma:fieldsID="fd10756b4159621125f56483a3cdd55c" ns2:_="" ns3:_="">
    <xsd:import namespace="c1084fda-faa2-44bb-89cf-b21feddceb48"/>
    <xsd:import namespace="abb8ad16-aa0e-4527-a096-c59a199151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084fda-faa2-44bb-89cf-b21feddceb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a6eca8e-0e1f-4d49-827f-0351ee8bd89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descrip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b8ad16-aa0e-4527-a096-c59a199151c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1379a09-f0ae-4847-927c-159b99c20abe}" ma:internalName="TaxCatchAll" ma:showField="CatchAllData" ma:web="abb8ad16-aa0e-4527-a096-c59a199151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046A7F-F781-445A-99E0-7E85379671E2}">
  <ds:schemaRefs>
    <ds:schemaRef ds:uri="http://schemas.microsoft.com/office/2006/metadata/properties"/>
    <ds:schemaRef ds:uri="http://www.w3.org/XML/1998/namespace"/>
    <ds:schemaRef ds:uri="http://purl.org/dc/term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db1d7ee5-dc7b-478e-862d-49ed1201d877"/>
    <ds:schemaRef ds:uri="http://purl.org/dc/elements/1.1/"/>
    <ds:schemaRef ds:uri="c1084fda-faa2-44bb-89cf-b21feddceb48"/>
    <ds:schemaRef ds:uri="abb8ad16-aa0e-4527-a096-c59a199151c3"/>
  </ds:schemaRefs>
</ds:datastoreItem>
</file>

<file path=customXml/itemProps2.xml><?xml version="1.0" encoding="utf-8"?>
<ds:datastoreItem xmlns:ds="http://schemas.openxmlformats.org/officeDocument/2006/customXml" ds:itemID="{9EDACBD7-4770-4E7B-B9E3-09115FBEB4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084fda-faa2-44bb-89cf-b21feddceb48"/>
    <ds:schemaRef ds:uri="abb8ad16-aa0e-4527-a096-c59a199151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04AB1E-D99D-4760-89D8-EDC541A039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Nature Illustration 16x9</Template>
  <TotalTime>363</TotalTime>
  <Words>1002</Words>
  <Application>Microsoft Office PowerPoint</Application>
  <PresentationFormat>Widescreen</PresentationFormat>
  <Paragraphs>74</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Comic Sans MS</vt:lpstr>
      <vt:lpstr>Segoe Print</vt:lpstr>
      <vt:lpstr>Nature Illustration 16x9</vt:lpstr>
      <vt:lpstr>Oak Class </vt:lpstr>
      <vt:lpstr>Welcome to Oak Class</vt:lpstr>
      <vt:lpstr>Autumn 1 learning letter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Microsoft Office User</dc:creator>
  <cp:lastModifiedBy>Jennifer Watson</cp:lastModifiedBy>
  <cp:revision>12</cp:revision>
  <dcterms:created xsi:type="dcterms:W3CDTF">2023-01-06T14:19:25Z</dcterms:created>
  <dcterms:modified xsi:type="dcterms:W3CDTF">2023-09-11T19:54:26Z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0x010100E0A4D2A9EE894444BB98D5C56EDC76E9</vt:lpwstr>
  </property>
  <property fmtid="{D5CDD505-2E9C-101B-9397-08002B2CF9AE}" pid="3" name="MediaServiceImageTags">
    <vt:lpwstr/>
  </property>
</Properties>
</file>