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7" r:id="rId5"/>
    <p:sldId id="264" r:id="rId6"/>
    <p:sldId id="265" r:id="rId7"/>
    <p:sldId id="263" r:id="rId8"/>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49B7D4-CBC4-4627-A4E7-F01CF97BC872}" v="1" dt="2023-12-13T10:54:31.513"/>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arley" userId="41bd70fd-4eb4-40ae-9737-e8870ad92554" providerId="ADAL" clId="{3549B7D4-CBC4-4627-A4E7-F01CF97BC872}"/>
    <pc:docChg chg="undo custSel modSld">
      <pc:chgData name="Karen Barley" userId="41bd70fd-4eb4-40ae-9737-e8870ad92554" providerId="ADAL" clId="{3549B7D4-CBC4-4627-A4E7-F01CF97BC872}" dt="2023-12-13T12:01:03.953" v="3843" actId="20577"/>
      <pc:docMkLst>
        <pc:docMk/>
      </pc:docMkLst>
      <pc:sldChg chg="modSp mod">
        <pc:chgData name="Karen Barley" userId="41bd70fd-4eb4-40ae-9737-e8870ad92554" providerId="ADAL" clId="{3549B7D4-CBC4-4627-A4E7-F01CF97BC872}" dt="2023-12-13T10:11:26.068" v="34" actId="20577"/>
        <pc:sldMkLst>
          <pc:docMk/>
          <pc:sldMk cId="769675095" sldId="257"/>
        </pc:sldMkLst>
        <pc:spChg chg="mod">
          <ac:chgData name="Karen Barley" userId="41bd70fd-4eb4-40ae-9737-e8870ad92554" providerId="ADAL" clId="{3549B7D4-CBC4-4627-A4E7-F01CF97BC872}" dt="2023-12-13T10:11:26.068" v="34" actId="20577"/>
          <ac:spMkLst>
            <pc:docMk/>
            <pc:sldMk cId="769675095" sldId="257"/>
            <ac:spMk id="3" creationId="{00000000-0000-0000-0000-000000000000}"/>
          </ac:spMkLst>
        </pc:spChg>
      </pc:sldChg>
      <pc:sldChg chg="modSp mod">
        <pc:chgData name="Karen Barley" userId="41bd70fd-4eb4-40ae-9737-e8870ad92554" providerId="ADAL" clId="{3549B7D4-CBC4-4627-A4E7-F01CF97BC872}" dt="2023-12-13T10:54:51.532" v="2706" actId="20577"/>
        <pc:sldMkLst>
          <pc:docMk/>
          <pc:sldMk cId="1805748268" sldId="263"/>
        </pc:sldMkLst>
        <pc:spChg chg="mod">
          <ac:chgData name="Karen Barley" userId="41bd70fd-4eb4-40ae-9737-e8870ad92554" providerId="ADAL" clId="{3549B7D4-CBC4-4627-A4E7-F01CF97BC872}" dt="2023-12-13T10:45:57.076" v="2235" actId="20577"/>
          <ac:spMkLst>
            <pc:docMk/>
            <pc:sldMk cId="1805748268" sldId="263"/>
            <ac:spMk id="2" creationId="{00000000-0000-0000-0000-000000000000}"/>
          </ac:spMkLst>
        </pc:spChg>
        <pc:spChg chg="mod">
          <ac:chgData name="Karen Barley" userId="41bd70fd-4eb4-40ae-9737-e8870ad92554" providerId="ADAL" clId="{3549B7D4-CBC4-4627-A4E7-F01CF97BC872}" dt="2023-12-13T10:44:03.042" v="2043" actId="20577"/>
          <ac:spMkLst>
            <pc:docMk/>
            <pc:sldMk cId="1805748268" sldId="263"/>
            <ac:spMk id="4" creationId="{C344DE81-3DC0-CCD9-1CC2-6AA01F3C8580}"/>
          </ac:spMkLst>
        </pc:spChg>
        <pc:spChg chg="mod">
          <ac:chgData name="Karen Barley" userId="41bd70fd-4eb4-40ae-9737-e8870ad92554" providerId="ADAL" clId="{3549B7D4-CBC4-4627-A4E7-F01CF97BC872}" dt="2023-12-13T10:51:48.559" v="2437" actId="20577"/>
          <ac:spMkLst>
            <pc:docMk/>
            <pc:sldMk cId="1805748268" sldId="263"/>
            <ac:spMk id="6" creationId="{8298ABA3-30C5-2067-C35A-40B511E80389}"/>
          </ac:spMkLst>
        </pc:spChg>
        <pc:spChg chg="mod">
          <ac:chgData name="Karen Barley" userId="41bd70fd-4eb4-40ae-9737-e8870ad92554" providerId="ADAL" clId="{3549B7D4-CBC4-4627-A4E7-F01CF97BC872}" dt="2023-12-13T10:53:26.114" v="2612" actId="20577"/>
          <ac:spMkLst>
            <pc:docMk/>
            <pc:sldMk cId="1805748268" sldId="263"/>
            <ac:spMk id="7" creationId="{BAC98960-9F4B-95D7-969C-C67BF9509C5F}"/>
          </ac:spMkLst>
        </pc:spChg>
        <pc:spChg chg="mod">
          <ac:chgData name="Karen Barley" userId="41bd70fd-4eb4-40ae-9737-e8870ad92554" providerId="ADAL" clId="{3549B7D4-CBC4-4627-A4E7-F01CF97BC872}" dt="2023-12-13T10:46:13.080" v="2255" actId="403"/>
          <ac:spMkLst>
            <pc:docMk/>
            <pc:sldMk cId="1805748268" sldId="263"/>
            <ac:spMk id="8" creationId="{411ADE7E-97D0-C0AC-99C2-F7E700817961}"/>
          </ac:spMkLst>
        </pc:spChg>
        <pc:spChg chg="mod">
          <ac:chgData name="Karen Barley" userId="41bd70fd-4eb4-40ae-9737-e8870ad92554" providerId="ADAL" clId="{3549B7D4-CBC4-4627-A4E7-F01CF97BC872}" dt="2023-12-13T10:53:13.455" v="2610" actId="20577"/>
          <ac:spMkLst>
            <pc:docMk/>
            <pc:sldMk cId="1805748268" sldId="263"/>
            <ac:spMk id="12" creationId="{447778AE-E008-8A32-F1CC-9E0C8BE1416E}"/>
          </ac:spMkLst>
        </pc:spChg>
        <pc:spChg chg="mod">
          <ac:chgData name="Karen Barley" userId="41bd70fd-4eb4-40ae-9737-e8870ad92554" providerId="ADAL" clId="{3549B7D4-CBC4-4627-A4E7-F01CF97BC872}" dt="2023-12-13T10:54:51.532" v="2706" actId="20577"/>
          <ac:spMkLst>
            <pc:docMk/>
            <pc:sldMk cId="1805748268" sldId="263"/>
            <ac:spMk id="13" creationId="{46EF6568-0D46-B8A2-EAA9-A54ED7A15B28}"/>
          </ac:spMkLst>
        </pc:spChg>
        <pc:spChg chg="mod">
          <ac:chgData name="Karen Barley" userId="41bd70fd-4eb4-40ae-9737-e8870ad92554" providerId="ADAL" clId="{3549B7D4-CBC4-4627-A4E7-F01CF97BC872}" dt="2023-12-13T10:53:41.913" v="2637" actId="20577"/>
          <ac:spMkLst>
            <pc:docMk/>
            <pc:sldMk cId="1805748268" sldId="263"/>
            <ac:spMk id="14" creationId="{06E6067D-7BFF-05A3-5B4F-C507D352A390}"/>
          </ac:spMkLst>
        </pc:spChg>
      </pc:sldChg>
      <pc:sldChg chg="modSp mod">
        <pc:chgData name="Karen Barley" userId="41bd70fd-4eb4-40ae-9737-e8870ad92554" providerId="ADAL" clId="{3549B7D4-CBC4-4627-A4E7-F01CF97BC872}" dt="2023-12-13T12:01:03.953" v="3843" actId="20577"/>
        <pc:sldMkLst>
          <pc:docMk/>
          <pc:sldMk cId="3692731661" sldId="264"/>
        </pc:sldMkLst>
        <pc:spChg chg="mod">
          <ac:chgData name="Karen Barley" userId="41bd70fd-4eb4-40ae-9737-e8870ad92554" providerId="ADAL" clId="{3549B7D4-CBC4-4627-A4E7-F01CF97BC872}" dt="2023-12-13T11:59:55.356" v="3549" actId="1076"/>
          <ac:spMkLst>
            <pc:docMk/>
            <pc:sldMk cId="3692731661" sldId="264"/>
            <ac:spMk id="5" creationId="{F31A0A1C-536F-2B23-7B11-4DADD645966F}"/>
          </ac:spMkLst>
        </pc:spChg>
        <pc:spChg chg="mod">
          <ac:chgData name="Karen Barley" userId="41bd70fd-4eb4-40ae-9737-e8870ad92554" providerId="ADAL" clId="{3549B7D4-CBC4-4627-A4E7-F01CF97BC872}" dt="2023-12-13T11:59:59.466" v="3551" actId="14100"/>
          <ac:spMkLst>
            <pc:docMk/>
            <pc:sldMk cId="3692731661" sldId="264"/>
            <ac:spMk id="6" creationId="{89ABC802-7C19-37FD-067E-C4B94F8D0136}"/>
          </ac:spMkLst>
        </pc:spChg>
        <pc:spChg chg="mod">
          <ac:chgData name="Karen Barley" userId="41bd70fd-4eb4-40ae-9737-e8870ad92554" providerId="ADAL" clId="{3549B7D4-CBC4-4627-A4E7-F01CF97BC872}" dt="2023-12-13T12:01:03.953" v="3843" actId="20577"/>
          <ac:spMkLst>
            <pc:docMk/>
            <pc:sldMk cId="3692731661" sldId="264"/>
            <ac:spMk id="7" creationId="{F8655B5A-FA21-A197-022A-EEAD18534A06}"/>
          </ac:spMkLst>
        </pc:spChg>
        <pc:spChg chg="mod">
          <ac:chgData name="Karen Barley" userId="41bd70fd-4eb4-40ae-9737-e8870ad92554" providerId="ADAL" clId="{3549B7D4-CBC4-4627-A4E7-F01CF97BC872}" dt="2023-12-13T11:57:36.246" v="3431" actId="20577"/>
          <ac:spMkLst>
            <pc:docMk/>
            <pc:sldMk cId="3692731661" sldId="264"/>
            <ac:spMk id="11" creationId="{8A49A0CC-FAA4-BAC4-D7FF-6197DB26FE9F}"/>
          </ac:spMkLst>
        </pc:spChg>
      </pc:sldChg>
      <pc:sldChg chg="delSp modSp mod">
        <pc:chgData name="Karen Barley" userId="41bd70fd-4eb4-40ae-9737-e8870ad92554" providerId="ADAL" clId="{3549B7D4-CBC4-4627-A4E7-F01CF97BC872}" dt="2023-12-13T11:53:06.804" v="2895" actId="20577"/>
        <pc:sldMkLst>
          <pc:docMk/>
          <pc:sldMk cId="4268694286" sldId="265"/>
        </pc:sldMkLst>
        <pc:spChg chg="mod">
          <ac:chgData name="Karen Barley" userId="41bd70fd-4eb4-40ae-9737-e8870ad92554" providerId="ADAL" clId="{3549B7D4-CBC4-4627-A4E7-F01CF97BC872}" dt="2023-12-13T11:53:06.804" v="2895" actId="20577"/>
          <ac:spMkLst>
            <pc:docMk/>
            <pc:sldMk cId="4268694286" sldId="265"/>
            <ac:spMk id="3" creationId="{BE0B1CB1-8EB6-2102-36E5-4735213EF740}"/>
          </ac:spMkLst>
        </pc:spChg>
        <pc:spChg chg="del">
          <ac:chgData name="Karen Barley" userId="41bd70fd-4eb4-40ae-9737-e8870ad92554" providerId="ADAL" clId="{3549B7D4-CBC4-4627-A4E7-F01CF97BC872}" dt="2023-12-13T10:26:02.635" v="870" actId="478"/>
          <ac:spMkLst>
            <pc:docMk/>
            <pc:sldMk cId="4268694286" sldId="265"/>
            <ac:spMk id="4" creationId="{97F45085-BA68-A2CC-072A-EBEAA450ED23}"/>
          </ac:spMkLst>
        </pc:spChg>
      </pc:sldChg>
    </pc:docChg>
  </pc:docChgLst>
  <pc:docChgLst>
    <pc:chgData name="Anna Howe" userId="58eee610-43e5-4abd-b484-abfc39f92b90" providerId="ADAL" clId="{570507D5-77C0-455E-97A3-B7EB452E051F}"/>
    <pc:docChg chg="custSel modSld">
      <pc:chgData name="Anna Howe" userId="58eee610-43e5-4abd-b484-abfc39f92b90" providerId="ADAL" clId="{570507D5-77C0-455E-97A3-B7EB452E051F}" dt="2023-11-03T13:01:37.719" v="798" actId="20577"/>
      <pc:docMkLst>
        <pc:docMk/>
      </pc:docMkLst>
      <pc:sldChg chg="modSp mod">
        <pc:chgData name="Anna Howe" userId="58eee610-43e5-4abd-b484-abfc39f92b90" providerId="ADAL" clId="{570507D5-77C0-455E-97A3-B7EB452E051F}" dt="2023-11-03T12:54:02.758" v="330" actId="20577"/>
        <pc:sldMkLst>
          <pc:docMk/>
          <pc:sldMk cId="769675095" sldId="257"/>
        </pc:sldMkLst>
        <pc:spChg chg="mod">
          <ac:chgData name="Anna Howe" userId="58eee610-43e5-4abd-b484-abfc39f92b90" providerId="ADAL" clId="{570507D5-77C0-455E-97A3-B7EB452E051F}" dt="2023-11-03T12:54:02.758" v="330" actId="20577"/>
          <ac:spMkLst>
            <pc:docMk/>
            <pc:sldMk cId="769675095" sldId="257"/>
            <ac:spMk id="3" creationId="{00000000-0000-0000-0000-000000000000}"/>
          </ac:spMkLst>
        </pc:spChg>
      </pc:sldChg>
      <pc:sldChg chg="modSp mod">
        <pc:chgData name="Anna Howe" userId="58eee610-43e5-4abd-b484-abfc39f92b90" providerId="ADAL" clId="{570507D5-77C0-455E-97A3-B7EB452E051F}" dt="2023-11-03T13:01:37.719" v="798" actId="20577"/>
        <pc:sldMkLst>
          <pc:docMk/>
          <pc:sldMk cId="1805748268" sldId="263"/>
        </pc:sldMkLst>
        <pc:spChg chg="mod">
          <ac:chgData name="Anna Howe" userId="58eee610-43e5-4abd-b484-abfc39f92b90" providerId="ADAL" clId="{570507D5-77C0-455E-97A3-B7EB452E051F}" dt="2023-11-03T13:01:31.223" v="797" actId="1076"/>
          <ac:spMkLst>
            <pc:docMk/>
            <pc:sldMk cId="1805748268" sldId="263"/>
            <ac:spMk id="7" creationId="{BAC98960-9F4B-95D7-969C-C67BF9509C5F}"/>
          </ac:spMkLst>
        </pc:spChg>
        <pc:spChg chg="mod">
          <ac:chgData name="Anna Howe" userId="58eee610-43e5-4abd-b484-abfc39f92b90" providerId="ADAL" clId="{570507D5-77C0-455E-97A3-B7EB452E051F}" dt="2023-11-03T13:01:10.190" v="738" actId="20577"/>
          <ac:spMkLst>
            <pc:docMk/>
            <pc:sldMk cId="1805748268" sldId="263"/>
            <ac:spMk id="8" creationId="{411ADE7E-97D0-C0AC-99C2-F7E700817961}"/>
          </ac:spMkLst>
        </pc:spChg>
        <pc:spChg chg="mod">
          <ac:chgData name="Anna Howe" userId="58eee610-43e5-4abd-b484-abfc39f92b90" providerId="ADAL" clId="{570507D5-77C0-455E-97A3-B7EB452E051F}" dt="2023-11-03T13:00:09.501" v="635" actId="207"/>
          <ac:spMkLst>
            <pc:docMk/>
            <pc:sldMk cId="1805748268" sldId="263"/>
            <ac:spMk id="12" creationId="{447778AE-E008-8A32-F1CC-9E0C8BE1416E}"/>
          </ac:spMkLst>
        </pc:spChg>
        <pc:spChg chg="mod">
          <ac:chgData name="Anna Howe" userId="58eee610-43e5-4abd-b484-abfc39f92b90" providerId="ADAL" clId="{570507D5-77C0-455E-97A3-B7EB452E051F}" dt="2023-11-03T13:01:37.719" v="798" actId="20577"/>
          <ac:spMkLst>
            <pc:docMk/>
            <pc:sldMk cId="1805748268" sldId="263"/>
            <ac:spMk id="13" creationId="{46EF6568-0D46-B8A2-EAA9-A54ED7A15B28}"/>
          </ac:spMkLst>
        </pc:spChg>
        <pc:spChg chg="mod">
          <ac:chgData name="Anna Howe" userId="58eee610-43e5-4abd-b484-abfc39f92b90" providerId="ADAL" clId="{570507D5-77C0-455E-97A3-B7EB452E051F}" dt="2023-11-03T12:59:43.393" v="630" actId="20577"/>
          <ac:spMkLst>
            <pc:docMk/>
            <pc:sldMk cId="1805748268" sldId="263"/>
            <ac:spMk id="14" creationId="{06E6067D-7BFF-05A3-5B4F-C507D352A390}"/>
          </ac:spMkLst>
        </pc:spChg>
      </pc:sldChg>
      <pc:sldChg chg="modSp mod">
        <pc:chgData name="Anna Howe" userId="58eee610-43e5-4abd-b484-abfc39f92b90" providerId="ADAL" clId="{570507D5-77C0-455E-97A3-B7EB452E051F}" dt="2023-11-03T12:54:16.978" v="332" actId="115"/>
        <pc:sldMkLst>
          <pc:docMk/>
          <pc:sldMk cId="3692731661" sldId="264"/>
        </pc:sldMkLst>
        <pc:spChg chg="mod">
          <ac:chgData name="Anna Howe" userId="58eee610-43e5-4abd-b484-abfc39f92b90" providerId="ADAL" clId="{570507D5-77C0-455E-97A3-B7EB452E051F}" dt="2023-11-03T12:54:16.978" v="332" actId="115"/>
          <ac:spMkLst>
            <pc:docMk/>
            <pc:sldMk cId="3692731661" sldId="264"/>
            <ac:spMk id="11" creationId="{8A49A0CC-FAA4-BAC4-D7FF-6197DB26FE9F}"/>
          </ac:spMkLst>
        </pc:spChg>
      </pc:sldChg>
      <pc:sldChg chg="modSp mod">
        <pc:chgData name="Anna Howe" userId="58eee610-43e5-4abd-b484-abfc39f92b90" providerId="ADAL" clId="{570507D5-77C0-455E-97A3-B7EB452E051F}" dt="2023-11-03T12:55:13.725" v="340" actId="113"/>
        <pc:sldMkLst>
          <pc:docMk/>
          <pc:sldMk cId="4268694286" sldId="265"/>
        </pc:sldMkLst>
        <pc:spChg chg="mod">
          <ac:chgData name="Anna Howe" userId="58eee610-43e5-4abd-b484-abfc39f92b90" providerId="ADAL" clId="{570507D5-77C0-455E-97A3-B7EB452E051F}" dt="2023-11-03T12:55:01.677" v="338" actId="113"/>
          <ac:spMkLst>
            <pc:docMk/>
            <pc:sldMk cId="4268694286" sldId="265"/>
            <ac:spMk id="3" creationId="{BE0B1CB1-8EB6-2102-36E5-4735213EF740}"/>
          </ac:spMkLst>
        </pc:spChg>
        <pc:spChg chg="mod">
          <ac:chgData name="Anna Howe" userId="58eee610-43e5-4abd-b484-abfc39f92b90" providerId="ADAL" clId="{570507D5-77C0-455E-97A3-B7EB452E051F}" dt="2023-11-03T12:55:13.725" v="340" actId="113"/>
          <ac:spMkLst>
            <pc:docMk/>
            <pc:sldMk cId="4268694286" sldId="265"/>
            <ac:spMk id="4" creationId="{97F45085-BA68-A2CC-072A-EBEAA450ED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Oak Class </a:t>
            </a:r>
            <a:endParaRPr lang="en-gb" dirty="0"/>
          </a:p>
        </p:txBody>
      </p:sp>
      <p:sp>
        <p:nvSpPr>
          <p:cNvPr id="3" name="Subtitle 2"/>
          <p:cNvSpPr>
            <a:spLocks noGrp="1"/>
          </p:cNvSpPr>
          <p:nvPr>
            <p:ph type="subTitle" idx="1"/>
          </p:nvPr>
        </p:nvSpPr>
        <p:spPr>
          <a:xfrm>
            <a:off x="3670298" y="3581400"/>
            <a:ext cx="6858002" cy="914400"/>
          </a:xfrm>
        </p:spPr>
        <p:txBody>
          <a:bodyPr rtlCol="0"/>
          <a:lstStyle/>
          <a:p>
            <a:pPr rtl="0"/>
            <a:r>
              <a:rPr lang="en-GB" dirty="0"/>
              <a:t>Spring 1- January and February 2024</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1A0A1C-536F-2B23-7B11-4DADD645966F}"/>
              </a:ext>
            </a:extLst>
          </p:cNvPr>
          <p:cNvSpPr txBox="1"/>
          <p:nvPr/>
        </p:nvSpPr>
        <p:spPr>
          <a:xfrm>
            <a:off x="137223" y="9667"/>
            <a:ext cx="4554300" cy="976678"/>
          </a:xfrm>
          <a:prstGeom prst="rect">
            <a:avLst/>
          </a:prstGeom>
          <a:noFill/>
        </p:spPr>
        <p:txBody>
          <a:bodyPr wrap="square" rtlCol="0">
            <a:sp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Dear Parents and Carers,</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Welcome back after the Christmas break; happy new year from all of us at Kirkbride! We hope you all had a restful and relaxing break with lots of family time.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ABC802-7C19-37FD-067E-C4B94F8D0136}"/>
              </a:ext>
            </a:extLst>
          </p:cNvPr>
          <p:cNvSpPr txBox="1"/>
          <p:nvPr/>
        </p:nvSpPr>
        <p:spPr>
          <a:xfrm>
            <a:off x="137221" y="986345"/>
            <a:ext cx="4681639" cy="2067361"/>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a:t>
            </a:r>
            <a:r>
              <a:rPr lang="en-GB" sz="1200" b="1" u="sng" dirty="0">
                <a:effectLst/>
                <a:latin typeface="Calibri" panose="020F0502020204030204" pitchFamily="34" charset="0"/>
                <a:ea typeface="Calibri" panose="020F0502020204030204" pitchFamily="34" charset="0"/>
                <a:cs typeface="Calibri" panose="020F0502020204030204" pitchFamily="34" charset="0"/>
              </a:rPr>
              <a:t> reading book and record.</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a school bag to carry these in and to keep on their peg. As </a:t>
            </a:r>
            <a:r>
              <a:rPr lang="en-GB" sz="1200" dirty="0">
                <a:latin typeface="Calibri" panose="020F0502020204030204" pitchFamily="34" charset="0"/>
                <a:ea typeface="Calibri" panose="020F0502020204030204" pitchFamily="34" charset="0"/>
                <a:cs typeface="Calibri" panose="020F0502020204030204" pitchFamily="34" charset="0"/>
              </a:rPr>
              <a:t>the weather is still </a:t>
            </a:r>
            <a:r>
              <a:rPr lang="en-GB" sz="1200" dirty="0">
                <a:effectLst/>
                <a:latin typeface="Calibri" panose="020F0502020204030204" pitchFamily="34" charset="0"/>
                <a:ea typeface="Calibri" panose="020F0502020204030204" pitchFamily="34" charset="0"/>
                <a:cs typeface="Calibri" panose="020F0502020204030204" pitchFamily="34" charset="0"/>
              </a:rPr>
              <a:t>cold a warm, waterproof coat with a hood, a hat and gloves will be needed. Some wellies or old trainers to keep in school would also be beneficial for when we are outside on the grass or out in the community.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Remember that your child does not need a water bottle or pencil case from January- we will provide them. </a:t>
            </a:r>
          </a:p>
        </p:txBody>
      </p:sp>
      <p:sp>
        <p:nvSpPr>
          <p:cNvPr id="7" name="TextBox 6">
            <a:extLst>
              <a:ext uri="{FF2B5EF4-FFF2-40B4-BE49-F238E27FC236}">
                <a16:creationId xmlns:a16="http://schemas.microsoft.com/office/drawing/2014/main" id="{F8655B5A-FA21-A197-022A-EEAD18534A06}"/>
              </a:ext>
            </a:extLst>
          </p:cNvPr>
          <p:cNvSpPr txBox="1"/>
          <p:nvPr/>
        </p:nvSpPr>
        <p:spPr>
          <a:xfrm>
            <a:off x="137220" y="2985042"/>
            <a:ext cx="4681639" cy="4351319"/>
          </a:xfrm>
          <a:prstGeom prst="rect">
            <a:avLst/>
          </a:prstGeom>
          <a:noFill/>
        </p:spPr>
        <p:txBody>
          <a:bodyPr wrap="square" rtlCol="0">
            <a:spAutoFit/>
          </a:bodyPr>
          <a:lstStyle/>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PE</a:t>
            </a:r>
          </a:p>
          <a:p>
            <a:pPr>
              <a:lnSpc>
                <a:spcPct val="107000"/>
              </a:lnSpc>
              <a:spcAft>
                <a:spcPts val="800"/>
              </a:spcAft>
            </a:pPr>
            <a:r>
              <a:rPr lang="en-GB" sz="1200" b="1" dirty="0">
                <a:latin typeface="Calibri" panose="020F0502020204030204" pitchFamily="34" charset="0"/>
                <a:ea typeface="Calibri" panose="020F0502020204030204" pitchFamily="34" charset="0"/>
                <a:cs typeface="Calibri" panose="020F0502020204030204" pitchFamily="34" charset="0"/>
              </a:rPr>
              <a:t>School PE kit is needed for Monday each week. </a:t>
            </a:r>
            <a:r>
              <a:rPr lang="en-GB" sz="1200" dirty="0">
                <a:latin typeface="Calibri" panose="020F0502020204030204" pitchFamily="34" charset="0"/>
                <a:ea typeface="Calibri" panose="020F0502020204030204" pitchFamily="34" charset="0"/>
                <a:cs typeface="Calibri" panose="020F0502020204030204" pitchFamily="34" charset="0"/>
              </a:rPr>
              <a:t>Monday will be </a:t>
            </a:r>
            <a:r>
              <a:rPr lang="en-GB" sz="1200" b="1" dirty="0">
                <a:latin typeface="Calibri" panose="020F0502020204030204" pitchFamily="34" charset="0"/>
                <a:ea typeface="Calibri" panose="020F0502020204030204" pitchFamily="34" charset="0"/>
                <a:cs typeface="Calibri" panose="020F0502020204030204" pitchFamily="34" charset="0"/>
              </a:rPr>
              <a:t>rugby</a:t>
            </a:r>
            <a:r>
              <a:rPr lang="en-GB" sz="1200" dirty="0">
                <a:latin typeface="Calibri" panose="020F0502020204030204" pitchFamily="34" charset="0"/>
                <a:ea typeface="Calibri" panose="020F0502020204030204" pitchFamily="34" charset="0"/>
                <a:cs typeface="Calibri" panose="020F0502020204030204" pitchFamily="34" charset="0"/>
              </a:rPr>
              <a:t> with GLL coaching. School PE kit is red or white t-shirt (plain or with school logo), plain black shorts, leggings or joggers- no brand logos please and a pair of trainers that can be left in school. No additional hoodies or jumpers are needed as school jumper can be worn. We would recommend thicker leggings or joggers as we will be outside for some of the sessions. </a:t>
            </a:r>
          </a:p>
          <a:p>
            <a:pPr>
              <a:lnSpc>
                <a:spcPct val="107000"/>
              </a:lnSpc>
              <a:spcAft>
                <a:spcPts val="800"/>
              </a:spcAft>
            </a:pPr>
            <a:r>
              <a:rPr lang="en-GB" sz="1200" b="1" dirty="0">
                <a:latin typeface="Calibri" panose="020F0502020204030204" pitchFamily="34" charset="0"/>
                <a:ea typeface="Calibri" panose="020F0502020204030204" pitchFamily="34" charset="0"/>
                <a:cs typeface="Calibri" panose="020F0502020204030204" pitchFamily="34" charset="0"/>
              </a:rPr>
              <a:t>Our other PE session will be Forest School on a Friday afternoon</a:t>
            </a:r>
            <a:r>
              <a:rPr lang="en-GB" sz="1200" dirty="0">
                <a:latin typeface="Calibri" panose="020F0502020204030204" pitchFamily="34" charset="0"/>
                <a:ea typeface="Calibri" panose="020F0502020204030204" pitchFamily="34" charset="0"/>
                <a:cs typeface="Calibri" panose="020F0502020204030204" pitchFamily="34" charset="0"/>
              </a:rPr>
              <a:t>. Rough clothes are needed each week- old clothes, layers are best for keeping warm. Waterproof, warm coat with a hood and wellies or old boots as it does get really muddy. Hats and gloves needed too as we will be outside whatever the weather! A big carrier bag to put anything dirty in would also be a good idea. </a:t>
            </a:r>
          </a:p>
          <a:p>
            <a:pPr>
              <a:lnSpc>
                <a:spcPct val="107000"/>
              </a:lnSpc>
              <a:spcAft>
                <a:spcPts val="800"/>
              </a:spcAft>
            </a:pPr>
            <a:r>
              <a:rPr lang="en-GB" sz="1200" b="1" dirty="0">
                <a:latin typeface="Calibri" panose="020F0502020204030204" pitchFamily="34" charset="0"/>
                <a:ea typeface="Calibri" panose="020F0502020204030204" pitchFamily="34" charset="0"/>
                <a:cs typeface="Calibri" panose="020F0502020204030204" pitchFamily="34" charset="0"/>
              </a:rPr>
              <a:t>Netball lunchtime club- </a:t>
            </a:r>
            <a:r>
              <a:rPr lang="en-GB" sz="1200" dirty="0">
                <a:latin typeface="Calibri" panose="020F0502020204030204" pitchFamily="34" charset="0"/>
                <a:ea typeface="Calibri" panose="020F0502020204030204" pitchFamily="34" charset="0"/>
                <a:cs typeface="Calibri" panose="020F0502020204030204" pitchFamily="34" charset="0"/>
              </a:rPr>
              <a:t>there will be a KS2 lunchtime club starting in the first full week back. If your child is interested in taking part, please ensure they have PE kit in school (this can be left </a:t>
            </a:r>
            <a:r>
              <a:rPr lang="en-GB" sz="1200">
                <a:latin typeface="Calibri" panose="020F0502020204030204" pitchFamily="34" charset="0"/>
                <a:ea typeface="Calibri" panose="020F0502020204030204" pitchFamily="34" charset="0"/>
                <a:cs typeface="Calibri" panose="020F0502020204030204" pitchFamily="34" charset="0"/>
              </a:rPr>
              <a:t>in school all week). </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A49A0CC-FAA4-BAC4-D7FF-6197DB26FE9F}"/>
              </a:ext>
            </a:extLst>
          </p:cNvPr>
          <p:cNvSpPr txBox="1"/>
          <p:nvPr/>
        </p:nvSpPr>
        <p:spPr>
          <a:xfrm>
            <a:off x="4818860" y="322005"/>
            <a:ext cx="6625420" cy="6516528"/>
          </a:xfrm>
          <a:prstGeom prst="rect">
            <a:avLst/>
          </a:prstGeom>
          <a:noFill/>
        </p:spPr>
        <p:txBody>
          <a:bodyPr wrap="square" rtlCol="0">
            <a:spAutoFit/>
          </a:bodyPr>
          <a:lstStyle/>
          <a:p>
            <a:pPr>
              <a:lnSpc>
                <a:spcPct val="107000"/>
              </a:lnSpc>
              <a:spcAft>
                <a:spcPts val="800"/>
              </a:spcAft>
            </a:pPr>
            <a:r>
              <a:rPr lang="en-GB" sz="1200" b="1" u="sng" dirty="0" err="1">
                <a:effectLst/>
                <a:latin typeface="Calibri" panose="020F0502020204030204" pitchFamily="34" charset="0"/>
                <a:ea typeface="Calibri" panose="020F0502020204030204" pitchFamily="34" charset="0"/>
                <a:cs typeface="Calibri" panose="020F0502020204030204" pitchFamily="34" charset="0"/>
              </a:rPr>
              <a:t>Cyclewise</a:t>
            </a:r>
            <a:r>
              <a:rPr lang="en-GB" sz="1200" b="1" u="sng" dirty="0">
                <a:effectLst/>
                <a:latin typeface="Calibri" panose="020F0502020204030204" pitchFamily="34" charset="0"/>
                <a:ea typeface="Calibri" panose="020F0502020204030204" pitchFamily="34" charset="0"/>
                <a:cs typeface="Calibri" panose="020F0502020204030204" pitchFamily="34" charset="0"/>
              </a:rPr>
              <a:t>- Year 5</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Year 5 pupils will be taking part in </a:t>
            </a:r>
            <a:r>
              <a:rPr lang="en-GB" sz="1200" dirty="0" err="1">
                <a:effectLst/>
                <a:latin typeface="Calibri" panose="020F0502020204030204" pitchFamily="34" charset="0"/>
                <a:ea typeface="Calibri" panose="020F0502020204030204" pitchFamily="34" charset="0"/>
                <a:cs typeface="Calibri" panose="020F0502020204030204" pitchFamily="34" charset="0"/>
              </a:rPr>
              <a:t>Cyclewise</a:t>
            </a:r>
            <a:r>
              <a:rPr lang="en-GB" sz="1200" dirty="0">
                <a:effectLst/>
                <a:latin typeface="Calibri" panose="020F0502020204030204" pitchFamily="34" charset="0"/>
                <a:ea typeface="Calibri" panose="020F0502020204030204" pitchFamily="34" charset="0"/>
                <a:cs typeface="Calibri" panose="020F0502020204030204" pitchFamily="34" charset="0"/>
              </a:rPr>
              <a:t> on Monday 22</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nd</a:t>
            </a:r>
            <a:r>
              <a:rPr lang="en-GB" sz="1200" dirty="0">
                <a:effectLst/>
                <a:latin typeface="Calibri" panose="020F0502020204030204" pitchFamily="34" charset="0"/>
                <a:ea typeface="Calibri" panose="020F0502020204030204" pitchFamily="34" charset="0"/>
                <a:cs typeface="Calibri" panose="020F0502020204030204" pitchFamily="34" charset="0"/>
              </a:rPr>
              <a:t>, Tuesday 23</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rd</a:t>
            </a:r>
            <a:r>
              <a:rPr lang="en-GB" sz="1200" dirty="0">
                <a:effectLst/>
                <a:latin typeface="Calibri" panose="020F0502020204030204" pitchFamily="34" charset="0"/>
                <a:ea typeface="Calibri" panose="020F0502020204030204" pitchFamily="34" charset="0"/>
                <a:cs typeface="Calibri" panose="020F0502020204030204" pitchFamily="34" charset="0"/>
              </a:rPr>
              <a:t> and Wednesday 24</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th </a:t>
            </a:r>
            <a:r>
              <a:rPr lang="en-GB" sz="1200" dirty="0">
                <a:effectLst/>
                <a:latin typeface="Calibri" panose="020F0502020204030204" pitchFamily="34" charset="0"/>
                <a:ea typeface="Calibri" panose="020F0502020204030204" pitchFamily="34" charset="0"/>
                <a:cs typeface="Calibri" panose="020F0502020204030204" pitchFamily="34" charset="0"/>
              </a:rPr>
              <a:t>January. </a:t>
            </a: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English and H</a:t>
            </a:r>
            <a:r>
              <a:rPr lang="en-GB" sz="1200" b="1" u="sng" dirty="0">
                <a:latin typeface="Calibri" panose="020F0502020204030204" pitchFamily="34" charset="0"/>
                <a:ea typeface="Calibri" panose="020F0502020204030204" pitchFamily="34" charset="0"/>
                <a:cs typeface="Calibri" panose="020F0502020204030204" pitchFamily="34" charset="0"/>
              </a:rPr>
              <a:t>istory- The Windrush Generation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This half term we will be learning about the Windrush Generation. We will be reading ‘All about the Empire Windrush’ in Guided Reading. The children will be learning about the Caribbean islands, the reasons people migrated to England in 1948 and what life was like when they arrived.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Science- Light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In Science the children will be learning how light travels, what colour light is made of and how reflection works. </a:t>
            </a: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Reading drop ins for families</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On the following dates the whole school will be hosting drop in reading sessions. You are welcome to join your child’s class. This will be a lovely opportunity for you to find out more about what your child is learning in class and share a book with them. More details will be sent out closer to the time. </a:t>
            </a:r>
          </a:p>
          <a:p>
            <a:r>
              <a:rPr lang="en-GB" sz="1200" b="1" dirty="0">
                <a:latin typeface="Calibri" panose="020F0502020204030204" pitchFamily="34" charset="0"/>
                <a:cs typeface="Calibri" panose="020F0502020204030204" pitchFamily="34" charset="0"/>
              </a:rPr>
              <a:t>Tuesday 23</a:t>
            </a:r>
            <a:r>
              <a:rPr lang="en-GB" sz="1200" b="1" baseline="30000" dirty="0">
                <a:latin typeface="Calibri" panose="020F0502020204030204" pitchFamily="34" charset="0"/>
                <a:cs typeface="Calibri" panose="020F0502020204030204" pitchFamily="34" charset="0"/>
              </a:rPr>
              <a:t>rd</a:t>
            </a:r>
            <a:r>
              <a:rPr lang="en-GB" sz="1200" b="1" dirty="0">
                <a:latin typeface="Calibri" panose="020F0502020204030204" pitchFamily="34" charset="0"/>
                <a:cs typeface="Calibri" panose="020F0502020204030204" pitchFamily="34" charset="0"/>
              </a:rPr>
              <a:t> January at 2.30pm</a:t>
            </a:r>
          </a:p>
          <a:p>
            <a:r>
              <a:rPr lang="en-GB" sz="1200" b="1" dirty="0">
                <a:latin typeface="Calibri" panose="020F0502020204030204" pitchFamily="34" charset="0"/>
                <a:cs typeface="Calibri" panose="020F0502020204030204" pitchFamily="34" charset="0"/>
              </a:rPr>
              <a:t>Friday 1</a:t>
            </a:r>
            <a:r>
              <a:rPr lang="en-GB" sz="1200" b="1" baseline="30000" dirty="0">
                <a:latin typeface="Calibri" panose="020F0502020204030204" pitchFamily="34" charset="0"/>
                <a:cs typeface="Calibri" panose="020F0502020204030204" pitchFamily="34" charset="0"/>
              </a:rPr>
              <a:t>st</a:t>
            </a:r>
            <a:r>
              <a:rPr lang="en-GB" sz="1200" b="1" dirty="0">
                <a:latin typeface="Calibri" panose="020F0502020204030204" pitchFamily="34" charset="0"/>
                <a:cs typeface="Calibri" panose="020F0502020204030204" pitchFamily="34" charset="0"/>
              </a:rPr>
              <a:t> March at 8.30am</a:t>
            </a:r>
          </a:p>
          <a:p>
            <a:endParaRPr lang="en-GB"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endParaRPr lang="en-GB" sz="1200" b="1" u="sng"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3 reads a week- </a:t>
            </a:r>
            <a:r>
              <a:rPr lang="en-GB" sz="1200" dirty="0">
                <a:latin typeface="Calibri" panose="020F0502020204030204" pitchFamily="34" charset="0"/>
                <a:ea typeface="Calibri" panose="020F0502020204030204" pitchFamily="34" charset="0"/>
                <a:cs typeface="Calibri" panose="020F0502020204030204" pitchFamily="34" charset="0"/>
              </a:rPr>
              <a:t>each week we check the children’s reading records. Raffle tickets are awarded for regular readers, who are then entered into the weekly draw in assembly. Good luck, everyone! </a:t>
            </a: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3-4 10/15min slots on </a:t>
            </a:r>
            <a:r>
              <a:rPr lang="en-GB" sz="1200" b="1" u="sng" dirty="0">
                <a:latin typeface="Calibri" panose="020F0502020204030204" pitchFamily="34" charset="0"/>
                <a:ea typeface="Calibri" panose="020F0502020204030204" pitchFamily="34" charset="0"/>
                <a:cs typeface="Calibri" panose="020F0502020204030204" pitchFamily="34" charset="0"/>
              </a:rPr>
              <a:t>T</a:t>
            </a:r>
            <a:r>
              <a:rPr lang="en-GB" sz="1200" b="1" u="sng" dirty="0">
                <a:effectLst/>
                <a:latin typeface="Calibri" panose="020F0502020204030204" pitchFamily="34" charset="0"/>
                <a:ea typeface="Calibri" panose="020F0502020204030204" pitchFamily="34" charset="0"/>
                <a:cs typeface="Calibri" panose="020F0502020204030204" pitchFamily="34" charset="0"/>
              </a:rPr>
              <a:t>imes </a:t>
            </a:r>
            <a:r>
              <a:rPr lang="en-GB" sz="1200" b="1" u="sng" dirty="0">
                <a:latin typeface="Calibri" panose="020F0502020204030204" pitchFamily="34" charset="0"/>
                <a:ea typeface="Calibri" panose="020F0502020204030204" pitchFamily="34" charset="0"/>
                <a:cs typeface="Calibri" panose="020F0502020204030204" pitchFamily="34" charset="0"/>
              </a:rPr>
              <a:t>T</a:t>
            </a:r>
            <a:r>
              <a:rPr lang="en-GB" sz="1200" b="1" u="sng" dirty="0">
                <a:effectLst/>
                <a:latin typeface="Calibri" panose="020F0502020204030204" pitchFamily="34" charset="0"/>
                <a:ea typeface="Calibri" panose="020F0502020204030204" pitchFamily="34" charset="0"/>
                <a:cs typeface="Calibri" panose="020F0502020204030204" pitchFamily="34" charset="0"/>
              </a:rPr>
              <a:t>a</a:t>
            </a:r>
            <a:r>
              <a:rPr lang="en-GB" sz="1200" b="1" u="sng" dirty="0">
                <a:latin typeface="Calibri" panose="020F0502020204030204" pitchFamily="34" charset="0"/>
                <a:ea typeface="Calibri" panose="020F0502020204030204" pitchFamily="34" charset="0"/>
                <a:cs typeface="Calibri" panose="020F0502020204030204" pitchFamily="34" charset="0"/>
              </a:rPr>
              <a:t>ble Rockstars. </a:t>
            </a:r>
            <a:r>
              <a:rPr lang="en-GB" sz="1200" dirty="0">
                <a:latin typeface="Calibri" panose="020F0502020204030204" pitchFamily="34" charset="0"/>
                <a:ea typeface="Calibri" panose="020F0502020204030204" pitchFamily="34" charset="0"/>
                <a:cs typeface="Calibri" panose="020F0502020204030204" pitchFamily="34" charset="0"/>
              </a:rPr>
              <a:t>To access many of the concepts we teach in Upper Key Stage Two, children need to be proficient with recalling facts correctly and quickly. This practice is really important. </a:t>
            </a: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Mathletics- </a:t>
            </a:r>
            <a:r>
              <a:rPr lang="en-GB" sz="1200" b="1" i="1" dirty="0">
                <a:latin typeface="Calibri" panose="020F0502020204030204" pitchFamily="34" charset="0"/>
                <a:ea typeface="Calibri" panose="020F0502020204030204" pitchFamily="34" charset="0"/>
                <a:cs typeface="Calibri" panose="020F0502020204030204" pitchFamily="34" charset="0"/>
              </a:rPr>
              <a:t> </a:t>
            </a:r>
            <a:r>
              <a:rPr lang="en-GB" sz="1200" dirty="0">
                <a:latin typeface="Calibri" panose="020F0502020204030204" pitchFamily="34" charset="0"/>
                <a:ea typeface="Calibri" panose="020F0502020204030204" pitchFamily="34" charset="0"/>
                <a:cs typeface="Calibri" panose="020F0502020204030204" pitchFamily="34" charset="0"/>
              </a:rPr>
              <a:t>your child is being set two activities per week on Mathletics. These help the children consolidate their maths skills and recall what they have previously learned in class. </a:t>
            </a:r>
            <a:endParaRPr lang="en-GB" sz="1200" u="sng"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Spelling weekly ta</a:t>
            </a:r>
            <a:r>
              <a:rPr lang="en-GB" sz="1200" b="1" u="sng" dirty="0">
                <a:latin typeface="Calibri" panose="020F0502020204030204" pitchFamily="34" charset="0"/>
                <a:ea typeface="Calibri" panose="020F0502020204030204" pitchFamily="34" charset="0"/>
                <a:cs typeface="Calibri" panose="020F0502020204030204" pitchFamily="34" charset="0"/>
              </a:rPr>
              <a:t>sks </a:t>
            </a:r>
            <a:r>
              <a:rPr lang="en-GB" sz="1200" dirty="0">
                <a:latin typeface="Calibri" panose="020F0502020204030204" pitchFamily="34" charset="0"/>
                <a:ea typeface="Calibri" panose="020F0502020204030204" pitchFamily="34" charset="0"/>
                <a:cs typeface="Calibri" panose="020F0502020204030204" pitchFamily="34" charset="0"/>
              </a:rPr>
              <a:t>will continue to be in homework books.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Thanks so much for all your support with this, it is much appreciated. </a:t>
            </a: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829E-1E1A-7AB6-306B-DE501D69A94E}"/>
              </a:ext>
            </a:extLst>
          </p:cNvPr>
          <p:cNvSpPr>
            <a:spLocks noGrp="1"/>
          </p:cNvSpPr>
          <p:nvPr>
            <p:ph type="title"/>
          </p:nvPr>
        </p:nvSpPr>
        <p:spPr/>
        <p:txBody>
          <a:bodyPr/>
          <a:lstStyle/>
          <a:p>
            <a:r>
              <a:rPr lang="en-GB" dirty="0"/>
              <a:t>Important Dates for Oak Class</a:t>
            </a:r>
          </a:p>
        </p:txBody>
      </p:sp>
      <p:sp>
        <p:nvSpPr>
          <p:cNvPr id="3" name="Content Placeholder 2">
            <a:extLst>
              <a:ext uri="{FF2B5EF4-FFF2-40B4-BE49-F238E27FC236}">
                <a16:creationId xmlns:a16="http://schemas.microsoft.com/office/drawing/2014/main" id="{BE0B1CB1-8EB6-2102-36E5-4735213EF740}"/>
              </a:ext>
            </a:extLst>
          </p:cNvPr>
          <p:cNvSpPr>
            <a:spLocks noGrp="1"/>
          </p:cNvSpPr>
          <p:nvPr>
            <p:ph idx="1"/>
          </p:nvPr>
        </p:nvSpPr>
        <p:spPr>
          <a:xfrm>
            <a:off x="947983" y="1604108"/>
            <a:ext cx="3795955" cy="4229100"/>
          </a:xfrm>
        </p:spPr>
        <p:txBody>
          <a:bodyPr>
            <a:normAutofit/>
          </a:bodyPr>
          <a:lstStyle/>
          <a:p>
            <a:r>
              <a:rPr lang="en-GB" sz="1400" b="1" dirty="0">
                <a:latin typeface="Calibri" panose="020F0502020204030204" pitchFamily="34" charset="0"/>
                <a:cs typeface="Calibri" panose="020F0502020204030204" pitchFamily="34" charset="0"/>
              </a:rPr>
              <a:t>Monday 22</a:t>
            </a:r>
            <a:r>
              <a:rPr lang="en-GB" sz="1400" b="1" baseline="30000" dirty="0">
                <a:latin typeface="Calibri" panose="020F0502020204030204" pitchFamily="34" charset="0"/>
                <a:cs typeface="Calibri" panose="020F0502020204030204" pitchFamily="34" charset="0"/>
              </a:rPr>
              <a:t>nd</a:t>
            </a:r>
            <a:r>
              <a:rPr lang="en-GB" sz="1400" b="1" dirty="0">
                <a:latin typeface="Calibri" panose="020F0502020204030204" pitchFamily="34" charset="0"/>
                <a:cs typeface="Calibri" panose="020F0502020204030204" pitchFamily="34" charset="0"/>
              </a:rPr>
              <a:t>, Tuesday 23</a:t>
            </a:r>
            <a:r>
              <a:rPr lang="en-GB" sz="1400" b="1" baseline="30000" dirty="0">
                <a:latin typeface="Calibri" panose="020F0502020204030204" pitchFamily="34" charset="0"/>
                <a:cs typeface="Calibri" panose="020F0502020204030204" pitchFamily="34" charset="0"/>
              </a:rPr>
              <a:t>rd</a:t>
            </a:r>
            <a:r>
              <a:rPr lang="en-GB" sz="1400" b="1" dirty="0">
                <a:latin typeface="Calibri" panose="020F0502020204030204" pitchFamily="34" charset="0"/>
                <a:cs typeface="Calibri" panose="020F0502020204030204" pitchFamily="34" charset="0"/>
              </a:rPr>
              <a:t> and Wednesday 24</a:t>
            </a:r>
            <a:r>
              <a:rPr lang="en-GB" sz="1400" b="1" baseline="30000" dirty="0">
                <a:latin typeface="Calibri" panose="020F0502020204030204" pitchFamily="34" charset="0"/>
                <a:cs typeface="Calibri" panose="020F0502020204030204" pitchFamily="34" charset="0"/>
              </a:rPr>
              <a:t>th</a:t>
            </a:r>
            <a:r>
              <a:rPr lang="en-GB" sz="1400" b="1" dirty="0">
                <a:latin typeface="Calibri" panose="020F0502020204030204" pitchFamily="34" charset="0"/>
                <a:cs typeface="Calibri" panose="020F0502020204030204" pitchFamily="34" charset="0"/>
              </a:rPr>
              <a:t> January- </a:t>
            </a:r>
            <a:r>
              <a:rPr lang="en-GB" sz="1400" dirty="0" err="1">
                <a:latin typeface="Calibri" panose="020F0502020204030204" pitchFamily="34" charset="0"/>
                <a:cs typeface="Calibri" panose="020F0502020204030204" pitchFamily="34" charset="0"/>
              </a:rPr>
              <a:t>Cyclewise</a:t>
            </a:r>
            <a:r>
              <a:rPr lang="en-GB" sz="1400" dirty="0">
                <a:latin typeface="Calibri" panose="020F0502020204030204" pitchFamily="34" charset="0"/>
                <a:cs typeface="Calibri" panose="020F0502020204030204" pitchFamily="34" charset="0"/>
              </a:rPr>
              <a:t> for year 5. </a:t>
            </a:r>
          </a:p>
          <a:p>
            <a:r>
              <a:rPr lang="en-GB" sz="1400" b="1" dirty="0">
                <a:latin typeface="Calibri" panose="020F0502020204030204" pitchFamily="34" charset="0"/>
                <a:cs typeface="Calibri" panose="020F0502020204030204" pitchFamily="34" charset="0"/>
              </a:rPr>
              <a:t>Tuesday 23</a:t>
            </a:r>
            <a:r>
              <a:rPr lang="en-GB" sz="1400" b="1" baseline="30000" dirty="0">
                <a:latin typeface="Calibri" panose="020F0502020204030204" pitchFamily="34" charset="0"/>
                <a:cs typeface="Calibri" panose="020F0502020204030204" pitchFamily="34" charset="0"/>
              </a:rPr>
              <a:t>rd</a:t>
            </a:r>
            <a:r>
              <a:rPr lang="en-GB" sz="1400" b="1" dirty="0">
                <a:latin typeface="Calibri" panose="020F0502020204030204" pitchFamily="34" charset="0"/>
                <a:cs typeface="Calibri" panose="020F0502020204030204" pitchFamily="34" charset="0"/>
              </a:rPr>
              <a:t> January at 2.30pm- </a:t>
            </a:r>
            <a:r>
              <a:rPr lang="en-GB" sz="1400" dirty="0">
                <a:latin typeface="Calibri" panose="020F0502020204030204" pitchFamily="34" charset="0"/>
                <a:cs typeface="Calibri" panose="020F0502020204030204" pitchFamily="34" charset="0"/>
              </a:rPr>
              <a:t>Reading drop in for families </a:t>
            </a:r>
            <a:endParaRPr lang="en-GB" sz="1400" b="1" dirty="0">
              <a:latin typeface="Calibri" panose="020F0502020204030204" pitchFamily="34" charset="0"/>
              <a:cs typeface="Calibri" panose="020F0502020204030204" pitchFamily="34" charset="0"/>
            </a:endParaRPr>
          </a:p>
          <a:p>
            <a:r>
              <a:rPr lang="en-GB" sz="1400" b="1" dirty="0">
                <a:latin typeface="Calibri" panose="020F0502020204030204" pitchFamily="34" charset="0"/>
                <a:cs typeface="Calibri" panose="020F0502020204030204" pitchFamily="34" charset="0"/>
              </a:rPr>
              <a:t>Friday 2</a:t>
            </a:r>
            <a:r>
              <a:rPr lang="en-GB" sz="1400" b="1" baseline="30000" dirty="0">
                <a:latin typeface="Calibri" panose="020F0502020204030204" pitchFamily="34" charset="0"/>
                <a:cs typeface="Calibri" panose="020F0502020204030204" pitchFamily="34" charset="0"/>
              </a:rPr>
              <a:t>nd</a:t>
            </a:r>
            <a:r>
              <a:rPr lang="en-GB" sz="1400" b="1" dirty="0">
                <a:latin typeface="Calibri" panose="020F0502020204030204" pitchFamily="34" charset="0"/>
                <a:cs typeface="Calibri" panose="020F0502020204030204" pitchFamily="34" charset="0"/>
              </a:rPr>
              <a:t> February- </a:t>
            </a:r>
            <a:r>
              <a:rPr lang="en-GB" sz="1400" dirty="0">
                <a:latin typeface="Calibri" panose="020F0502020204030204" pitchFamily="34" charset="0"/>
                <a:cs typeface="Calibri" panose="020F0502020204030204" pitchFamily="34" charset="0"/>
              </a:rPr>
              <a:t>Year 5 and 6 hockey event at Beacon Hill school. </a:t>
            </a:r>
          </a:p>
          <a:p>
            <a:r>
              <a:rPr lang="en-GB" sz="1400" b="1" dirty="0">
                <a:latin typeface="Calibri" panose="020F0502020204030204" pitchFamily="34" charset="0"/>
                <a:cs typeface="Calibri" panose="020F0502020204030204" pitchFamily="34" charset="0"/>
              </a:rPr>
              <a:t>Wednesday 7</a:t>
            </a:r>
            <a:r>
              <a:rPr lang="en-GB" sz="1400" b="1" baseline="30000" dirty="0">
                <a:latin typeface="Calibri" panose="020F0502020204030204" pitchFamily="34" charset="0"/>
                <a:cs typeface="Calibri" panose="020F0502020204030204" pitchFamily="34" charset="0"/>
              </a:rPr>
              <a:t>th</a:t>
            </a:r>
            <a:r>
              <a:rPr lang="en-GB" sz="1400" b="1" dirty="0">
                <a:latin typeface="Calibri" panose="020F0502020204030204" pitchFamily="34" charset="0"/>
                <a:cs typeface="Calibri" panose="020F0502020204030204" pitchFamily="34" charset="0"/>
              </a:rPr>
              <a:t> February- </a:t>
            </a:r>
            <a:r>
              <a:rPr lang="en-GB" sz="1400" dirty="0">
                <a:latin typeface="Calibri" panose="020F0502020204030204" pitchFamily="34" charset="0"/>
                <a:cs typeface="Calibri" panose="020F0502020204030204" pitchFamily="34" charset="0"/>
              </a:rPr>
              <a:t>Young Voices competition. </a:t>
            </a:r>
          </a:p>
          <a:p>
            <a:r>
              <a:rPr lang="en-GB" sz="1400" dirty="0">
                <a:latin typeface="Calibri" panose="020F0502020204030204" pitchFamily="34" charset="0"/>
                <a:cs typeface="Calibri" panose="020F0502020204030204" pitchFamily="34" charset="0"/>
              </a:rPr>
              <a:t>Advanced notice for after half term:</a:t>
            </a:r>
          </a:p>
          <a:p>
            <a:r>
              <a:rPr lang="en-GB" sz="1400" b="1" dirty="0">
                <a:latin typeface="Calibri" panose="020F0502020204030204" pitchFamily="34" charset="0"/>
                <a:cs typeface="Calibri" panose="020F0502020204030204" pitchFamily="34" charset="0"/>
              </a:rPr>
              <a:t>Friday 1</a:t>
            </a:r>
            <a:r>
              <a:rPr lang="en-GB" sz="1400" b="1" baseline="30000" dirty="0">
                <a:latin typeface="Calibri" panose="020F0502020204030204" pitchFamily="34" charset="0"/>
                <a:cs typeface="Calibri" panose="020F0502020204030204" pitchFamily="34" charset="0"/>
              </a:rPr>
              <a:t>st</a:t>
            </a:r>
            <a:r>
              <a:rPr lang="en-GB" sz="1400" b="1" dirty="0">
                <a:latin typeface="Calibri" panose="020F0502020204030204" pitchFamily="34" charset="0"/>
                <a:cs typeface="Calibri" panose="020F0502020204030204" pitchFamily="34" charset="0"/>
              </a:rPr>
              <a:t> March </a:t>
            </a:r>
            <a:r>
              <a:rPr lang="en-GB" sz="1400" dirty="0">
                <a:latin typeface="Calibri" panose="020F0502020204030204" pitchFamily="34" charset="0"/>
                <a:cs typeface="Calibri" panose="020F0502020204030204" pitchFamily="34" charset="0"/>
              </a:rPr>
              <a:t>at 8.30am- Reading drop in for families</a:t>
            </a:r>
          </a:p>
        </p:txBody>
      </p:sp>
    </p:spTree>
    <p:extLst>
      <p:ext uri="{BB962C8B-B14F-4D97-AF65-F5344CB8AC3E}">
        <p14:creationId xmlns:p14="http://schemas.microsoft.com/office/powerpoint/2010/main" val="426869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187" y="-202020"/>
            <a:ext cx="6858002" cy="1569110"/>
          </a:xfrm>
        </p:spPr>
        <p:txBody>
          <a:bodyPr rtlCol="0"/>
          <a:lstStyle/>
          <a:p>
            <a:pPr rtl="0"/>
            <a:r>
              <a:rPr lang="en-GB" dirty="0"/>
              <a:t>Spring 1 Learning Overview </a:t>
            </a:r>
            <a:endParaRPr lang="en-gb" dirty="0"/>
          </a:p>
        </p:txBody>
      </p:sp>
      <p:sp>
        <p:nvSpPr>
          <p:cNvPr id="3" name="Text Placeholder 2"/>
          <p:cNvSpPr>
            <a:spLocks noGrp="1"/>
          </p:cNvSpPr>
          <p:nvPr>
            <p:ph type="body" idx="1"/>
          </p:nvPr>
        </p:nvSpPr>
        <p:spPr>
          <a:xfrm>
            <a:off x="2292283" y="241507"/>
            <a:ext cx="3119904" cy="914400"/>
          </a:xfrm>
        </p:spPr>
        <p:txBody>
          <a:bodyPr rtlCol="0"/>
          <a:lstStyle/>
          <a:p>
            <a:r>
              <a:rPr lang="en-US" dirty="0"/>
              <a:t>Oak Class 2023/24 </a:t>
            </a:r>
          </a:p>
        </p:txBody>
      </p:sp>
      <p:sp>
        <p:nvSpPr>
          <p:cNvPr id="4" name="TextBox 3">
            <a:extLst>
              <a:ext uri="{FF2B5EF4-FFF2-40B4-BE49-F238E27FC236}">
                <a16:creationId xmlns:a16="http://schemas.microsoft.com/office/drawing/2014/main" id="{C344DE81-3DC0-CCD9-1CC2-6AA01F3C8580}"/>
              </a:ext>
            </a:extLst>
          </p:cNvPr>
          <p:cNvSpPr txBox="1"/>
          <p:nvPr/>
        </p:nvSpPr>
        <p:spPr>
          <a:xfrm>
            <a:off x="2400195" y="1031056"/>
            <a:ext cx="4748415" cy="727250"/>
          </a:xfrm>
          <a:prstGeom prst="rect">
            <a:avLst/>
          </a:prstGeom>
          <a:noFill/>
        </p:spPr>
        <p:txBody>
          <a:bodyPr wrap="square" rtlCol="0">
            <a:spAutoFit/>
          </a:bodyPr>
          <a:lstStyle/>
          <a:p>
            <a:pPr lvl="0">
              <a:lnSpc>
                <a:spcPct val="107000"/>
              </a:lnSpc>
            </a:pPr>
            <a:r>
              <a:rPr lang="en-US" dirty="0"/>
              <a:t>We are Reading:</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‘All Aboard the Empire Windrush’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‘The Island’ by Armin </a:t>
            </a:r>
            <a:r>
              <a:rPr lang="en-GB" sz="1100" dirty="0" err="1">
                <a:solidFill>
                  <a:srgbClr val="000000"/>
                </a:solidFill>
                <a:latin typeface="Comic Sans MS" panose="030F0702030302020204" pitchFamily="66" charset="0"/>
              </a:rPr>
              <a:t>Greder</a:t>
            </a:r>
            <a:endParaRPr lang="en-GB" sz="1100" dirty="0">
              <a:solidFill>
                <a:srgbClr val="000000"/>
              </a:solidFill>
              <a:latin typeface="Comic Sans MS" panose="030F0702030302020204" pitchFamily="66" charset="0"/>
            </a:endParaRPr>
          </a:p>
        </p:txBody>
      </p:sp>
      <p:sp>
        <p:nvSpPr>
          <p:cNvPr id="6" name="TextBox 5">
            <a:extLst>
              <a:ext uri="{FF2B5EF4-FFF2-40B4-BE49-F238E27FC236}">
                <a16:creationId xmlns:a16="http://schemas.microsoft.com/office/drawing/2014/main" id="{8298ABA3-30C5-2067-C35A-40B511E80389}"/>
              </a:ext>
            </a:extLst>
          </p:cNvPr>
          <p:cNvSpPr txBox="1"/>
          <p:nvPr/>
        </p:nvSpPr>
        <p:spPr>
          <a:xfrm>
            <a:off x="2786658" y="1861567"/>
            <a:ext cx="3819268" cy="896527"/>
          </a:xfrm>
          <a:prstGeom prst="rect">
            <a:avLst/>
          </a:prstGeom>
          <a:noFill/>
        </p:spPr>
        <p:txBody>
          <a:bodyPr wrap="square" rtlCol="0">
            <a:spAutoFit/>
          </a:bodyPr>
          <a:lstStyle/>
          <a:p>
            <a:pPr lvl="0">
              <a:lnSpc>
                <a:spcPct val="107000"/>
              </a:lnSpc>
            </a:pPr>
            <a:r>
              <a:rPr lang="en-US" dirty="0"/>
              <a:t>We are Writing: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Third person adventure stories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Explanatory texts</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News reports</a:t>
            </a:r>
          </a:p>
        </p:txBody>
      </p:sp>
      <p:sp>
        <p:nvSpPr>
          <p:cNvPr id="7" name="TextBox 6">
            <a:extLst>
              <a:ext uri="{FF2B5EF4-FFF2-40B4-BE49-F238E27FC236}">
                <a16:creationId xmlns:a16="http://schemas.microsoft.com/office/drawing/2014/main" id="{BAC98960-9F4B-95D7-969C-C67BF9509C5F}"/>
              </a:ext>
            </a:extLst>
          </p:cNvPr>
          <p:cNvSpPr txBox="1"/>
          <p:nvPr/>
        </p:nvSpPr>
        <p:spPr>
          <a:xfrm>
            <a:off x="6605058" y="2683857"/>
            <a:ext cx="4748415" cy="1496692"/>
          </a:xfrm>
          <a:prstGeom prst="rect">
            <a:avLst/>
          </a:prstGeom>
          <a:noFill/>
        </p:spPr>
        <p:txBody>
          <a:bodyPr wrap="square" rtlCol="0">
            <a:spAutoFit/>
          </a:bodyPr>
          <a:lstStyle/>
          <a:p>
            <a:pPr lvl="0">
              <a:lnSpc>
                <a:spcPct val="107000"/>
              </a:lnSpc>
            </a:pPr>
            <a:r>
              <a:rPr lang="en-US" dirty="0"/>
              <a:t>We are Exploring:</a:t>
            </a:r>
          </a:p>
          <a:p>
            <a:pPr marL="171450" lvl="0" indent="-171450">
              <a:buFont typeface="Arial" panose="020B0604020202020204" pitchFamily="34" charset="0"/>
              <a:buChar char="•"/>
            </a:pPr>
            <a:r>
              <a:rPr lang="en-GB" sz="1200" dirty="0">
                <a:solidFill>
                  <a:srgbClr val="000000"/>
                </a:solidFill>
                <a:latin typeface="Comic Sans MS" panose="030F0702030302020204" pitchFamily="66" charset="0"/>
              </a:rPr>
              <a:t>How light reflects and which surfaces make the best reflectors?</a:t>
            </a:r>
          </a:p>
          <a:p>
            <a:pPr marL="171450" lvl="0" indent="-171450">
              <a:buFont typeface="Arial" panose="020B0604020202020204" pitchFamily="34" charset="0"/>
              <a:buChar char="•"/>
            </a:pPr>
            <a:r>
              <a:rPr lang="en-GB" sz="1200" dirty="0">
                <a:solidFill>
                  <a:srgbClr val="000000"/>
                </a:solidFill>
                <a:latin typeface="Comic Sans MS" panose="030F0702030302020204" pitchFamily="66" charset="0"/>
              </a:rPr>
              <a:t>Whether anything is ever eternal in RE.</a:t>
            </a:r>
          </a:p>
          <a:p>
            <a:pPr lvl="0"/>
            <a:endParaRPr lang="en-GB" sz="1200" dirty="0">
              <a:solidFill>
                <a:srgbClr val="000000"/>
              </a:solidFill>
              <a:latin typeface="Comic Sans MS" panose="030F0702030302020204" pitchFamily="66" charset="0"/>
            </a:endParaRPr>
          </a:p>
          <a:p>
            <a:pPr lvl="0"/>
            <a:endParaRPr lang="en-GB" sz="1200" dirty="0">
              <a:solidFill>
                <a:srgbClr val="000000"/>
              </a:solidFill>
              <a:latin typeface="Comic Sans MS" panose="030F0702030302020204" pitchFamily="66" charset="0"/>
            </a:endParaRPr>
          </a:p>
          <a:p>
            <a:pPr lvl="0"/>
            <a:endParaRPr lang="en-GB" sz="1200" dirty="0">
              <a:solidFill>
                <a:srgbClr val="000000"/>
              </a:solidFill>
              <a:latin typeface="Comic Sans MS" panose="030F0702030302020204" pitchFamily="66"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6605058" y="1093877"/>
            <a:ext cx="4472260" cy="1333955"/>
          </a:xfrm>
          <a:prstGeom prst="rect">
            <a:avLst/>
          </a:prstGeom>
          <a:noFill/>
        </p:spPr>
        <p:txBody>
          <a:bodyPr wrap="square" rtlCol="0">
            <a:spAutoFit/>
          </a:bodyPr>
          <a:lstStyle/>
          <a:p>
            <a:pPr marL="285750" lvl="0" indent="-285750">
              <a:lnSpc>
                <a:spcPct val="107000"/>
              </a:lnSpc>
              <a:buFont typeface="Arial" panose="020B0604020202020204" pitchFamily="34" charset="0"/>
              <a:buChar char="•"/>
            </a:pPr>
            <a:r>
              <a:rPr lang="en-GB" dirty="0">
                <a:effectLst/>
                <a:latin typeface="+mj-lt"/>
                <a:ea typeface="Calibri" panose="020F0502020204030204" pitchFamily="34" charset="0"/>
                <a:cs typeface="Times New Roman" panose="02020603050405020304" pitchFamily="18" charset="0"/>
              </a:rPr>
              <a:t>We are Creating:</a:t>
            </a:r>
          </a:p>
          <a:p>
            <a:pPr marL="171450" lvl="0" indent="-171450">
              <a:lnSpc>
                <a:spcPct val="107000"/>
              </a:lnSpc>
              <a:buFont typeface="Arial" panose="020B0604020202020204" pitchFamily="34" charset="0"/>
              <a:buChar char="•"/>
            </a:pPr>
            <a:r>
              <a:rPr lang="en-GB" sz="12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rPr>
              <a:t>A ‘New Year’ Carol in Music</a:t>
            </a:r>
          </a:p>
          <a:p>
            <a:pPr marL="171450" lvl="0" indent="-171450">
              <a:lnSpc>
                <a:spcPct val="107000"/>
              </a:lnSpc>
              <a:buFont typeface="Arial" panose="020B0604020202020204" pitchFamily="34" charset="0"/>
              <a:buChar char="•"/>
            </a:pPr>
            <a:r>
              <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Our own mechanisms in Design Technology</a:t>
            </a:r>
          </a:p>
          <a:p>
            <a:pPr marL="171450" lvl="0" indent="-171450">
              <a:lnSpc>
                <a:spcPct val="107000"/>
              </a:lnSpc>
              <a:buFont typeface="Arial" panose="020B0604020202020204" pitchFamily="34" charset="0"/>
              <a:buChar char="•"/>
            </a:pPr>
            <a:r>
              <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Printmaking in Art </a:t>
            </a:r>
          </a:p>
          <a:p>
            <a:pPr marL="171450" lvl="0" indent="-171450">
              <a:lnSpc>
                <a:spcPct val="107000"/>
              </a:lnSpc>
              <a:buFont typeface="Arial" panose="020B0604020202020204" pitchFamily="34" charset="0"/>
              <a:buChar char="•"/>
            </a:pPr>
            <a:endParaRPr lang="en-GB" sz="11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1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2786658" y="2902991"/>
            <a:ext cx="3819268" cy="3764428"/>
          </a:xfrm>
          <a:prstGeom prst="rect">
            <a:avLst/>
          </a:prstGeom>
          <a:noFill/>
        </p:spPr>
        <p:txBody>
          <a:bodyPr wrap="square" rtlCol="0">
            <a:spAutoFit/>
          </a:bodyPr>
          <a:lstStyle/>
          <a:p>
            <a:pPr lvl="0">
              <a:lnSpc>
                <a:spcPct val="107000"/>
              </a:lnSpc>
            </a:pPr>
            <a:r>
              <a:rPr lang="en-US" dirty="0"/>
              <a:t>We are Solving:</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Calculations involving fractions</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Adding and subtracting fractions</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Measurement- converting units </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Multiplication and division </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Ratio and algebra for year 6</a:t>
            </a:r>
          </a:p>
          <a:p>
            <a:pPr lvl="0">
              <a:lnSpc>
                <a:spcPct val="107000"/>
              </a:lnSpc>
            </a:pPr>
            <a:endParaRPr lang="en-US" sz="1200" dirty="0">
              <a:solidFill>
                <a:schemeClr val="tx2"/>
              </a:solidFill>
              <a:latin typeface="Comic Sans MS" panose="030F0702030302020204" pitchFamily="66" charset="0"/>
            </a:endParaRPr>
          </a:p>
          <a:p>
            <a:pPr lvl="0">
              <a:lnSpc>
                <a:spcPct val="107000"/>
              </a:lnSpc>
            </a:pPr>
            <a:endParaRPr lang="en-US" sz="1200" dirty="0">
              <a:solidFill>
                <a:schemeClr val="tx2"/>
              </a:solidFill>
              <a:latin typeface="Comic Sans MS" panose="030F0702030302020204" pitchFamily="66" charset="0"/>
            </a:endParaRPr>
          </a:p>
          <a:p>
            <a:pPr lvl="0">
              <a:lnSpc>
                <a:spcPct val="107000"/>
              </a:lnSpc>
            </a:pPr>
            <a:endParaRPr lang="en-US" sz="12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solidFill>
                <a:schemeClr val="tx2"/>
              </a:solidFill>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r>
              <a:rPr lang="en-US" dirty="0"/>
              <a:t> </a:t>
            </a:r>
          </a:p>
          <a:p>
            <a:pPr lvl="0">
              <a:lnSpc>
                <a:spcPct val="107000"/>
              </a:lnSpc>
            </a:pPr>
            <a:endParaRPr lang="en-US" dirty="0"/>
          </a:p>
          <a:p>
            <a:pPr lvl="0">
              <a:lnSpc>
                <a:spcPct val="107000"/>
              </a:lnSpc>
            </a:pPr>
            <a:endParaRPr lang="en-US" dirty="0"/>
          </a:p>
        </p:txBody>
      </p:sp>
      <p:sp>
        <p:nvSpPr>
          <p:cNvPr id="13" name="TextBox 12">
            <a:extLst>
              <a:ext uri="{FF2B5EF4-FFF2-40B4-BE49-F238E27FC236}">
                <a16:creationId xmlns:a16="http://schemas.microsoft.com/office/drawing/2014/main" id="{46EF6568-0D46-B8A2-EAA9-A54ED7A15B28}"/>
              </a:ext>
            </a:extLst>
          </p:cNvPr>
          <p:cNvSpPr txBox="1"/>
          <p:nvPr/>
        </p:nvSpPr>
        <p:spPr>
          <a:xfrm>
            <a:off x="6605926" y="4599033"/>
            <a:ext cx="5400406" cy="2000548"/>
          </a:xfrm>
          <a:prstGeom prst="rect">
            <a:avLst/>
          </a:prstGeom>
          <a:noFill/>
        </p:spPr>
        <p:txBody>
          <a:bodyPr wrap="square" rtlCol="0">
            <a:spAutoFit/>
          </a:bodyPr>
          <a:lstStyle/>
          <a:p>
            <a:pPr lvl="0"/>
            <a:r>
              <a:rPr lang="en-GB" dirty="0"/>
              <a:t>We are communicating</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Numbers, Calendars and Birthdays in French</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Writing news reports</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Findings from fair scientific investigations and drawing conclusions</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Evaluating and reflecting upon our own learning</a:t>
            </a:r>
            <a:endParaRPr lang="en-GB" sz="1200" dirty="0">
              <a:latin typeface="Comic Sans MS" panose="030F0702030302020204" pitchFamily="66" charset="0"/>
            </a:endParaRPr>
          </a:p>
          <a:p>
            <a:pPr lvl="0"/>
            <a:endParaRPr lang="en-GB" sz="1200" dirty="0">
              <a:latin typeface="Comic Sans MS" panose="030F0702030302020204" pitchFamily="66" charset="0"/>
            </a:endParaRPr>
          </a:p>
          <a:p>
            <a:pPr lvl="0"/>
            <a:endParaRPr lang="en-GB" sz="1200" dirty="0">
              <a:latin typeface="Comic Sans MS" panose="030F0702030302020204" pitchFamily="66" charset="0"/>
            </a:endParaRPr>
          </a:p>
          <a:p>
            <a:pPr lvl="0"/>
            <a:r>
              <a:rPr lang="en-GB" sz="1200" dirty="0">
                <a:latin typeface="Comic Sans MS" panose="030F0702030302020204" pitchFamily="66" charset="0"/>
              </a:rPr>
              <a:t> </a:t>
            </a:r>
          </a:p>
          <a:p>
            <a:pPr marL="171450" lvl="0" indent="-171450">
              <a:buFont typeface="Arial" panose="020B0604020202020204" pitchFamily="34" charset="0"/>
              <a:buChar char="•"/>
            </a:pPr>
            <a:endParaRPr lang="en-GB" sz="1100" dirty="0">
              <a:solidFill>
                <a:schemeClr val="tx2"/>
              </a:solidFill>
              <a:latin typeface="Comic Sans MS" panose="030F0702030302020204" pitchFamily="66" charset="0"/>
            </a:endParaRPr>
          </a:p>
          <a:p>
            <a:pPr marL="171450" lvl="0" indent="-171450">
              <a:buFont typeface="Arial" panose="020B0604020202020204" pitchFamily="34" charset="0"/>
              <a:buChar char="•"/>
            </a:pPr>
            <a:r>
              <a:rPr lang="en-GB" sz="1100" dirty="0">
                <a:latin typeface="Comic Sans MS" panose="030F0702030302020204" pitchFamily="66" charset="0"/>
              </a:rPr>
              <a:t> </a:t>
            </a:r>
          </a:p>
        </p:txBody>
      </p:sp>
      <p:sp>
        <p:nvSpPr>
          <p:cNvPr id="14" name="TextBox 13">
            <a:extLst>
              <a:ext uri="{FF2B5EF4-FFF2-40B4-BE49-F238E27FC236}">
                <a16:creationId xmlns:a16="http://schemas.microsoft.com/office/drawing/2014/main" id="{06E6067D-7BFF-05A3-5B4F-C507D352A390}"/>
              </a:ext>
            </a:extLst>
          </p:cNvPr>
          <p:cNvSpPr txBox="1"/>
          <p:nvPr/>
        </p:nvSpPr>
        <p:spPr>
          <a:xfrm>
            <a:off x="1545241" y="5251044"/>
            <a:ext cx="5060685" cy="908390"/>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Our rugby skills and strategies</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Cycling skills in year 5</a:t>
            </a:r>
          </a:p>
          <a:p>
            <a:pPr marL="171450" lvl="0" indent="-171450">
              <a:buFont typeface="Arial" panose="020B0604020202020204" pitchFamily="34" charset="0"/>
              <a:buChar char="•"/>
            </a:pPr>
            <a:endParaRPr lang="en-GB" sz="11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2" ma:contentTypeDescription="Create a new document." ma:contentTypeScope="" ma:versionID="0505df1f9e920ca06361389477b2a418">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fd10756b4159621125f56483a3cdd55c"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084fda-faa2-44bb-89cf-b21feddceb48">
      <Terms xmlns="http://schemas.microsoft.com/office/infopath/2007/PartnerControls"/>
    </lcf76f155ced4ddcb4097134ff3c332f>
    <TaxCatchAll xmlns="abb8ad16-aa0e-4527-a096-c59a199151c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ACBD7-4770-4E7B-B9E3-09115FBEB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046A7F-F781-445A-99E0-7E85379671E2}">
  <ds:schemaRef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db1d7ee5-dc7b-478e-862d-49ed1201d877"/>
    <ds:schemaRef ds:uri="http://purl.org/dc/elements/1.1/"/>
    <ds:schemaRef ds:uri="c1084fda-faa2-44bb-89cf-b21feddceb48"/>
    <ds:schemaRef ds:uri="abb8ad16-aa0e-4527-a096-c59a199151c3"/>
  </ds:schemaRefs>
</ds:datastoreItem>
</file>

<file path=customXml/itemProps3.xml><?xml version="1.0" encoding="utf-8"?>
<ds:datastoreItem xmlns:ds="http://schemas.openxmlformats.org/officeDocument/2006/customXml" ds:itemID="{7104AB1E-D99D-4760-89D8-EDC541A039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506</TotalTime>
  <Words>892</Words>
  <Application>Microsoft Office PowerPoint</Application>
  <PresentationFormat>Widescreen</PresentationFormat>
  <Paragraphs>80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Comic Sans MS</vt:lpstr>
      <vt:lpstr>Segoe Print</vt:lpstr>
      <vt:lpstr>Nature Illustration 16x9</vt:lpstr>
      <vt:lpstr>Oak Class </vt:lpstr>
      <vt:lpstr>PowerPoint Presentation</vt:lpstr>
      <vt:lpstr>Important Dates for Oak Class</vt:lpstr>
      <vt:lpstr>Spring 1 Learning Overview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Karen Barley</cp:lastModifiedBy>
  <cp:revision>13</cp:revision>
  <dcterms:created xsi:type="dcterms:W3CDTF">2023-01-06T14:19:25Z</dcterms:created>
  <dcterms:modified xsi:type="dcterms:W3CDTF">2023-12-13T12:01:05Z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0x010100E0A4D2A9EE894444BB98D5C56EDC76E9</vt:lpwstr>
  </property>
  <property fmtid="{D5CDD505-2E9C-101B-9397-08002B2CF9AE}" pid="3" name="MediaServiceImageTags">
    <vt:lpwstr/>
  </property>
</Properties>
</file>