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handoutMasterIdLst>
    <p:handoutMasterId r:id="rId10"/>
  </p:handoutMasterIdLst>
  <p:sldIdLst>
    <p:sldId id="257" r:id="rId5"/>
    <p:sldId id="264" r:id="rId6"/>
    <p:sldId id="265" r:id="rId7"/>
    <p:sldId id="263" r:id="rId8"/>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Howe" userId="58eee610-43e5-4abd-b484-abfc39f92b90" providerId="ADAL" clId="{35EDB2F1-9C8F-45D9-B108-46320378BC97}"/>
    <pc:docChg chg="undo custSel modSld">
      <pc:chgData name="Anna Howe" userId="58eee610-43e5-4abd-b484-abfc39f92b90" providerId="ADAL" clId="{35EDB2F1-9C8F-45D9-B108-46320378BC97}" dt="2024-04-17T15:49:08.704" v="4208" actId="20577"/>
      <pc:docMkLst>
        <pc:docMk/>
      </pc:docMkLst>
      <pc:sldChg chg="addSp delSp modSp mod">
        <pc:chgData name="Anna Howe" userId="58eee610-43e5-4abd-b484-abfc39f92b90" providerId="ADAL" clId="{35EDB2F1-9C8F-45D9-B108-46320378BC97}" dt="2024-04-04T18:53:46.698" v="4025" actId="20577"/>
        <pc:sldMkLst>
          <pc:docMk/>
          <pc:sldMk cId="1805748268" sldId="263"/>
        </pc:sldMkLst>
        <pc:spChg chg="mod">
          <ac:chgData name="Anna Howe" userId="58eee610-43e5-4abd-b484-abfc39f92b90" providerId="ADAL" clId="{35EDB2F1-9C8F-45D9-B108-46320378BC97}" dt="2024-04-04T18:12:28.170" v="1547" actId="20577"/>
          <ac:spMkLst>
            <pc:docMk/>
            <pc:sldMk cId="1805748268" sldId="263"/>
            <ac:spMk id="2" creationId="{00000000-0000-0000-0000-000000000000}"/>
          </ac:spMkLst>
        </pc:spChg>
        <pc:spChg chg="mod">
          <ac:chgData name="Anna Howe" userId="58eee610-43e5-4abd-b484-abfc39f92b90" providerId="ADAL" clId="{35EDB2F1-9C8F-45D9-B108-46320378BC97}" dt="2024-04-04T18:49:02.988" v="3616" actId="1076"/>
          <ac:spMkLst>
            <pc:docMk/>
            <pc:sldMk cId="1805748268" sldId="263"/>
            <ac:spMk id="6" creationId="{8298ABA3-30C5-2067-C35A-40B511E80389}"/>
          </ac:spMkLst>
        </pc:spChg>
        <pc:spChg chg="add del mod">
          <ac:chgData name="Anna Howe" userId="58eee610-43e5-4abd-b484-abfc39f92b90" providerId="ADAL" clId="{35EDB2F1-9C8F-45D9-B108-46320378BC97}" dt="2024-04-04T18:53:22.370" v="3910" actId="20577"/>
          <ac:spMkLst>
            <pc:docMk/>
            <pc:sldMk cId="1805748268" sldId="263"/>
            <ac:spMk id="7" creationId="{BAC98960-9F4B-95D7-969C-C67BF9509C5F}"/>
          </ac:spMkLst>
        </pc:spChg>
        <pc:spChg chg="mod">
          <ac:chgData name="Anna Howe" userId="58eee610-43e5-4abd-b484-abfc39f92b90" providerId="ADAL" clId="{35EDB2F1-9C8F-45D9-B108-46320378BC97}" dt="2024-04-04T18:52:06.701" v="3845" actId="1076"/>
          <ac:spMkLst>
            <pc:docMk/>
            <pc:sldMk cId="1805748268" sldId="263"/>
            <ac:spMk id="8" creationId="{411ADE7E-97D0-C0AC-99C2-F7E700817961}"/>
          </ac:spMkLst>
        </pc:spChg>
        <pc:spChg chg="mod">
          <ac:chgData name="Anna Howe" userId="58eee610-43e5-4abd-b484-abfc39f92b90" providerId="ADAL" clId="{35EDB2F1-9C8F-45D9-B108-46320378BC97}" dt="2024-04-04T18:49:09.099" v="3618" actId="20577"/>
          <ac:spMkLst>
            <pc:docMk/>
            <pc:sldMk cId="1805748268" sldId="263"/>
            <ac:spMk id="12" creationId="{447778AE-E008-8A32-F1CC-9E0C8BE1416E}"/>
          </ac:spMkLst>
        </pc:spChg>
        <pc:spChg chg="mod">
          <ac:chgData name="Anna Howe" userId="58eee610-43e5-4abd-b484-abfc39f92b90" providerId="ADAL" clId="{35EDB2F1-9C8F-45D9-B108-46320378BC97}" dt="2024-04-04T18:53:46.698" v="4025" actId="20577"/>
          <ac:spMkLst>
            <pc:docMk/>
            <pc:sldMk cId="1805748268" sldId="263"/>
            <ac:spMk id="13" creationId="{46EF6568-0D46-B8A2-EAA9-A54ED7A15B28}"/>
          </ac:spMkLst>
        </pc:spChg>
        <pc:spChg chg="mod">
          <ac:chgData name="Anna Howe" userId="58eee610-43e5-4abd-b484-abfc39f92b90" providerId="ADAL" clId="{35EDB2F1-9C8F-45D9-B108-46320378BC97}" dt="2024-04-04T18:49:47.682" v="3704" actId="20577"/>
          <ac:spMkLst>
            <pc:docMk/>
            <pc:sldMk cId="1805748268" sldId="263"/>
            <ac:spMk id="14" creationId="{06E6067D-7BFF-05A3-5B4F-C507D352A390}"/>
          </ac:spMkLst>
        </pc:spChg>
      </pc:sldChg>
      <pc:sldChg chg="modSp mod">
        <pc:chgData name="Anna Howe" userId="58eee610-43e5-4abd-b484-abfc39f92b90" providerId="ADAL" clId="{35EDB2F1-9C8F-45D9-B108-46320378BC97}" dt="2024-04-04T18:43:47.752" v="3298" actId="20577"/>
        <pc:sldMkLst>
          <pc:docMk/>
          <pc:sldMk cId="3692731661" sldId="264"/>
        </pc:sldMkLst>
        <pc:spChg chg="mod">
          <ac:chgData name="Anna Howe" userId="58eee610-43e5-4abd-b484-abfc39f92b90" providerId="ADAL" clId="{35EDB2F1-9C8F-45D9-B108-46320378BC97}" dt="2024-04-04T18:05:26.227" v="989" actId="20577"/>
          <ac:spMkLst>
            <pc:docMk/>
            <pc:sldMk cId="3692731661" sldId="264"/>
            <ac:spMk id="5" creationId="{F31A0A1C-536F-2B23-7B11-4DADD645966F}"/>
          </ac:spMkLst>
        </pc:spChg>
        <pc:spChg chg="mod">
          <ac:chgData name="Anna Howe" userId="58eee610-43e5-4abd-b484-abfc39f92b90" providerId="ADAL" clId="{35EDB2F1-9C8F-45D9-B108-46320378BC97}" dt="2024-04-04T18:10:25.284" v="1469" actId="1076"/>
          <ac:spMkLst>
            <pc:docMk/>
            <pc:sldMk cId="3692731661" sldId="264"/>
            <ac:spMk id="6" creationId="{89ABC802-7C19-37FD-067E-C4B94F8D0136}"/>
          </ac:spMkLst>
        </pc:spChg>
        <pc:spChg chg="mod">
          <ac:chgData name="Anna Howe" userId="58eee610-43e5-4abd-b484-abfc39f92b90" providerId="ADAL" clId="{35EDB2F1-9C8F-45D9-B108-46320378BC97}" dt="2024-04-04T18:12:06.538" v="1529" actId="20577"/>
          <ac:spMkLst>
            <pc:docMk/>
            <pc:sldMk cId="3692731661" sldId="264"/>
            <ac:spMk id="7" creationId="{F8655B5A-FA21-A197-022A-EEAD18534A06}"/>
          </ac:spMkLst>
        </pc:spChg>
        <pc:spChg chg="mod">
          <ac:chgData name="Anna Howe" userId="58eee610-43e5-4abd-b484-abfc39f92b90" providerId="ADAL" clId="{35EDB2F1-9C8F-45D9-B108-46320378BC97}" dt="2024-04-04T18:43:47.752" v="3298" actId="20577"/>
          <ac:spMkLst>
            <pc:docMk/>
            <pc:sldMk cId="3692731661" sldId="264"/>
            <ac:spMk id="11" creationId="{8A49A0CC-FAA4-BAC4-D7FF-6197DB26FE9F}"/>
          </ac:spMkLst>
        </pc:spChg>
      </pc:sldChg>
      <pc:sldChg chg="modSp mod">
        <pc:chgData name="Anna Howe" userId="58eee610-43e5-4abd-b484-abfc39f92b90" providerId="ADAL" clId="{35EDB2F1-9C8F-45D9-B108-46320378BC97}" dt="2024-04-17T15:49:08.704" v="4208" actId="20577"/>
        <pc:sldMkLst>
          <pc:docMk/>
          <pc:sldMk cId="4268694286" sldId="265"/>
        </pc:sldMkLst>
        <pc:spChg chg="mod">
          <ac:chgData name="Anna Howe" userId="58eee610-43e5-4abd-b484-abfc39f92b90" providerId="ADAL" clId="{35EDB2F1-9C8F-45D9-B108-46320378BC97}" dt="2024-04-17T15:49:08.704" v="4208" actId="20577"/>
          <ac:spMkLst>
            <pc:docMk/>
            <pc:sldMk cId="4268694286" sldId="265"/>
            <ac:spMk id="3" creationId="{BE0B1CB1-8EB6-2102-36E5-4735213EF740}"/>
          </ac:spMkLst>
        </pc:spChg>
        <pc:spChg chg="mod">
          <ac:chgData name="Anna Howe" userId="58eee610-43e5-4abd-b484-abfc39f92b90" providerId="ADAL" clId="{35EDB2F1-9C8F-45D9-B108-46320378BC97}" dt="2024-04-04T18:11:41.948" v="1474" actId="5793"/>
          <ac:spMkLst>
            <pc:docMk/>
            <pc:sldMk cId="4268694286" sldId="265"/>
            <ac:spMk id="4" creationId="{B1D1BE7D-075F-93C1-FFE3-5DC5C256ACA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24/8/2016</a:t>
            </a:r>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24/8/2016</a:t>
            </a:r>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Click to edit Master text styles</a:t>
            </a:r>
          </a:p>
          <a:p>
            <a:pPr lvl="1" rtl="0"/>
            <a:r>
              <a:t>Second level</a:t>
            </a:r>
          </a:p>
          <a:p>
            <a:pPr lvl="2" rtl="0"/>
            <a:r>
              <a:t>Third level</a:t>
            </a:r>
          </a:p>
          <a:p>
            <a:pPr lvl="3" rtl="0"/>
            <a:r>
              <a:t>Fourth level</a:t>
            </a:r>
          </a:p>
          <a:p>
            <a:pPr lvl="4" rtl="0"/>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rtlCol="0" anchor="b">
            <a:normAutofit/>
          </a:bodyPr>
          <a:lstStyle>
            <a:lvl1pPr algn="l">
              <a:defRPr sz="5400"/>
            </a:lvl1pPr>
          </a:lstStyle>
          <a:p>
            <a:pPr rtl="0"/>
            <a:r>
              <a:rPr lang="en-GB"/>
              <a:t>Click to edit Master title style</a:t>
            </a:r>
            <a:endParaRPr/>
          </a:p>
        </p:txBody>
      </p:sp>
      <p:sp>
        <p:nvSpPr>
          <p:cNvPr id="3" name="Subtitle 2"/>
          <p:cNvSpPr>
            <a:spLocks noGrp="1"/>
          </p:cNvSpPr>
          <p:nvPr>
            <p:ph type="subTitle" idx="1"/>
          </p:nvPr>
        </p:nvSpPr>
        <p:spPr>
          <a:xfrm>
            <a:off x="4265610" y="3733800"/>
            <a:ext cx="6858002" cy="914400"/>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rtlCol="0">
            <a:normAutofit/>
          </a:bodyPr>
          <a:lstStyle>
            <a:lvl1pPr>
              <a:defRPr sz="2400"/>
            </a:lvl1pPr>
          </a:lstStyle>
          <a:p>
            <a:pPr rtl="0"/>
            <a:r>
              <a:rPr lang="en-GB"/>
              <a:t>Click to edit Master title style</a:t>
            </a:r>
            <a:endParaRPr lang="en-gb"/>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rtlCol="0"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rtlCol="0" anchor="b">
            <a:normAutofit/>
          </a:bodyPr>
          <a:lstStyle>
            <a:lvl1pPr>
              <a:defRPr sz="3600"/>
            </a:lvl1pPr>
          </a:lstStyle>
          <a:p>
            <a:pPr rtl="0"/>
            <a:r>
              <a:rPr lang="en-GB"/>
              <a:t>Click to edit Master title style</a:t>
            </a:r>
            <a:endParaRPr dirty="0"/>
          </a:p>
        </p:txBody>
      </p:sp>
      <p:sp>
        <p:nvSpPr>
          <p:cNvPr id="3" name="Content Placeholder 2"/>
          <p:cNvSpPr>
            <a:spLocks noGrp="1"/>
          </p:cNvSpPr>
          <p:nvPr>
            <p:ph idx="1"/>
          </p:nvPr>
        </p:nvSpPr>
        <p:spPr>
          <a:xfrm>
            <a:off x="836613" y="914400"/>
            <a:ext cx="6172201" cy="50292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dirty="0"/>
          </a:p>
        </p:txBody>
      </p:sp>
      <p:sp>
        <p:nvSpPr>
          <p:cNvPr id="4" name="Text Placeholder 3"/>
          <p:cNvSpPr>
            <a:spLocks noGrp="1"/>
          </p:cNvSpPr>
          <p:nvPr>
            <p:ph type="body" sz="half" idx="2"/>
          </p:nvPr>
        </p:nvSpPr>
        <p:spPr>
          <a:xfrm>
            <a:off x="7511732" y="3555523"/>
            <a:ext cx="3840480" cy="238807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rtlCol="0"/>
          <a:lstStyle>
            <a:lvl1pPr algn="l">
              <a:defRPr/>
            </a:lvl1pPr>
          </a:lstStyle>
          <a:p>
            <a:pPr rtl="0"/>
            <a:fld id="{022B156B-59AE-415F-B24B-8756D48BB977}" type="slidenum">
              <a:rPr/>
              <a:p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a:xfrm>
            <a:off x="8075611" y="6019801"/>
            <a:ext cx="1396260" cy="228600"/>
          </a:xfrm>
        </p:spPr>
        <p:txBody>
          <a:bodyPr rtlCol="0"/>
          <a:lstStyle/>
          <a:p>
            <a:pPr rtl="0"/>
            <a:r>
              <a:rPr lang="en-US"/>
              <a:t>24/8/2016</a:t>
            </a:r>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rtlCol="0" anchor="b">
            <a:normAutofit/>
          </a:bodyPr>
          <a:lstStyle>
            <a:lvl1pPr>
              <a:defRPr sz="3600"/>
            </a:lvl1pPr>
          </a:lstStyle>
          <a:p>
            <a:pPr rtl="0"/>
            <a:r>
              <a:rPr lang="en-GB"/>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Vertical Text Placeholder 2"/>
          <p:cNvSpPr>
            <a:spLocks noGrp="1"/>
          </p:cNvSpPr>
          <p:nvPr>
            <p:ph type="body" orient="vert" idx="1"/>
          </p:nvPr>
        </p:nvSpPr>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rtlCol="0"/>
          <a:lstStyle/>
          <a:p>
            <a:pPr rtl="0"/>
            <a:r>
              <a:rPr lang="en-GB"/>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Content Placeholder 2"/>
          <p:cNvSpPr>
            <a:spLocks noGrp="1"/>
          </p:cNvSpPr>
          <p:nvPr>
            <p:ph idx="1"/>
          </p:nvPr>
        </p:nvSpPr>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dirty="0"/>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rtlCol="0" anchor="b">
            <a:normAutofit/>
          </a:bodyPr>
          <a:lstStyle>
            <a:lvl1pPr>
              <a:defRPr sz="4400"/>
            </a:lvl1pPr>
          </a:lstStyle>
          <a:p>
            <a:pPr rtl="0"/>
            <a:r>
              <a:rPr lang="en-GB"/>
              <a:t>Click to edit Master title style</a:t>
            </a:r>
            <a:endParaRPr/>
          </a:p>
        </p:txBody>
      </p:sp>
      <p:sp>
        <p:nvSpPr>
          <p:cNvPr id="3" name="Text Placeholder 2"/>
          <p:cNvSpPr>
            <a:spLocks noGrp="1"/>
          </p:cNvSpPr>
          <p:nvPr>
            <p:ph type="body" idx="1"/>
          </p:nvPr>
        </p:nvSpPr>
        <p:spPr>
          <a:xfrm>
            <a:off x="4265610" y="3733800"/>
            <a:ext cx="6858002" cy="914400"/>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Content Placeholder 2"/>
          <p:cNvSpPr>
            <a:spLocks noGrp="1"/>
          </p:cNvSpPr>
          <p:nvPr>
            <p:ph sz="half" idx="1"/>
          </p:nvPr>
        </p:nvSpPr>
        <p:spPr>
          <a:xfrm>
            <a:off x="1065212" y="1825625"/>
            <a:ext cx="4954588" cy="4187952"/>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4" name="Content Placeholder 3"/>
          <p:cNvSpPr>
            <a:spLocks noGrp="1"/>
          </p:cNvSpPr>
          <p:nvPr>
            <p:ph sz="half" idx="2"/>
          </p:nvPr>
        </p:nvSpPr>
        <p:spPr>
          <a:xfrm>
            <a:off x="6172200" y="1825625"/>
            <a:ext cx="4951414" cy="4187952"/>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Text Placeholder 2"/>
          <p:cNvSpPr>
            <a:spLocks noGrp="1"/>
          </p:cNvSpPr>
          <p:nvPr>
            <p:ph type="body" idx="1"/>
          </p:nvPr>
        </p:nvSpPr>
        <p:spPr>
          <a:xfrm>
            <a:off x="1069848"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4" name="Content Placeholder 3"/>
          <p:cNvSpPr>
            <a:spLocks noGrp="1"/>
          </p:cNvSpPr>
          <p:nvPr>
            <p:ph sz="half" idx="2"/>
          </p:nvPr>
        </p:nvSpPr>
        <p:spPr>
          <a:xfrm>
            <a:off x="1069848" y="2505075"/>
            <a:ext cx="4956048" cy="3476625"/>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5" name="Text Placeholder 4"/>
          <p:cNvSpPr>
            <a:spLocks noGrp="1"/>
          </p:cNvSpPr>
          <p:nvPr>
            <p:ph type="body" sz="quarter" idx="3"/>
          </p:nvPr>
        </p:nvSpPr>
        <p:spPr>
          <a:xfrm>
            <a:off x="6172200"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6" name="Content Placeholder 5"/>
          <p:cNvSpPr>
            <a:spLocks noGrp="1"/>
          </p:cNvSpPr>
          <p:nvPr>
            <p:ph sz="quarter" idx="4"/>
          </p:nvPr>
        </p:nvSpPr>
        <p:spPr>
          <a:xfrm>
            <a:off x="6172200" y="2505075"/>
            <a:ext cx="4956048" cy="3476625"/>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9" name="Slide Number Placeholder 8"/>
          <p:cNvSpPr>
            <a:spLocks noGrp="1"/>
          </p:cNvSpPr>
          <p:nvPr>
            <p:ph type="sldNum" sz="quarter" idx="12"/>
          </p:nvPr>
        </p:nvSpPr>
        <p:spPr/>
        <p:txBody>
          <a:bodyPr rtlCol="0"/>
          <a:lstStyle/>
          <a:p>
            <a:pPr rtl="0"/>
            <a:fld id="{022B156B-59AE-415F-B24B-8756D48BB977}" type="slidenum">
              <a:rPr/>
              <a:t>‹#›</a:t>
            </a:fld>
            <a:endParaRPr/>
          </a:p>
        </p:txBody>
      </p:sp>
      <p:sp>
        <p:nvSpPr>
          <p:cNvPr id="8" name="Footer Placeholder 7"/>
          <p:cNvSpPr>
            <a:spLocks noGrp="1"/>
          </p:cNvSpPr>
          <p:nvPr>
            <p:ph type="ftr" sz="quarter" idx="11"/>
          </p:nvPr>
        </p:nvSpPr>
        <p:spPr/>
        <p:txBody>
          <a:bodyPr rtlCol="0"/>
          <a:lstStyle/>
          <a:p>
            <a:pPr rtl="0"/>
            <a:endParaRPr/>
          </a:p>
        </p:txBody>
      </p:sp>
      <p:sp>
        <p:nvSpPr>
          <p:cNvPr id="7" name="Date Placeholder 6"/>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5" name="Slide Number Placeholder 4"/>
          <p:cNvSpPr>
            <a:spLocks noGrp="1"/>
          </p:cNvSpPr>
          <p:nvPr>
            <p:ph type="sldNum" sz="quarter" idx="12"/>
          </p:nvPr>
        </p:nvSpPr>
        <p:spPr/>
        <p:txBody>
          <a:bodyPr rtlCol="0"/>
          <a:lstStyle/>
          <a:p>
            <a:pPr rtl="0"/>
            <a:fld id="{022B156B-59AE-415F-B24B-8756D48BB977}" type="slidenum">
              <a:rPr/>
              <a:t>‹#›</a:t>
            </a:fld>
            <a:endParaRPr/>
          </a:p>
        </p:txBody>
      </p:sp>
      <p:sp>
        <p:nvSpPr>
          <p:cNvPr id="4" name="Footer Placeholder 3"/>
          <p:cNvSpPr>
            <a:spLocks noGrp="1"/>
          </p:cNvSpPr>
          <p:nvPr>
            <p:ph type="ftr" sz="quarter" idx="11"/>
          </p:nvPr>
        </p:nvSpPr>
        <p:spPr/>
        <p:txBody>
          <a:bodyPr rtlCol="0"/>
          <a:lstStyle/>
          <a:p>
            <a:pPr rtl="0"/>
            <a:endParaRPr/>
          </a:p>
        </p:txBody>
      </p:sp>
      <p:sp>
        <p:nvSpPr>
          <p:cNvPr id="3" name="Date Placeholder 2"/>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rtl="0"/>
            <a:fld id="{022B156B-59AE-415F-B24B-8756D48BB977}" type="slidenum">
              <a:rPr/>
              <a:t>‹#›</a:t>
            </a:fld>
            <a:endParaRPr/>
          </a:p>
        </p:txBody>
      </p:sp>
      <p:sp>
        <p:nvSpPr>
          <p:cNvPr id="3" name="Footer Placeholder 2"/>
          <p:cNvSpPr>
            <a:spLocks noGrp="1"/>
          </p:cNvSpPr>
          <p:nvPr>
            <p:ph type="ftr" sz="quarter" idx="11"/>
          </p:nvPr>
        </p:nvSpPr>
        <p:spPr/>
        <p:txBody>
          <a:bodyPr rtlCol="0"/>
          <a:lstStyle/>
          <a:p>
            <a:pPr rtl="0"/>
            <a:endParaRPr/>
          </a:p>
        </p:txBody>
      </p:sp>
      <p:sp>
        <p:nvSpPr>
          <p:cNvPr id="2" name="Date Placeholder 1"/>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rtlCol="0"/>
          <a:lstStyle>
            <a:lvl1pPr>
              <a:defRPr/>
            </a:lvl1pPr>
          </a:lstStyle>
          <a:p>
            <a:pPr rtl="0"/>
            <a:r>
              <a:rPr lang="en-GB"/>
              <a:t>Click to edit Master title style</a:t>
            </a:r>
            <a:endParaRPr lang="en-gb"/>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lang="en-gb"/>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en-GB"/>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pPr rtl="0"/>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pPr rtl="0"/>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pPr rtl="0"/>
            <a:r>
              <a:rPr lang="en-US"/>
              <a:t>24/8/2016</a:t>
            </a: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pPr rtl="0"/>
            <a:r>
              <a:rPr lang="en-GB" dirty="0"/>
              <a:t>Oak Class </a:t>
            </a:r>
            <a:endParaRPr lang="en-gb" dirty="0"/>
          </a:p>
        </p:txBody>
      </p:sp>
      <p:sp>
        <p:nvSpPr>
          <p:cNvPr id="3" name="Subtitle 2"/>
          <p:cNvSpPr>
            <a:spLocks noGrp="1"/>
          </p:cNvSpPr>
          <p:nvPr>
            <p:ph type="subTitle" idx="1"/>
          </p:nvPr>
        </p:nvSpPr>
        <p:spPr>
          <a:xfrm>
            <a:off x="3670298" y="3581400"/>
            <a:ext cx="6858002" cy="914400"/>
          </a:xfrm>
        </p:spPr>
        <p:txBody>
          <a:bodyPr rtlCol="0"/>
          <a:lstStyle/>
          <a:p>
            <a:pPr rtl="0"/>
            <a:r>
              <a:rPr lang="en-GB" dirty="0"/>
              <a:t>Summer 1- April and May 2024</a:t>
            </a:r>
            <a:endParaRPr lang="en-gb" dirty="0"/>
          </a:p>
        </p:txBody>
      </p:sp>
      <p:pic>
        <p:nvPicPr>
          <p:cNvPr id="5" name="Picture 4">
            <a:extLst>
              <a:ext uri="{FF2B5EF4-FFF2-40B4-BE49-F238E27FC236}">
                <a16:creationId xmlns:a16="http://schemas.microsoft.com/office/drawing/2014/main" id="{71ACD717-BFA6-1405-195F-271DC49C2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4600" y="-227519"/>
            <a:ext cx="3327400" cy="3327400"/>
          </a:xfrm>
          <a:prstGeom prst="rect">
            <a:avLst/>
          </a:prstGeom>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1A0A1C-536F-2B23-7B11-4DADD645966F}"/>
              </a:ext>
            </a:extLst>
          </p:cNvPr>
          <p:cNvSpPr txBox="1"/>
          <p:nvPr/>
        </p:nvSpPr>
        <p:spPr>
          <a:xfrm>
            <a:off x="137223" y="9667"/>
            <a:ext cx="4554300" cy="2162387"/>
          </a:xfrm>
          <a:prstGeom prst="rect">
            <a:avLst/>
          </a:prstGeom>
          <a:noFill/>
        </p:spPr>
        <p:txBody>
          <a:bodyPr wrap="square" rtlCol="0">
            <a:spAutoFit/>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Welcom</a:t>
            </a:r>
            <a:r>
              <a:rPr lang="en-GB" sz="1200" dirty="0">
                <a:latin typeface="Calibri" panose="020F0502020204030204" pitchFamily="34" charset="0"/>
                <a:ea typeface="Calibri" panose="020F0502020204030204" pitchFamily="34" charset="0"/>
                <a:cs typeface="Calibri" panose="020F0502020204030204" pitchFamily="34" charset="0"/>
              </a:rPr>
              <a:t>e back after the Easter Break! We are now into the summer term and hopefully will see some nicer weather! An important and exciting term for Oak Class; more details of which are in this newsletter. </a:t>
            </a:r>
          </a:p>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News Reports </a:t>
            </a:r>
            <a:r>
              <a:rPr lang="en-GB" sz="1200" dirty="0">
                <a:effectLst/>
                <a:latin typeface="Calibri" panose="020F0502020204030204" pitchFamily="34" charset="0"/>
                <a:ea typeface="Calibri" panose="020F0502020204030204" pitchFamily="34" charset="0"/>
                <a:cs typeface="Calibri" panose="020F0502020204030204" pitchFamily="34" charset="0"/>
              </a:rPr>
              <a:t>Our news reports about the vandalism of the bus stop </a:t>
            </a:r>
            <a:r>
              <a:rPr lang="en-GB" sz="1200" dirty="0">
                <a:latin typeface="Calibri" panose="020F0502020204030204" pitchFamily="34" charset="0"/>
                <a:ea typeface="Calibri" panose="020F0502020204030204" pitchFamily="34" charset="0"/>
                <a:cs typeface="Calibri" panose="020F0502020204030204" pitchFamily="34" charset="0"/>
              </a:rPr>
              <a:t>brought media attention and meant that we featured in the News and Star once again! If you didn’t manage to see the article, it is on our school Facebook page. Oak Class have really enjoyed writing their own news reports and are keen to set up their own newspaper-watch this space!</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9ABC802-7C19-37FD-067E-C4B94F8D0136}"/>
              </a:ext>
            </a:extLst>
          </p:cNvPr>
          <p:cNvSpPr txBox="1"/>
          <p:nvPr/>
        </p:nvSpPr>
        <p:spPr>
          <a:xfrm>
            <a:off x="73552" y="3416625"/>
            <a:ext cx="4681639" cy="1269322"/>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Homework: </a:t>
            </a:r>
            <a:r>
              <a:rPr lang="en-GB" sz="1200" dirty="0">
                <a:effectLst/>
                <a:latin typeface="Calibri" panose="020F0502020204030204" pitchFamily="34" charset="0"/>
                <a:ea typeface="Calibri" panose="020F0502020204030204" pitchFamily="34" charset="0"/>
                <a:cs typeface="Calibri" panose="020F0502020204030204" pitchFamily="34" charset="0"/>
              </a:rPr>
              <a:t>We are listening to each child read aloud every </a:t>
            </a:r>
            <a:r>
              <a:rPr lang="en-GB" sz="1200" dirty="0">
                <a:latin typeface="Calibri" panose="020F0502020204030204" pitchFamily="34" charset="0"/>
                <a:ea typeface="Calibri" panose="020F0502020204030204" pitchFamily="34" charset="0"/>
                <a:cs typeface="Calibri" panose="020F0502020204030204" pitchFamily="34" charset="0"/>
              </a:rPr>
              <a:t>day during our whole class reading sessions with a focus on fluency and expression. Please continue to fill in reading records as these track reading for pleasure choices and form the basis of our ‘Book Talk’ sessions in class- Reading at least 3 times a week at home is part of your child’s homework as well as the tasks sent home on a Friday. </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8655B5A-FA21-A197-022A-EEAD18534A06}"/>
              </a:ext>
            </a:extLst>
          </p:cNvPr>
          <p:cNvSpPr txBox="1"/>
          <p:nvPr/>
        </p:nvSpPr>
        <p:spPr>
          <a:xfrm>
            <a:off x="73551" y="2172054"/>
            <a:ext cx="4681639" cy="3078150"/>
          </a:xfrm>
          <a:prstGeom prst="rect">
            <a:avLst/>
          </a:prstGeom>
          <a:noFill/>
        </p:spPr>
        <p:txBody>
          <a:bodyPr wrap="square" rtlCol="0">
            <a:spAutoFit/>
          </a:bodyPr>
          <a:lstStyle/>
          <a:p>
            <a:pPr>
              <a:lnSpc>
                <a:spcPct val="107000"/>
              </a:lnSpc>
              <a:spcAft>
                <a:spcPts val="800"/>
              </a:spcAft>
            </a:pPr>
            <a:r>
              <a:rPr lang="en-GB" sz="1200" b="1" u="sng" dirty="0">
                <a:latin typeface="Calibri" panose="020F0502020204030204" pitchFamily="34" charset="0"/>
                <a:ea typeface="Calibri" panose="020F0502020204030204" pitchFamily="34" charset="0"/>
                <a:cs typeface="Calibri" panose="020F0502020204030204" pitchFamily="34" charset="0"/>
              </a:rPr>
              <a:t>Year 6 SATs</a:t>
            </a: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We are continuing to prepare our Year 6 pupils for the end of KS2 assessments, which take place the week beginning 13</a:t>
            </a:r>
            <a:r>
              <a:rPr lang="en-GB" sz="1200" baseline="30000" dirty="0">
                <a:latin typeface="Calibri" panose="020F0502020204030204" pitchFamily="34" charset="0"/>
                <a:ea typeface="Calibri" panose="020F0502020204030204" pitchFamily="34" charset="0"/>
                <a:cs typeface="Calibri" panose="020F0502020204030204" pitchFamily="34" charset="0"/>
              </a:rPr>
              <a:t>th</a:t>
            </a:r>
            <a:r>
              <a:rPr lang="en-GB" sz="1200" dirty="0">
                <a:latin typeface="Calibri" panose="020F0502020204030204" pitchFamily="34" charset="0"/>
                <a:ea typeface="Calibri" panose="020F0502020204030204" pitchFamily="34" charset="0"/>
                <a:cs typeface="Calibri" panose="020F0502020204030204" pitchFamily="34" charset="0"/>
              </a:rPr>
              <a:t> May. Our Parents Meeting for Year 6 Parents will take place on...</a:t>
            </a:r>
          </a:p>
          <a:p>
            <a:pPr>
              <a:lnSpc>
                <a:spcPct val="107000"/>
              </a:lnSpc>
              <a:spcAft>
                <a:spcPts val="800"/>
              </a:spcAft>
            </a:pPr>
            <a:endParaRPr lang="en-GB" sz="12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12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1200" b="1" u="sng"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1200" b="1" u="sng"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1200" b="1" u="sng"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1200" b="1"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8A49A0CC-FAA4-BAC4-D7FF-6197DB26FE9F}"/>
              </a:ext>
            </a:extLst>
          </p:cNvPr>
          <p:cNvSpPr txBox="1"/>
          <p:nvPr/>
        </p:nvSpPr>
        <p:spPr>
          <a:xfrm>
            <a:off x="4818859" y="220108"/>
            <a:ext cx="6625420" cy="4445319"/>
          </a:xfrm>
          <a:prstGeom prst="rect">
            <a:avLst/>
          </a:prstGeom>
          <a:noFill/>
        </p:spPr>
        <p:txBody>
          <a:bodyPr wrap="square" rtlCol="0">
            <a:spAutoFit/>
          </a:bodyPr>
          <a:lstStyle/>
          <a:p>
            <a:pPr>
              <a:lnSpc>
                <a:spcPct val="107000"/>
              </a:lnSpc>
              <a:spcAft>
                <a:spcPts val="800"/>
              </a:spcAft>
            </a:pPr>
            <a:r>
              <a:rPr lang="en-GB" sz="1200" b="1" u="sng" dirty="0">
                <a:latin typeface="Calibri" panose="020F0502020204030204" pitchFamily="34" charset="0"/>
                <a:ea typeface="Calibri" panose="020F0502020204030204" pitchFamily="34" charset="0"/>
                <a:cs typeface="Calibri" panose="020F0502020204030204" pitchFamily="34" charset="0"/>
              </a:rPr>
              <a:t>PE</a:t>
            </a:r>
          </a:p>
          <a:p>
            <a:pPr>
              <a:lnSpc>
                <a:spcPct val="107000"/>
              </a:lnSpc>
              <a:spcAft>
                <a:spcPts val="800"/>
              </a:spcAft>
            </a:pPr>
            <a:r>
              <a:rPr lang="en-GB" sz="1200" b="1" dirty="0">
                <a:latin typeface="Calibri" panose="020F0502020204030204" pitchFamily="34" charset="0"/>
                <a:ea typeface="Calibri" panose="020F0502020204030204" pitchFamily="34" charset="0"/>
                <a:cs typeface="Calibri" panose="020F0502020204030204" pitchFamily="34" charset="0"/>
              </a:rPr>
              <a:t>School PE kit is needed for Monday and Thursday this half term. </a:t>
            </a:r>
            <a:r>
              <a:rPr lang="en-GB" sz="1200" dirty="0">
                <a:latin typeface="Calibri" panose="020F0502020204030204" pitchFamily="34" charset="0"/>
                <a:ea typeface="Calibri" panose="020F0502020204030204" pitchFamily="34" charset="0"/>
                <a:cs typeface="Calibri" panose="020F0502020204030204" pitchFamily="34" charset="0"/>
              </a:rPr>
              <a:t>Monday will be athletics and cricket with GLL coaching. Thursday is Rounders with Mrs Watson and Mrs Banks. School PE kit is red or white t-shirt (plain or with school logo), plain black shorts, leggings or joggers- no brand logos please and a pair of trainers that can be left in school, meaning that they are not missing out on the session, as a result of not having appropriate footwear. </a:t>
            </a: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We have some extra session planned in on days that are not our usual PE days- please see important dates list for more details </a:t>
            </a:r>
          </a:p>
          <a:p>
            <a:pPr>
              <a:lnSpc>
                <a:spcPct val="107000"/>
              </a:lnSpc>
              <a:spcAft>
                <a:spcPts val="800"/>
              </a:spcAft>
            </a:pPr>
            <a:r>
              <a:rPr lang="en-GB" sz="1200" b="1" u="sng" dirty="0">
                <a:latin typeface="Calibri" panose="020F0502020204030204" pitchFamily="34" charset="0"/>
                <a:ea typeface="Calibri" panose="020F0502020204030204" pitchFamily="34" charset="0"/>
                <a:cs typeface="Calibri" panose="020F0502020204030204" pitchFamily="34" charset="0"/>
              </a:rPr>
              <a:t>Reading drop ins for families</a:t>
            </a:r>
          </a:p>
          <a:p>
            <a:r>
              <a:rPr lang="en-GB" sz="1200" dirty="0">
                <a:latin typeface="Calibri" panose="020F0502020204030204" pitchFamily="34" charset="0"/>
                <a:cs typeface="Calibri" panose="020F0502020204030204" pitchFamily="34" charset="0"/>
              </a:rPr>
              <a:t>Thank you to all who attended our Reading drop in sessions last half term. Dates to follow for this term-we appreciate families popping in to share the pleasure of reading with our children. </a:t>
            </a:r>
          </a:p>
          <a:p>
            <a:r>
              <a:rPr lang="en-GB" sz="1200" dirty="0">
                <a:latin typeface="Calibri" panose="020F0502020204030204" pitchFamily="34" charset="0"/>
                <a:cs typeface="Calibri" panose="020F0502020204030204" pitchFamily="34" charset="0"/>
              </a:rPr>
              <a:t>French Café</a:t>
            </a:r>
          </a:p>
          <a:p>
            <a:r>
              <a:rPr lang="en-GB" sz="1200" dirty="0">
                <a:latin typeface="Calibri" panose="020F0502020204030204" pitchFamily="34" charset="0"/>
                <a:cs typeface="Calibri" panose="020F0502020204030204" pitchFamily="34" charset="0"/>
              </a:rPr>
              <a:t>This half term, we will be learning French words and customs around food and restaurants in France. We plan to host our own French café event, where the children will be running their own French café for the day- taking on all roles and communicating in French! More details to follow- we hope you will be able to join us. </a:t>
            </a:r>
          </a:p>
          <a:p>
            <a:endParaRPr lang="en-GB" sz="1200" dirty="0">
              <a:latin typeface="Calibri" panose="020F0502020204030204" pitchFamily="34"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Thanks so much for all your support with this, it is much appreciated</a:t>
            </a:r>
            <a:r>
              <a:rPr lang="en-GB" sz="1200" dirty="0">
                <a:latin typeface="Calibri" panose="020F0502020204030204" pitchFamily="34" charset="0"/>
                <a:ea typeface="Calibri" panose="020F0502020204030204" pitchFamily="34" charset="0"/>
                <a:cs typeface="Calibri" panose="020F0502020204030204" pitchFamily="34" charset="0"/>
              </a:rPr>
              <a:t> and does impact positively on learning in class. </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273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D829E-1E1A-7AB6-306B-DE501D69A94E}"/>
              </a:ext>
            </a:extLst>
          </p:cNvPr>
          <p:cNvSpPr>
            <a:spLocks noGrp="1"/>
          </p:cNvSpPr>
          <p:nvPr>
            <p:ph type="title"/>
          </p:nvPr>
        </p:nvSpPr>
        <p:spPr/>
        <p:txBody>
          <a:bodyPr/>
          <a:lstStyle/>
          <a:p>
            <a:r>
              <a:rPr lang="en-GB" dirty="0"/>
              <a:t>Important Dates for Oak Class</a:t>
            </a:r>
          </a:p>
        </p:txBody>
      </p:sp>
      <p:sp>
        <p:nvSpPr>
          <p:cNvPr id="3" name="Content Placeholder 2">
            <a:extLst>
              <a:ext uri="{FF2B5EF4-FFF2-40B4-BE49-F238E27FC236}">
                <a16:creationId xmlns:a16="http://schemas.microsoft.com/office/drawing/2014/main" id="{BE0B1CB1-8EB6-2102-36E5-4735213EF740}"/>
              </a:ext>
            </a:extLst>
          </p:cNvPr>
          <p:cNvSpPr>
            <a:spLocks noGrp="1"/>
          </p:cNvSpPr>
          <p:nvPr>
            <p:ph idx="1"/>
          </p:nvPr>
        </p:nvSpPr>
        <p:spPr>
          <a:xfrm>
            <a:off x="947983" y="1604108"/>
            <a:ext cx="3795955" cy="4229100"/>
          </a:xfrm>
        </p:spPr>
        <p:txBody>
          <a:bodyPr>
            <a:normAutofit/>
          </a:bodyPr>
          <a:lstStyle/>
          <a:p>
            <a:r>
              <a:rPr lang="en-GB" sz="1400" dirty="0">
                <a:latin typeface="Calibri" panose="020F0502020204030204" pitchFamily="34" charset="0"/>
                <a:cs typeface="Calibri" panose="020F0502020204030204" pitchFamily="34" charset="0"/>
              </a:rPr>
              <a:t>Friday 19</a:t>
            </a:r>
            <a:r>
              <a:rPr lang="en-GB" sz="1400" baseline="30000" dirty="0">
                <a:latin typeface="Calibri" panose="020F0502020204030204" pitchFamily="34" charset="0"/>
                <a:cs typeface="Calibri" panose="020F0502020204030204" pitchFamily="34" charset="0"/>
              </a:rPr>
              <a:t>th</a:t>
            </a:r>
            <a:r>
              <a:rPr lang="en-GB" sz="1400" dirty="0">
                <a:latin typeface="Calibri" panose="020F0502020204030204" pitchFamily="34" charset="0"/>
                <a:cs typeface="Calibri" panose="020F0502020204030204" pitchFamily="34" charset="0"/>
              </a:rPr>
              <a:t> April Cricket taster session PE kit needed </a:t>
            </a:r>
          </a:p>
          <a:p>
            <a:r>
              <a:rPr lang="en-GB" sz="1400" dirty="0">
                <a:latin typeface="Calibri" panose="020F0502020204030204" pitchFamily="34" charset="0"/>
                <a:cs typeface="Calibri" panose="020F0502020204030204" pitchFamily="34" charset="0"/>
              </a:rPr>
              <a:t>Friday 26</a:t>
            </a:r>
            <a:r>
              <a:rPr lang="en-GB" sz="1400" baseline="30000" dirty="0">
                <a:latin typeface="Calibri" panose="020F0502020204030204" pitchFamily="34" charset="0"/>
                <a:cs typeface="Calibri" panose="020F0502020204030204" pitchFamily="34" charset="0"/>
              </a:rPr>
              <a:t>th</a:t>
            </a:r>
            <a:r>
              <a:rPr lang="en-GB" sz="1400" dirty="0">
                <a:latin typeface="Calibri" panose="020F0502020204030204" pitchFamily="34" charset="0"/>
                <a:cs typeface="Calibri" panose="020F0502020204030204" pitchFamily="34" charset="0"/>
              </a:rPr>
              <a:t> April- Athletics tournament for 10 pupils (letter to follow)</a:t>
            </a:r>
          </a:p>
          <a:p>
            <a:r>
              <a:rPr lang="en-GB" sz="1400" dirty="0">
                <a:latin typeface="Calibri" panose="020F0502020204030204" pitchFamily="34" charset="0"/>
                <a:cs typeface="Calibri" panose="020F0502020204030204" pitchFamily="34" charset="0"/>
              </a:rPr>
              <a:t>Thursday 9</a:t>
            </a:r>
            <a:r>
              <a:rPr lang="en-GB" sz="1400" baseline="30000" dirty="0">
                <a:latin typeface="Calibri" panose="020F0502020204030204" pitchFamily="34" charset="0"/>
                <a:cs typeface="Calibri" panose="020F0502020204030204" pitchFamily="34" charset="0"/>
              </a:rPr>
              <a:t>th</a:t>
            </a:r>
            <a:r>
              <a:rPr lang="en-GB" sz="1400" dirty="0">
                <a:latin typeface="Calibri" panose="020F0502020204030204" pitchFamily="34" charset="0"/>
                <a:cs typeface="Calibri" panose="020F0502020204030204" pitchFamily="34" charset="0"/>
              </a:rPr>
              <a:t> May Yoga session PE kit needed</a:t>
            </a:r>
          </a:p>
          <a:p>
            <a:r>
              <a:rPr lang="en-GB" sz="1400" dirty="0">
                <a:latin typeface="Calibri" panose="020F0502020204030204" pitchFamily="34" charset="0"/>
                <a:cs typeface="Calibri" panose="020F0502020204030204" pitchFamily="34" charset="0"/>
              </a:rPr>
              <a:t>Fri 10</a:t>
            </a:r>
            <a:r>
              <a:rPr lang="en-GB" sz="1400" baseline="30000" dirty="0">
                <a:latin typeface="Calibri" panose="020F0502020204030204" pitchFamily="34" charset="0"/>
                <a:cs typeface="Calibri" panose="020F0502020204030204" pitchFamily="34" charset="0"/>
              </a:rPr>
              <a:t>th</a:t>
            </a:r>
            <a:r>
              <a:rPr lang="en-GB" sz="1400" dirty="0">
                <a:latin typeface="Calibri" panose="020F0502020204030204" pitchFamily="34" charset="0"/>
                <a:cs typeface="Calibri" panose="020F0502020204030204" pitchFamily="34" charset="0"/>
              </a:rPr>
              <a:t> May Wheelchair basketball- PE kit needed </a:t>
            </a:r>
          </a:p>
          <a:p>
            <a:r>
              <a:rPr lang="en-GB" sz="1400" dirty="0">
                <a:latin typeface="Calibri" panose="020F0502020204030204" pitchFamily="34" charset="0"/>
                <a:cs typeface="Calibri" panose="020F0502020204030204" pitchFamily="34" charset="0"/>
              </a:rPr>
              <a:t>Monday 13</a:t>
            </a:r>
            <a:r>
              <a:rPr lang="en-GB" sz="1400" baseline="30000" dirty="0">
                <a:latin typeface="Calibri" panose="020F0502020204030204" pitchFamily="34" charset="0"/>
                <a:cs typeface="Calibri" panose="020F0502020204030204" pitchFamily="34" charset="0"/>
              </a:rPr>
              <a:t>th</a:t>
            </a:r>
            <a:r>
              <a:rPr lang="en-GB" sz="1400" dirty="0">
                <a:latin typeface="Calibri" panose="020F0502020204030204" pitchFamily="34" charset="0"/>
                <a:cs typeface="Calibri" panose="020F0502020204030204" pitchFamily="34" charset="0"/>
              </a:rPr>
              <a:t> May-Thurs 16</a:t>
            </a:r>
            <a:r>
              <a:rPr lang="en-GB" sz="1400" baseline="30000" dirty="0">
                <a:latin typeface="Calibri" panose="020F0502020204030204" pitchFamily="34" charset="0"/>
                <a:cs typeface="Calibri" panose="020F0502020204030204" pitchFamily="34" charset="0"/>
              </a:rPr>
              <a:t>th</a:t>
            </a:r>
            <a:r>
              <a:rPr lang="en-GB" sz="1400" dirty="0">
                <a:latin typeface="Calibri" panose="020F0502020204030204" pitchFamily="34" charset="0"/>
                <a:cs typeface="Calibri" panose="020F0502020204030204" pitchFamily="34" charset="0"/>
              </a:rPr>
              <a:t> May Year 6 SATs week </a:t>
            </a:r>
          </a:p>
          <a:p>
            <a:r>
              <a:rPr lang="en-GB" sz="1400" dirty="0">
                <a:latin typeface="Calibri" panose="020F0502020204030204" pitchFamily="34" charset="0"/>
                <a:cs typeface="Calibri" panose="020F0502020204030204" pitchFamily="34" charset="0"/>
              </a:rPr>
              <a:t>Fri 17</a:t>
            </a:r>
            <a:r>
              <a:rPr lang="en-GB" sz="1400" baseline="30000" dirty="0">
                <a:latin typeface="Calibri" panose="020F0502020204030204" pitchFamily="34" charset="0"/>
                <a:cs typeface="Calibri" panose="020F0502020204030204" pitchFamily="34" charset="0"/>
              </a:rPr>
              <a:t>th</a:t>
            </a:r>
            <a:r>
              <a:rPr lang="en-GB" sz="1400" dirty="0">
                <a:latin typeface="Calibri" panose="020F0502020204030204" pitchFamily="34" charset="0"/>
                <a:cs typeface="Calibri" panose="020F0502020204030204" pitchFamily="34" charset="0"/>
              </a:rPr>
              <a:t> May Cricket competition (letter </a:t>
            </a:r>
            <a:r>
              <a:rPr lang="en-GB" sz="1400">
                <a:latin typeface="Calibri" panose="020F0502020204030204" pitchFamily="34" charset="0"/>
                <a:cs typeface="Calibri" panose="020F0502020204030204" pitchFamily="34" charset="0"/>
              </a:rPr>
              <a:t>to follow)</a:t>
            </a:r>
            <a:endParaRPr lang="en-GB" sz="1400" dirty="0">
              <a:latin typeface="Calibri" panose="020F0502020204030204" pitchFamily="34" charset="0"/>
              <a:cs typeface="Calibri" panose="020F0502020204030204" pitchFamily="34" charset="0"/>
            </a:endParaRPr>
          </a:p>
          <a:p>
            <a:r>
              <a:rPr lang="en-GB" sz="1400" dirty="0">
                <a:latin typeface="Calibri" panose="020F0502020204030204" pitchFamily="34" charset="0"/>
                <a:cs typeface="Calibri" panose="020F0502020204030204" pitchFamily="34" charset="0"/>
              </a:rPr>
              <a:t>Monday 20</a:t>
            </a:r>
            <a:r>
              <a:rPr lang="en-GB" sz="1400" baseline="30000" dirty="0">
                <a:latin typeface="Calibri" panose="020F0502020204030204" pitchFamily="34" charset="0"/>
                <a:cs typeface="Calibri" panose="020F0502020204030204" pitchFamily="34" charset="0"/>
              </a:rPr>
              <a:t>th</a:t>
            </a:r>
            <a:r>
              <a:rPr lang="en-GB" sz="1400" dirty="0">
                <a:latin typeface="Calibri" panose="020F0502020204030204" pitchFamily="34" charset="0"/>
                <a:cs typeface="Calibri" panose="020F0502020204030204" pitchFamily="34" charset="0"/>
              </a:rPr>
              <a:t> May-Fri 24</a:t>
            </a:r>
            <a:r>
              <a:rPr lang="en-GB" sz="1400" baseline="30000" dirty="0">
                <a:latin typeface="Calibri" panose="020F0502020204030204" pitchFamily="34" charset="0"/>
                <a:cs typeface="Calibri" panose="020F0502020204030204" pitchFamily="34" charset="0"/>
              </a:rPr>
              <a:t>th</a:t>
            </a:r>
            <a:r>
              <a:rPr lang="en-GB" sz="1400" dirty="0">
                <a:latin typeface="Calibri" panose="020F0502020204030204" pitchFamily="34" charset="0"/>
                <a:cs typeface="Calibri" panose="020F0502020204030204" pitchFamily="34" charset="0"/>
              </a:rPr>
              <a:t> May Science week </a:t>
            </a:r>
          </a:p>
        </p:txBody>
      </p:sp>
      <p:sp>
        <p:nvSpPr>
          <p:cNvPr id="4" name="Content Placeholder 2">
            <a:extLst>
              <a:ext uri="{FF2B5EF4-FFF2-40B4-BE49-F238E27FC236}">
                <a16:creationId xmlns:a16="http://schemas.microsoft.com/office/drawing/2014/main" id="{B1D1BE7D-075F-93C1-FFE3-5DC5C256ACAE}"/>
              </a:ext>
            </a:extLst>
          </p:cNvPr>
          <p:cNvSpPr txBox="1">
            <a:spLocks/>
          </p:cNvSpPr>
          <p:nvPr/>
        </p:nvSpPr>
        <p:spPr>
          <a:xfrm>
            <a:off x="4968999" y="1524000"/>
            <a:ext cx="3795955" cy="4229100"/>
          </a:xfrm>
          <a:prstGeom prst="rect">
            <a:avLst/>
          </a:prstGeom>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None/>
            </a:pPr>
            <a:endParaRPr lang="en-GB"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869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2187" y="-202020"/>
            <a:ext cx="6858002" cy="1569110"/>
          </a:xfrm>
        </p:spPr>
        <p:txBody>
          <a:bodyPr rtlCol="0"/>
          <a:lstStyle/>
          <a:p>
            <a:pPr rtl="0"/>
            <a:r>
              <a:rPr lang="en-GB" dirty="0"/>
              <a:t>Summer 1 Learning Overview </a:t>
            </a:r>
            <a:endParaRPr lang="en-gb" dirty="0"/>
          </a:p>
        </p:txBody>
      </p:sp>
      <p:sp>
        <p:nvSpPr>
          <p:cNvPr id="3" name="Text Placeholder 2"/>
          <p:cNvSpPr>
            <a:spLocks noGrp="1"/>
          </p:cNvSpPr>
          <p:nvPr>
            <p:ph type="body" idx="1"/>
          </p:nvPr>
        </p:nvSpPr>
        <p:spPr>
          <a:xfrm>
            <a:off x="2292283" y="241507"/>
            <a:ext cx="3119904" cy="914400"/>
          </a:xfrm>
        </p:spPr>
        <p:txBody>
          <a:bodyPr rtlCol="0"/>
          <a:lstStyle/>
          <a:p>
            <a:r>
              <a:rPr lang="en-US" dirty="0"/>
              <a:t>Oak Class 2023/24 </a:t>
            </a:r>
          </a:p>
        </p:txBody>
      </p:sp>
      <p:sp>
        <p:nvSpPr>
          <p:cNvPr id="4" name="TextBox 3">
            <a:extLst>
              <a:ext uri="{FF2B5EF4-FFF2-40B4-BE49-F238E27FC236}">
                <a16:creationId xmlns:a16="http://schemas.microsoft.com/office/drawing/2014/main" id="{C344DE81-3DC0-CCD9-1CC2-6AA01F3C8580}"/>
              </a:ext>
            </a:extLst>
          </p:cNvPr>
          <p:cNvSpPr txBox="1"/>
          <p:nvPr/>
        </p:nvSpPr>
        <p:spPr>
          <a:xfrm>
            <a:off x="2400195" y="1031056"/>
            <a:ext cx="4748415" cy="727250"/>
          </a:xfrm>
          <a:prstGeom prst="rect">
            <a:avLst/>
          </a:prstGeom>
          <a:noFill/>
        </p:spPr>
        <p:txBody>
          <a:bodyPr wrap="square" rtlCol="0">
            <a:spAutoFit/>
          </a:bodyPr>
          <a:lstStyle/>
          <a:p>
            <a:pPr lvl="0">
              <a:lnSpc>
                <a:spcPct val="107000"/>
              </a:lnSpc>
            </a:pPr>
            <a:r>
              <a:rPr lang="en-US" dirty="0"/>
              <a:t>We are Reading:</a:t>
            </a:r>
          </a:p>
          <a:p>
            <a:pPr marL="171450" lvl="0" indent="-171450">
              <a:buFont typeface="Arial" panose="020B0604020202020204" pitchFamily="34" charset="0"/>
              <a:buChar char="•"/>
            </a:pPr>
            <a:r>
              <a:rPr lang="en-GB" sz="1100" dirty="0">
                <a:solidFill>
                  <a:srgbClr val="000000"/>
                </a:solidFill>
                <a:latin typeface="Comic Sans MS" panose="030F0702030302020204" pitchFamily="66" charset="0"/>
              </a:rPr>
              <a:t>‘Oliver Twist’ by Charles Dickens</a:t>
            </a:r>
          </a:p>
          <a:p>
            <a:pPr marL="171450" lvl="0" indent="-171450">
              <a:buFont typeface="Arial" panose="020B0604020202020204" pitchFamily="34" charset="0"/>
              <a:buChar char="•"/>
            </a:pPr>
            <a:r>
              <a:rPr lang="en-GB" sz="1100" dirty="0">
                <a:solidFill>
                  <a:srgbClr val="000000"/>
                </a:solidFill>
                <a:latin typeface="Comic Sans MS" panose="030F0702030302020204" pitchFamily="66" charset="0"/>
              </a:rPr>
              <a:t>‘The Final Year’ by Matt Goodfellow</a:t>
            </a:r>
          </a:p>
        </p:txBody>
      </p:sp>
      <p:sp>
        <p:nvSpPr>
          <p:cNvPr id="6" name="TextBox 5">
            <a:extLst>
              <a:ext uri="{FF2B5EF4-FFF2-40B4-BE49-F238E27FC236}">
                <a16:creationId xmlns:a16="http://schemas.microsoft.com/office/drawing/2014/main" id="{8298ABA3-30C5-2067-C35A-40B511E80389}"/>
              </a:ext>
            </a:extLst>
          </p:cNvPr>
          <p:cNvSpPr txBox="1"/>
          <p:nvPr/>
        </p:nvSpPr>
        <p:spPr>
          <a:xfrm>
            <a:off x="2785790" y="1887642"/>
            <a:ext cx="3819268" cy="727250"/>
          </a:xfrm>
          <a:prstGeom prst="rect">
            <a:avLst/>
          </a:prstGeom>
          <a:noFill/>
        </p:spPr>
        <p:txBody>
          <a:bodyPr wrap="square" rtlCol="0">
            <a:spAutoFit/>
          </a:bodyPr>
          <a:lstStyle/>
          <a:p>
            <a:pPr lvl="0">
              <a:lnSpc>
                <a:spcPct val="107000"/>
              </a:lnSpc>
            </a:pPr>
            <a:r>
              <a:rPr lang="en-US" dirty="0"/>
              <a:t>We are Writing: </a:t>
            </a:r>
          </a:p>
          <a:p>
            <a:pPr marL="171450" lvl="0" indent="-171450">
              <a:buFont typeface="Arial" panose="020B0604020202020204" pitchFamily="34" charset="0"/>
              <a:buChar char="•"/>
            </a:pPr>
            <a:r>
              <a:rPr lang="en-GB" sz="1100" dirty="0">
                <a:solidFill>
                  <a:srgbClr val="000000"/>
                </a:solidFill>
                <a:latin typeface="Comic Sans MS" panose="030F0702030302020204" pitchFamily="66" charset="0"/>
              </a:rPr>
              <a:t>First person narrative stories</a:t>
            </a:r>
          </a:p>
          <a:p>
            <a:pPr marL="171450" lvl="0" indent="-171450">
              <a:buFont typeface="Arial" panose="020B0604020202020204" pitchFamily="34" charset="0"/>
              <a:buChar char="•"/>
            </a:pPr>
            <a:r>
              <a:rPr lang="en-GB" sz="1100" dirty="0">
                <a:solidFill>
                  <a:srgbClr val="000000"/>
                </a:solidFill>
                <a:latin typeface="Comic Sans MS" panose="030F0702030302020204" pitchFamily="66" charset="0"/>
              </a:rPr>
              <a:t>Discursive speeches </a:t>
            </a:r>
          </a:p>
        </p:txBody>
      </p:sp>
      <p:sp>
        <p:nvSpPr>
          <p:cNvPr id="7" name="TextBox 6">
            <a:extLst>
              <a:ext uri="{FF2B5EF4-FFF2-40B4-BE49-F238E27FC236}">
                <a16:creationId xmlns:a16="http://schemas.microsoft.com/office/drawing/2014/main" id="{BAC98960-9F4B-95D7-969C-C67BF9509C5F}"/>
              </a:ext>
            </a:extLst>
          </p:cNvPr>
          <p:cNvSpPr txBox="1"/>
          <p:nvPr/>
        </p:nvSpPr>
        <p:spPr>
          <a:xfrm>
            <a:off x="6605058" y="1210539"/>
            <a:ext cx="4748415" cy="3524683"/>
          </a:xfrm>
          <a:prstGeom prst="rect">
            <a:avLst/>
          </a:prstGeom>
          <a:noFill/>
        </p:spPr>
        <p:txBody>
          <a:bodyPr wrap="square" rtlCol="0">
            <a:spAutoFit/>
          </a:bodyPr>
          <a:lstStyle/>
          <a:p>
            <a:pPr lvl="0">
              <a:lnSpc>
                <a:spcPct val="107000"/>
              </a:lnSpc>
            </a:pPr>
            <a:r>
              <a:rPr lang="en-US" dirty="0"/>
              <a:t>We are Exploring:</a:t>
            </a:r>
          </a:p>
          <a:p>
            <a:pPr marL="171450" lvl="0" indent="-171450">
              <a:lnSpc>
                <a:spcPct val="107000"/>
              </a:lnSpc>
              <a:buFont typeface="Arial" panose="020B0604020202020204" pitchFamily="34" charset="0"/>
              <a:buChar char="•"/>
            </a:pPr>
            <a:r>
              <a:rPr lang="en-US" sz="1200" dirty="0">
                <a:solidFill>
                  <a:srgbClr val="000000"/>
                </a:solidFill>
                <a:latin typeface="Comic Sans MS" panose="030F0702030302020204" pitchFamily="66" charset="0"/>
              </a:rPr>
              <a:t>The properties of 2D and 3D shapes</a:t>
            </a:r>
          </a:p>
          <a:p>
            <a:pPr marL="171450" lvl="0" indent="-171450">
              <a:lnSpc>
                <a:spcPct val="107000"/>
              </a:lnSpc>
              <a:buFont typeface="Arial" panose="020B0604020202020204" pitchFamily="34" charset="0"/>
              <a:buChar char="•"/>
            </a:pPr>
            <a:r>
              <a:rPr lang="en-US" sz="1200" dirty="0">
                <a:solidFill>
                  <a:srgbClr val="000000"/>
                </a:solidFill>
                <a:latin typeface="Comic Sans MS" panose="030F0702030302020204" pitchFamily="66" charset="0"/>
              </a:rPr>
              <a:t>Bridge and tower structures in DT</a:t>
            </a:r>
          </a:p>
          <a:p>
            <a:pPr marL="171450" lvl="0" indent="-171450">
              <a:lnSpc>
                <a:spcPct val="107000"/>
              </a:lnSpc>
              <a:buFont typeface="Arial" panose="020B0604020202020204" pitchFamily="34" charset="0"/>
              <a:buChar char="•"/>
            </a:pPr>
            <a:r>
              <a:rPr lang="en-US" sz="1200" dirty="0">
                <a:solidFill>
                  <a:srgbClr val="000000"/>
                </a:solidFill>
                <a:latin typeface="Comic Sans MS" panose="030F0702030302020204" pitchFamily="66" charset="0"/>
              </a:rPr>
              <a:t>Living things and their habitats in science</a:t>
            </a:r>
          </a:p>
          <a:p>
            <a:pPr marL="171450" lvl="0" indent="-171450">
              <a:lnSpc>
                <a:spcPct val="107000"/>
              </a:lnSpc>
              <a:buFont typeface="Arial" panose="020B0604020202020204" pitchFamily="34" charset="0"/>
              <a:buChar char="•"/>
            </a:pPr>
            <a:r>
              <a:rPr lang="en-US" sz="1200" dirty="0">
                <a:solidFill>
                  <a:srgbClr val="000000"/>
                </a:solidFill>
                <a:latin typeface="Comic Sans MS" panose="030F0702030302020204" pitchFamily="66" charset="0"/>
              </a:rPr>
              <a:t>Computing networks </a:t>
            </a:r>
          </a:p>
          <a:p>
            <a:pPr marL="171450" lvl="0" indent="-171450">
              <a:lnSpc>
                <a:spcPct val="107000"/>
              </a:lnSpc>
              <a:buFont typeface="Arial" panose="020B0604020202020204" pitchFamily="34" charset="0"/>
              <a:buChar char="•"/>
            </a:pPr>
            <a:r>
              <a:rPr lang="en-US" sz="1200" dirty="0">
                <a:solidFill>
                  <a:srgbClr val="000000"/>
                </a:solidFill>
                <a:latin typeface="Comic Sans MS" panose="030F0702030302020204" pitchFamily="66" charset="0"/>
              </a:rPr>
              <a:t>The work of famous scientists- Carl </a:t>
            </a:r>
            <a:r>
              <a:rPr lang="en-US" sz="1200" dirty="0" err="1">
                <a:solidFill>
                  <a:srgbClr val="000000"/>
                </a:solidFill>
                <a:latin typeface="Comic Sans MS" panose="030F0702030302020204" pitchFamily="66" charset="0"/>
              </a:rPr>
              <a:t>Linneaus</a:t>
            </a:r>
            <a:r>
              <a:rPr lang="en-US" sz="1200" dirty="0">
                <a:solidFill>
                  <a:srgbClr val="000000"/>
                </a:solidFill>
                <a:latin typeface="Comic Sans MS" panose="030F0702030302020204" pitchFamily="66" charset="0"/>
              </a:rPr>
              <a:t> and different classification systems  </a:t>
            </a:r>
          </a:p>
          <a:p>
            <a:pPr marL="171450" lvl="0" indent="-171450">
              <a:lnSpc>
                <a:spcPct val="107000"/>
              </a:lnSpc>
              <a:buFont typeface="Arial" panose="020B0604020202020204" pitchFamily="34" charset="0"/>
              <a:buChar char="•"/>
            </a:pPr>
            <a:r>
              <a:rPr lang="en-US" sz="1200" dirty="0">
                <a:solidFill>
                  <a:srgbClr val="000000"/>
                </a:solidFill>
                <a:latin typeface="Comic Sans MS" panose="030F0702030302020204" pitchFamily="66" charset="0"/>
              </a:rPr>
              <a:t>The work of artist, Terry </a:t>
            </a:r>
            <a:r>
              <a:rPr lang="en-US" sz="1200" dirty="0" err="1">
                <a:solidFill>
                  <a:srgbClr val="000000"/>
                </a:solidFill>
                <a:latin typeface="Comic Sans MS" panose="030F0702030302020204" pitchFamily="66" charset="0"/>
              </a:rPr>
              <a:t>Gilecki</a:t>
            </a:r>
            <a:endParaRPr lang="en-US" sz="1200" dirty="0">
              <a:solidFill>
                <a:srgbClr val="000000"/>
              </a:solidFill>
              <a:latin typeface="Comic Sans MS" panose="030F0702030302020204" pitchFamily="66" charset="0"/>
            </a:endParaRPr>
          </a:p>
          <a:p>
            <a:pPr marL="171450" lvl="0" indent="-171450">
              <a:lnSpc>
                <a:spcPct val="107000"/>
              </a:lnSpc>
              <a:buFont typeface="Arial" panose="020B0604020202020204" pitchFamily="34" charset="0"/>
              <a:buChar char="•"/>
            </a:pPr>
            <a:r>
              <a:rPr lang="en-US" sz="1200" dirty="0">
                <a:solidFill>
                  <a:srgbClr val="000000"/>
                </a:solidFill>
                <a:latin typeface="Comic Sans MS" panose="030F0702030302020204" pitchFamily="66" charset="0"/>
              </a:rPr>
              <a:t>Creating textured paint </a:t>
            </a:r>
          </a:p>
          <a:p>
            <a:pPr marL="171450" lvl="0" indent="-171450">
              <a:lnSpc>
                <a:spcPct val="107000"/>
              </a:lnSpc>
              <a:buFont typeface="Arial" panose="020B0604020202020204" pitchFamily="34" charset="0"/>
              <a:buChar char="•"/>
            </a:pPr>
            <a:r>
              <a:rPr lang="en-US" sz="1200" dirty="0">
                <a:solidFill>
                  <a:srgbClr val="000000"/>
                </a:solidFill>
                <a:latin typeface="Comic Sans MS" panose="030F0702030302020204" pitchFamily="66" charset="0"/>
              </a:rPr>
              <a:t>Using a protractor and a compass to draw and measure angles in shapes </a:t>
            </a:r>
          </a:p>
          <a:p>
            <a:pPr marL="171450" lvl="0" indent="-171450">
              <a:lnSpc>
                <a:spcPct val="107000"/>
              </a:lnSpc>
              <a:buFont typeface="Arial" panose="020B0604020202020204" pitchFamily="34" charset="0"/>
              <a:buChar char="•"/>
            </a:pPr>
            <a:r>
              <a:rPr lang="en-US" sz="1200" dirty="0">
                <a:solidFill>
                  <a:srgbClr val="000000"/>
                </a:solidFill>
                <a:latin typeface="Comic Sans MS" panose="030F0702030302020204" pitchFamily="66" charset="0"/>
              </a:rPr>
              <a:t>Sauteing and making stocks and sauces in DT cooking </a:t>
            </a:r>
          </a:p>
          <a:p>
            <a:pPr marL="171450" lvl="0" indent="-171450">
              <a:lnSpc>
                <a:spcPct val="107000"/>
              </a:lnSpc>
              <a:buFont typeface="Arial" panose="020B0604020202020204" pitchFamily="34" charset="0"/>
              <a:buChar char="•"/>
            </a:pPr>
            <a:r>
              <a:rPr lang="en-US" sz="1200" dirty="0">
                <a:solidFill>
                  <a:srgbClr val="000000"/>
                </a:solidFill>
                <a:latin typeface="Comic Sans MS" panose="030F0702030302020204" pitchFamily="66" charset="0"/>
              </a:rPr>
              <a:t>Supporting structures using guy lines and flying buttresses.</a:t>
            </a:r>
          </a:p>
          <a:p>
            <a:pPr lvl="0">
              <a:lnSpc>
                <a:spcPct val="107000"/>
              </a:lnSpc>
            </a:pPr>
            <a:endParaRPr lang="en-US" sz="1200" dirty="0">
              <a:solidFill>
                <a:srgbClr val="000000"/>
              </a:solidFill>
              <a:latin typeface="Comic Sans MS" panose="030F0702030302020204" pitchFamily="66" charset="0"/>
            </a:endParaRPr>
          </a:p>
          <a:p>
            <a:pPr lvl="0">
              <a:lnSpc>
                <a:spcPct val="107000"/>
              </a:lnSpc>
            </a:pPr>
            <a:endParaRPr lang="en-GB" sz="1200" dirty="0">
              <a:solidFill>
                <a:srgbClr val="000000"/>
              </a:solidFill>
              <a:latin typeface="Comic Sans MS" panose="030F0702030302020204" pitchFamily="66" charset="0"/>
            </a:endParaRPr>
          </a:p>
          <a:p>
            <a:pPr lvl="0"/>
            <a:endParaRPr lang="en-GB" sz="1200" dirty="0">
              <a:solidFill>
                <a:srgbClr val="000000"/>
              </a:solidFill>
              <a:latin typeface="Comic Sans MS" panose="030F0702030302020204" pitchFamily="66" charset="0"/>
            </a:endParaRPr>
          </a:p>
          <a:p>
            <a:pPr lvl="0"/>
            <a:endParaRPr lang="en-GB" sz="1200" dirty="0">
              <a:solidFill>
                <a:srgbClr val="000000"/>
              </a:solidFill>
              <a:latin typeface="Comic Sans MS" panose="030F0702030302020204" pitchFamily="66" charset="0"/>
            </a:endParaRPr>
          </a:p>
        </p:txBody>
      </p:sp>
      <p:sp>
        <p:nvSpPr>
          <p:cNvPr id="8" name="TextBox 7">
            <a:extLst>
              <a:ext uri="{FF2B5EF4-FFF2-40B4-BE49-F238E27FC236}">
                <a16:creationId xmlns:a16="http://schemas.microsoft.com/office/drawing/2014/main" id="{411ADE7E-97D0-C0AC-99C2-F7E700817961}"/>
              </a:ext>
            </a:extLst>
          </p:cNvPr>
          <p:cNvSpPr txBox="1"/>
          <p:nvPr/>
        </p:nvSpPr>
        <p:spPr>
          <a:xfrm>
            <a:off x="1878943" y="5397180"/>
            <a:ext cx="4472260" cy="2124428"/>
          </a:xfrm>
          <a:prstGeom prst="rect">
            <a:avLst/>
          </a:prstGeom>
          <a:noFill/>
        </p:spPr>
        <p:txBody>
          <a:bodyPr wrap="square" rtlCol="0">
            <a:spAutoFit/>
          </a:bodyPr>
          <a:lstStyle/>
          <a:p>
            <a:pPr marL="285750" lvl="0" indent="-285750">
              <a:lnSpc>
                <a:spcPct val="107000"/>
              </a:lnSpc>
              <a:buFont typeface="Arial" panose="020B0604020202020204" pitchFamily="34" charset="0"/>
              <a:buChar char="•"/>
            </a:pPr>
            <a:r>
              <a:rPr lang="en-GB" dirty="0">
                <a:effectLst/>
                <a:latin typeface="+mj-lt"/>
                <a:ea typeface="Calibri" panose="020F0502020204030204" pitchFamily="34" charset="0"/>
                <a:cs typeface="Times New Roman" panose="02020603050405020304" pitchFamily="18" charset="0"/>
              </a:rPr>
              <a:t>We are Creating:</a:t>
            </a:r>
            <a:endParaRPr lang="en-GB" sz="1200" dirty="0">
              <a:solidFill>
                <a:schemeClr val="tx2"/>
              </a:solidFill>
              <a:effectLst/>
              <a:latin typeface="Comic Sans MS" panose="030F0702030302020204" pitchFamily="66"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en-GB" sz="1200" dirty="0">
                <a:solidFill>
                  <a:schemeClr val="tx2"/>
                </a:solidFill>
                <a:latin typeface="Comic Sans MS" panose="030F0702030302020204" pitchFamily="66" charset="0"/>
                <a:ea typeface="Calibri" panose="020F0502020204030204" pitchFamily="34" charset="0"/>
                <a:cs typeface="Times New Roman" panose="02020603050405020304" pitchFamily="18" charset="0"/>
              </a:rPr>
              <a:t>Delicious food in our cooking sessions that promote nutrition, health benefits and are visually appealing </a:t>
            </a:r>
          </a:p>
          <a:p>
            <a:pPr marL="171450" lvl="0" indent="-171450">
              <a:lnSpc>
                <a:spcPct val="107000"/>
              </a:lnSpc>
              <a:buFont typeface="Arial" panose="020B0604020202020204" pitchFamily="34" charset="0"/>
              <a:buChar char="•"/>
            </a:pPr>
            <a:r>
              <a:rPr lang="en-GB" sz="1200" dirty="0">
                <a:solidFill>
                  <a:schemeClr val="tx2"/>
                </a:solidFill>
                <a:latin typeface="Comic Sans MS" panose="030F0702030302020204" pitchFamily="66" charset="0"/>
                <a:ea typeface="Calibri" panose="020F0502020204030204" pitchFamily="34" charset="0"/>
                <a:cs typeface="Times New Roman" panose="02020603050405020304" pitchFamily="18" charset="0"/>
              </a:rPr>
              <a:t>Our own text based adventures in computing-</a:t>
            </a:r>
          </a:p>
          <a:p>
            <a:pPr marL="171450" lvl="0" indent="-171450">
              <a:lnSpc>
                <a:spcPct val="107000"/>
              </a:lnSpc>
              <a:buFont typeface="Arial" panose="020B0604020202020204" pitchFamily="34" charset="0"/>
              <a:buChar char="•"/>
            </a:pPr>
            <a:r>
              <a:rPr lang="en-GB" sz="1200" dirty="0">
                <a:solidFill>
                  <a:schemeClr val="tx2"/>
                </a:solidFill>
                <a:latin typeface="Comic Sans MS" panose="030F0702030302020204" pitchFamily="66" charset="0"/>
                <a:ea typeface="Calibri" panose="020F0502020204030204" pitchFamily="34" charset="0"/>
                <a:cs typeface="Times New Roman" panose="02020603050405020304" pitchFamily="18" charset="0"/>
              </a:rPr>
              <a:t>Painting techniques to show depth and reflection </a:t>
            </a:r>
          </a:p>
          <a:p>
            <a:pPr lvl="0">
              <a:lnSpc>
                <a:spcPct val="107000"/>
              </a:lnSpc>
            </a:pPr>
            <a:endParaRPr lang="en-GB" sz="1200" dirty="0">
              <a:solidFill>
                <a:schemeClr val="tx2"/>
              </a:solidFill>
              <a:latin typeface="Comic Sans MS" panose="030F0702030302020204" pitchFamily="66"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endParaRPr lang="en-GB" sz="1200" dirty="0">
              <a:solidFill>
                <a:schemeClr val="tx2"/>
              </a:solidFill>
              <a:latin typeface="Comic Sans MS" panose="030F0702030302020204" pitchFamily="66"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endParaRPr lang="en-GB" sz="1200" dirty="0">
              <a:solidFill>
                <a:schemeClr val="tx2"/>
              </a:solidFill>
              <a:latin typeface="Comic Sans MS" panose="030F0702030302020204" pitchFamily="66"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endParaRPr lang="en-GB" sz="1100" dirty="0">
              <a:solidFill>
                <a:schemeClr val="tx2"/>
              </a:solidFill>
              <a:effectLst/>
              <a:latin typeface="Comic Sans MS" panose="030F0702030302020204" pitchFamily="66"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endParaRPr lang="en-GB" sz="1100" dirty="0">
              <a:solidFill>
                <a:schemeClr val="tx2"/>
              </a:solidFill>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70D2737F-447B-DC13-9E32-5CB802CE1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3019"/>
            <a:ext cx="2440594" cy="2440594"/>
          </a:xfrm>
          <a:prstGeom prst="rect">
            <a:avLst/>
          </a:prstGeom>
        </p:spPr>
      </p:pic>
      <p:sp>
        <p:nvSpPr>
          <p:cNvPr id="11" name="TextBox 10">
            <a:extLst>
              <a:ext uri="{FF2B5EF4-FFF2-40B4-BE49-F238E27FC236}">
                <a16:creationId xmlns:a16="http://schemas.microsoft.com/office/drawing/2014/main" id="{AC9C64C8-F44C-C645-AEE1-33A3029CDFC8}"/>
              </a:ext>
            </a:extLst>
          </p:cNvPr>
          <p:cNvSpPr txBox="1"/>
          <p:nvPr/>
        </p:nvSpPr>
        <p:spPr>
          <a:xfrm>
            <a:off x="5227456" y="1732610"/>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447778AE-E008-8A32-F1CC-9E0C8BE1416E}"/>
              </a:ext>
            </a:extLst>
          </p:cNvPr>
          <p:cNvSpPr txBox="1"/>
          <p:nvPr/>
        </p:nvSpPr>
        <p:spPr>
          <a:xfrm>
            <a:off x="2807222" y="2737750"/>
            <a:ext cx="3819268" cy="4538294"/>
          </a:xfrm>
          <a:prstGeom prst="rect">
            <a:avLst/>
          </a:prstGeom>
          <a:noFill/>
        </p:spPr>
        <p:txBody>
          <a:bodyPr wrap="square" rtlCol="0">
            <a:spAutoFit/>
          </a:bodyPr>
          <a:lstStyle/>
          <a:p>
            <a:pPr lvl="0">
              <a:lnSpc>
                <a:spcPct val="107000"/>
              </a:lnSpc>
            </a:pPr>
            <a:r>
              <a:rPr lang="en-US" dirty="0"/>
              <a:t>We are Solving:</a:t>
            </a:r>
          </a:p>
          <a:p>
            <a:pPr marL="171450" lvl="0" indent="-171450">
              <a:lnSpc>
                <a:spcPct val="107000"/>
              </a:lnSpc>
              <a:buFont typeface="Arial" panose="020B0604020202020204" pitchFamily="34" charset="0"/>
              <a:buChar char="•"/>
            </a:pPr>
            <a:r>
              <a:rPr lang="en-US" sz="1100" dirty="0">
                <a:solidFill>
                  <a:schemeClr val="tx2"/>
                </a:solidFill>
                <a:latin typeface="Comic Sans MS" panose="030F0702030302020204" pitchFamily="66" charset="0"/>
              </a:rPr>
              <a:t>Daily mathematics problems based around logic and reasoning</a:t>
            </a:r>
          </a:p>
          <a:p>
            <a:pPr marL="171450" lvl="0" indent="-171450">
              <a:lnSpc>
                <a:spcPct val="107000"/>
              </a:lnSpc>
              <a:buFont typeface="Arial" panose="020B0604020202020204" pitchFamily="34" charset="0"/>
              <a:buChar char="•"/>
            </a:pPr>
            <a:r>
              <a:rPr lang="en-US" sz="1100" dirty="0">
                <a:solidFill>
                  <a:schemeClr val="tx2"/>
                </a:solidFill>
                <a:latin typeface="Comic Sans MS" panose="030F0702030302020204" pitchFamily="66" charset="0"/>
              </a:rPr>
              <a:t>Arithmetic calculations in our daily practice</a:t>
            </a:r>
          </a:p>
          <a:p>
            <a:pPr marL="171450" lvl="0" indent="-171450">
              <a:lnSpc>
                <a:spcPct val="107000"/>
              </a:lnSpc>
              <a:buFont typeface="Arial" panose="020B0604020202020204" pitchFamily="34" charset="0"/>
              <a:buChar char="•"/>
            </a:pPr>
            <a:r>
              <a:rPr lang="en-US" sz="1100" dirty="0">
                <a:solidFill>
                  <a:schemeClr val="tx2"/>
                </a:solidFill>
                <a:latin typeface="Comic Sans MS" panose="030F0702030302020204" pitchFamily="66" charset="0"/>
              </a:rPr>
              <a:t>Percentages of amounts</a:t>
            </a:r>
          </a:p>
          <a:p>
            <a:pPr marL="171450" lvl="0" indent="-171450">
              <a:lnSpc>
                <a:spcPct val="107000"/>
              </a:lnSpc>
              <a:buFont typeface="Arial" panose="020B0604020202020204" pitchFamily="34" charset="0"/>
              <a:buChar char="•"/>
            </a:pPr>
            <a:r>
              <a:rPr lang="en-US" sz="1100" dirty="0">
                <a:solidFill>
                  <a:schemeClr val="tx2"/>
                </a:solidFill>
                <a:latin typeface="Comic Sans MS" panose="030F0702030302020204" pitchFamily="66" charset="0"/>
              </a:rPr>
              <a:t>Perimeter, area and volume scenarios in </a:t>
            </a:r>
            <a:r>
              <a:rPr lang="en-US" sz="1100" dirty="0" err="1">
                <a:solidFill>
                  <a:schemeClr val="tx2"/>
                </a:solidFill>
                <a:latin typeface="Comic Sans MS" panose="030F0702030302020204" pitchFamily="66" charset="0"/>
              </a:rPr>
              <a:t>Maths</a:t>
            </a:r>
            <a:endParaRPr lang="en-US" sz="1100" dirty="0">
              <a:solidFill>
                <a:schemeClr val="tx2"/>
              </a:solidFill>
              <a:latin typeface="Comic Sans MS" panose="030F0702030302020204" pitchFamily="66" charset="0"/>
            </a:endParaRPr>
          </a:p>
          <a:p>
            <a:pPr marL="171450" lvl="0" indent="-171450">
              <a:lnSpc>
                <a:spcPct val="107000"/>
              </a:lnSpc>
              <a:buFont typeface="Arial" panose="020B0604020202020204" pitchFamily="34" charset="0"/>
              <a:buChar char="•"/>
            </a:pPr>
            <a:r>
              <a:rPr lang="en-US" sz="1100" dirty="0">
                <a:solidFill>
                  <a:schemeClr val="tx2"/>
                </a:solidFill>
                <a:latin typeface="Comic Sans MS" panose="030F0702030302020204" pitchFamily="66" charset="0"/>
              </a:rPr>
              <a:t> </a:t>
            </a:r>
          </a:p>
          <a:p>
            <a:pPr marL="171450" lvl="0" indent="-171450">
              <a:lnSpc>
                <a:spcPct val="107000"/>
              </a:lnSpc>
              <a:buFont typeface="Arial" panose="020B0604020202020204" pitchFamily="34" charset="0"/>
              <a:buChar char="•"/>
            </a:pPr>
            <a:endParaRPr lang="en-US" sz="1100" dirty="0">
              <a:solidFill>
                <a:schemeClr val="tx2"/>
              </a:solidFill>
              <a:latin typeface="Comic Sans MS" panose="030F0702030302020204" pitchFamily="66" charset="0"/>
            </a:endParaRPr>
          </a:p>
          <a:p>
            <a:pPr lvl="0">
              <a:lnSpc>
                <a:spcPct val="107000"/>
              </a:lnSpc>
            </a:pPr>
            <a:endParaRPr lang="en-US" dirty="0"/>
          </a:p>
          <a:p>
            <a:pPr marL="171450" lvl="0" indent="-171450">
              <a:lnSpc>
                <a:spcPct val="107000"/>
              </a:lnSpc>
              <a:buFont typeface="Arial" panose="020B0604020202020204" pitchFamily="34" charset="0"/>
              <a:buChar char="•"/>
            </a:pPr>
            <a:endParaRPr lang="en-US" sz="1200" dirty="0">
              <a:solidFill>
                <a:schemeClr val="tx2"/>
              </a:solidFill>
              <a:latin typeface="Comic Sans MS" panose="030F0702030302020204" pitchFamily="66" charset="0"/>
            </a:endParaRPr>
          </a:p>
          <a:p>
            <a:pPr lvl="0">
              <a:lnSpc>
                <a:spcPct val="107000"/>
              </a:lnSpc>
            </a:pPr>
            <a:endParaRPr lang="en-US" sz="1200" dirty="0">
              <a:solidFill>
                <a:schemeClr val="tx2"/>
              </a:solidFill>
              <a:latin typeface="Comic Sans MS" panose="030F0702030302020204" pitchFamily="66" charset="0"/>
            </a:endParaRPr>
          </a:p>
          <a:p>
            <a:pPr lvl="0">
              <a:lnSpc>
                <a:spcPct val="107000"/>
              </a:lnSpc>
            </a:pPr>
            <a:endParaRPr lang="en-US" sz="1200" dirty="0">
              <a:solidFill>
                <a:schemeClr val="tx2"/>
              </a:solidFill>
              <a:latin typeface="Comic Sans MS" panose="030F0702030302020204" pitchFamily="66" charset="0"/>
            </a:endParaRPr>
          </a:p>
          <a:p>
            <a:pPr lvl="0">
              <a:lnSpc>
                <a:spcPct val="107000"/>
              </a:lnSpc>
            </a:pPr>
            <a:endParaRPr lang="en-US" sz="1200" dirty="0">
              <a:latin typeface="Comic Sans MS" panose="030F0702030302020204" pitchFamily="66" charset="0"/>
            </a:endParaRPr>
          </a:p>
          <a:p>
            <a:pPr lvl="0">
              <a:lnSpc>
                <a:spcPct val="107000"/>
              </a:lnSpc>
            </a:pPr>
            <a:endParaRPr lang="en-US" sz="1100" dirty="0">
              <a:latin typeface="Comic Sans MS" panose="030F0702030302020204" pitchFamily="66" charset="0"/>
            </a:endParaRPr>
          </a:p>
          <a:p>
            <a:pPr lvl="0">
              <a:lnSpc>
                <a:spcPct val="107000"/>
              </a:lnSpc>
            </a:pPr>
            <a:endParaRPr lang="en-US" sz="1100" dirty="0">
              <a:latin typeface="Comic Sans MS" panose="030F0702030302020204" pitchFamily="66" charset="0"/>
            </a:endParaRPr>
          </a:p>
          <a:p>
            <a:pPr lvl="0">
              <a:lnSpc>
                <a:spcPct val="107000"/>
              </a:lnSpc>
            </a:pPr>
            <a:endParaRPr lang="en-US" sz="1100" dirty="0">
              <a:solidFill>
                <a:schemeClr val="tx2"/>
              </a:solidFill>
              <a:latin typeface="Comic Sans MS" panose="030F0702030302020204" pitchFamily="66" charset="0"/>
            </a:endParaRPr>
          </a:p>
          <a:p>
            <a:pPr lvl="0">
              <a:lnSpc>
                <a:spcPct val="107000"/>
              </a:lnSpc>
            </a:pPr>
            <a:endParaRPr lang="en-US" sz="1100" dirty="0">
              <a:latin typeface="Comic Sans MS" panose="030F0702030302020204" pitchFamily="66" charset="0"/>
            </a:endParaRPr>
          </a:p>
          <a:p>
            <a:pPr lvl="0">
              <a:lnSpc>
                <a:spcPct val="107000"/>
              </a:lnSpc>
            </a:pPr>
            <a:endParaRPr lang="en-US" sz="1100" dirty="0">
              <a:latin typeface="Comic Sans MS" panose="030F0702030302020204" pitchFamily="66" charset="0"/>
            </a:endParaRPr>
          </a:p>
          <a:p>
            <a:pPr lvl="0">
              <a:lnSpc>
                <a:spcPct val="107000"/>
              </a:lnSpc>
            </a:pPr>
            <a:r>
              <a:rPr lang="en-US" dirty="0"/>
              <a:t> </a:t>
            </a:r>
          </a:p>
          <a:p>
            <a:pPr lvl="0">
              <a:lnSpc>
                <a:spcPct val="107000"/>
              </a:lnSpc>
            </a:pPr>
            <a:endParaRPr lang="en-US" dirty="0"/>
          </a:p>
          <a:p>
            <a:pPr lvl="0">
              <a:lnSpc>
                <a:spcPct val="107000"/>
              </a:lnSpc>
            </a:pPr>
            <a:endParaRPr lang="en-US" dirty="0"/>
          </a:p>
        </p:txBody>
      </p:sp>
      <p:sp>
        <p:nvSpPr>
          <p:cNvPr id="13" name="TextBox 12">
            <a:extLst>
              <a:ext uri="{FF2B5EF4-FFF2-40B4-BE49-F238E27FC236}">
                <a16:creationId xmlns:a16="http://schemas.microsoft.com/office/drawing/2014/main" id="{46EF6568-0D46-B8A2-EAA9-A54ED7A15B28}"/>
              </a:ext>
            </a:extLst>
          </p:cNvPr>
          <p:cNvSpPr txBox="1"/>
          <p:nvPr/>
        </p:nvSpPr>
        <p:spPr>
          <a:xfrm>
            <a:off x="6684575" y="4119907"/>
            <a:ext cx="5400406" cy="2923877"/>
          </a:xfrm>
          <a:prstGeom prst="rect">
            <a:avLst/>
          </a:prstGeom>
          <a:noFill/>
        </p:spPr>
        <p:txBody>
          <a:bodyPr wrap="square" rtlCol="0">
            <a:spAutoFit/>
          </a:bodyPr>
          <a:lstStyle/>
          <a:p>
            <a:pPr lvl="0"/>
            <a:r>
              <a:rPr lang="en-GB" dirty="0"/>
              <a:t>We are communicating</a:t>
            </a:r>
          </a:p>
          <a:p>
            <a:pPr marL="171450" lvl="0" indent="-171450">
              <a:buFont typeface="Arial" panose="020B0604020202020204" pitchFamily="34" charset="0"/>
              <a:buChar char="•"/>
            </a:pPr>
            <a:r>
              <a:rPr lang="en-GB" sz="1200" dirty="0">
                <a:solidFill>
                  <a:schemeClr val="tx2"/>
                </a:solidFill>
                <a:latin typeface="Comic Sans MS" panose="030F0702030302020204" pitchFamily="66" charset="0"/>
              </a:rPr>
              <a:t>Through making formal speeches</a:t>
            </a:r>
          </a:p>
          <a:p>
            <a:pPr marL="171450" lvl="0" indent="-171450">
              <a:buFont typeface="Arial" panose="020B0604020202020204" pitchFamily="34" charset="0"/>
              <a:buChar char="•"/>
            </a:pPr>
            <a:r>
              <a:rPr lang="en-GB" sz="1200" dirty="0">
                <a:solidFill>
                  <a:schemeClr val="tx2"/>
                </a:solidFill>
                <a:latin typeface="Comic Sans MS" panose="030F0702030302020204" pitchFamily="66" charset="0"/>
              </a:rPr>
              <a:t>Statistics and data-what does this tell us and how do we know?</a:t>
            </a:r>
          </a:p>
          <a:p>
            <a:pPr marL="171450" lvl="0" indent="-171450">
              <a:buFont typeface="Arial" panose="020B0604020202020204" pitchFamily="34" charset="0"/>
              <a:buChar char="•"/>
            </a:pPr>
            <a:r>
              <a:rPr lang="en-GB" sz="1200" dirty="0">
                <a:solidFill>
                  <a:schemeClr val="tx2"/>
                </a:solidFill>
                <a:latin typeface="Comic Sans MS" panose="030F0702030302020204" pitchFamily="66" charset="0"/>
              </a:rPr>
              <a:t>In French- ordering and describing food in a café/restaurant/shop setting </a:t>
            </a:r>
          </a:p>
          <a:p>
            <a:pPr marL="171450" lvl="0" indent="-171450">
              <a:buFont typeface="Arial" panose="020B0604020202020204" pitchFamily="34" charset="0"/>
              <a:buChar char="•"/>
            </a:pPr>
            <a:r>
              <a:rPr lang="en-GB" sz="1200" dirty="0">
                <a:solidFill>
                  <a:schemeClr val="tx2"/>
                </a:solidFill>
                <a:latin typeface="Comic Sans MS" panose="030F0702030302020204" pitchFamily="66" charset="0"/>
              </a:rPr>
              <a:t>Handling money for services and products in our French café</a:t>
            </a:r>
          </a:p>
          <a:p>
            <a:pPr marL="171450" lvl="0" indent="-171450">
              <a:buFont typeface="Arial" panose="020B0604020202020204" pitchFamily="34" charset="0"/>
              <a:buChar char="•"/>
            </a:pPr>
            <a:r>
              <a:rPr lang="en-GB" sz="1200" dirty="0">
                <a:solidFill>
                  <a:schemeClr val="tx2"/>
                </a:solidFill>
                <a:latin typeface="Comic Sans MS" panose="030F0702030302020204" pitchFamily="66" charset="0"/>
              </a:rPr>
              <a:t>Features and characteristics of animals through the use of classification systems in science </a:t>
            </a:r>
          </a:p>
          <a:p>
            <a:pPr marL="171450" lvl="0" indent="-171450">
              <a:buFont typeface="Arial" panose="020B0604020202020204" pitchFamily="34" charset="0"/>
              <a:buChar char="•"/>
            </a:pPr>
            <a:r>
              <a:rPr lang="en-GB" sz="1200" dirty="0">
                <a:solidFill>
                  <a:schemeClr val="tx2"/>
                </a:solidFill>
                <a:latin typeface="Comic Sans MS" panose="030F0702030302020204" pitchFamily="66" charset="0"/>
              </a:rPr>
              <a:t>Reflecting and evaluating upon our own learning and outcomes of projects, making suggestions </a:t>
            </a:r>
            <a:r>
              <a:rPr lang="en-GB" sz="1200">
                <a:solidFill>
                  <a:schemeClr val="tx2"/>
                </a:solidFill>
                <a:latin typeface="Comic Sans MS" panose="030F0702030302020204" pitchFamily="66" charset="0"/>
              </a:rPr>
              <a:t>for improvements. </a:t>
            </a:r>
            <a:endParaRPr lang="en-GB" sz="1200" dirty="0">
              <a:solidFill>
                <a:schemeClr val="tx2"/>
              </a:solidFill>
              <a:latin typeface="Comic Sans MS" panose="030F0702030302020204" pitchFamily="66" charset="0"/>
            </a:endParaRPr>
          </a:p>
          <a:p>
            <a:pPr lvl="0"/>
            <a:endParaRPr lang="en-GB" sz="1200" dirty="0">
              <a:latin typeface="Comic Sans MS" panose="030F0702030302020204" pitchFamily="66" charset="0"/>
            </a:endParaRPr>
          </a:p>
          <a:p>
            <a:pPr lvl="0"/>
            <a:endParaRPr lang="en-GB" sz="1200" dirty="0">
              <a:latin typeface="Comic Sans MS" panose="030F0702030302020204" pitchFamily="66" charset="0"/>
            </a:endParaRPr>
          </a:p>
          <a:p>
            <a:pPr lvl="0"/>
            <a:r>
              <a:rPr lang="en-GB" sz="1200" dirty="0">
                <a:latin typeface="Comic Sans MS" panose="030F0702030302020204" pitchFamily="66" charset="0"/>
              </a:rPr>
              <a:t> </a:t>
            </a:r>
          </a:p>
          <a:p>
            <a:pPr marL="171450" lvl="0" indent="-171450">
              <a:buFont typeface="Arial" panose="020B0604020202020204" pitchFamily="34" charset="0"/>
              <a:buChar char="•"/>
            </a:pPr>
            <a:endParaRPr lang="en-GB" sz="1100" dirty="0">
              <a:solidFill>
                <a:schemeClr val="tx2"/>
              </a:solidFill>
              <a:latin typeface="Comic Sans MS" panose="030F0702030302020204" pitchFamily="66" charset="0"/>
            </a:endParaRPr>
          </a:p>
          <a:p>
            <a:pPr marL="171450" lvl="0" indent="-171450">
              <a:buFont typeface="Arial" panose="020B0604020202020204" pitchFamily="34" charset="0"/>
              <a:buChar char="•"/>
            </a:pPr>
            <a:r>
              <a:rPr lang="en-GB" sz="1100" dirty="0">
                <a:latin typeface="Comic Sans MS" panose="030F0702030302020204" pitchFamily="66" charset="0"/>
              </a:rPr>
              <a:t> </a:t>
            </a:r>
          </a:p>
        </p:txBody>
      </p:sp>
      <p:sp>
        <p:nvSpPr>
          <p:cNvPr id="14" name="TextBox 13">
            <a:extLst>
              <a:ext uri="{FF2B5EF4-FFF2-40B4-BE49-F238E27FC236}">
                <a16:creationId xmlns:a16="http://schemas.microsoft.com/office/drawing/2014/main" id="{06E6067D-7BFF-05A3-5B4F-C507D352A390}"/>
              </a:ext>
            </a:extLst>
          </p:cNvPr>
          <p:cNvSpPr txBox="1"/>
          <p:nvPr/>
        </p:nvSpPr>
        <p:spPr>
          <a:xfrm>
            <a:off x="2029903" y="4174376"/>
            <a:ext cx="5060685" cy="2007088"/>
          </a:xfrm>
          <a:prstGeom prst="rect">
            <a:avLst/>
          </a:prstGeom>
          <a:noFill/>
        </p:spPr>
        <p:txBody>
          <a:bodyPr wrap="square" rtlCol="0">
            <a:spAutoFit/>
          </a:bodyPr>
          <a:lstStyle/>
          <a:p>
            <a:pPr lvl="0">
              <a:lnSpc>
                <a:spcPct val="107000"/>
              </a:lnSpc>
            </a:pPr>
            <a:r>
              <a:rPr lang="en-GB" dirty="0">
                <a:effectLst/>
                <a:latin typeface="+mj-lt"/>
                <a:ea typeface="Calibri" panose="020F0502020204030204" pitchFamily="34" charset="0"/>
                <a:cs typeface="Times New Roman" panose="02020603050405020304" pitchFamily="18" charset="0"/>
              </a:rPr>
              <a:t>We are Growing:</a:t>
            </a:r>
          </a:p>
          <a:p>
            <a:pPr marL="171450" lvl="0" indent="-171450">
              <a:lnSpc>
                <a:spcPct val="107000"/>
              </a:lnSpc>
              <a:buFont typeface="Arial" panose="020B0604020202020204" pitchFamily="34" charset="0"/>
              <a:buChar char="•"/>
            </a:pPr>
            <a:r>
              <a:rPr lang="en-GB" sz="1100" dirty="0">
                <a:solidFill>
                  <a:schemeClr val="tx2"/>
                </a:solidFill>
                <a:latin typeface="Comic Sans MS" panose="030F0702030302020204" pitchFamily="66" charset="0"/>
                <a:ea typeface="Calibri" panose="020F0502020204030204" pitchFamily="34" charset="0"/>
                <a:cs typeface="Times New Roman" panose="02020603050405020304" pitchFamily="18" charset="0"/>
              </a:rPr>
              <a:t>Our recall of equivalent fractions, decimals and percentages</a:t>
            </a:r>
          </a:p>
          <a:p>
            <a:pPr marL="171450" lvl="0" indent="-171450">
              <a:lnSpc>
                <a:spcPct val="107000"/>
              </a:lnSpc>
              <a:buFont typeface="Arial" panose="020B0604020202020204" pitchFamily="34" charset="0"/>
              <a:buChar char="•"/>
            </a:pPr>
            <a:r>
              <a:rPr lang="en-GB" sz="1100" dirty="0">
                <a:solidFill>
                  <a:schemeClr val="tx2"/>
                </a:solidFill>
                <a:latin typeface="Comic Sans MS" panose="030F0702030302020204" pitchFamily="66" charset="0"/>
                <a:ea typeface="Calibri" panose="020F0502020204030204" pitchFamily="34" charset="0"/>
                <a:cs typeface="Times New Roman" panose="02020603050405020304" pitchFamily="18" charset="0"/>
              </a:rPr>
              <a:t>Our knowledge of keeping safe and helping others through basic First Aid skills in SCARF</a:t>
            </a:r>
          </a:p>
          <a:p>
            <a:pPr marL="171450" lvl="0" indent="-171450">
              <a:lnSpc>
                <a:spcPct val="107000"/>
              </a:lnSpc>
              <a:buFont typeface="Arial" panose="020B0604020202020204" pitchFamily="34" charset="0"/>
              <a:buChar char="•"/>
            </a:pPr>
            <a:r>
              <a:rPr lang="en-GB" sz="1100" dirty="0">
                <a:solidFill>
                  <a:schemeClr val="tx2"/>
                </a:solidFill>
                <a:latin typeface="Comic Sans MS" panose="030F0702030302020204" pitchFamily="66" charset="0"/>
                <a:ea typeface="Calibri" panose="020F0502020204030204" pitchFamily="34" charset="0"/>
                <a:cs typeface="Times New Roman" panose="02020603050405020304" pitchFamily="18" charset="0"/>
              </a:rPr>
              <a:t>Our knowledge of settlements in Geography-where are the most populated areas and why are they good locations to live in?</a:t>
            </a:r>
          </a:p>
          <a:p>
            <a:pPr marL="171450" lvl="0" indent="-171450">
              <a:lnSpc>
                <a:spcPct val="107000"/>
              </a:lnSpc>
              <a:buFont typeface="Arial" panose="020B0604020202020204" pitchFamily="34" charset="0"/>
              <a:buChar char="•"/>
            </a:pPr>
            <a:endParaRPr lang="en-GB" sz="1100" dirty="0">
              <a:solidFill>
                <a:schemeClr val="tx2"/>
              </a:solidFill>
              <a:latin typeface="Comic Sans MS" panose="030F0702030302020204" pitchFamily="66" charset="0"/>
              <a:ea typeface="Calibri" panose="020F0502020204030204" pitchFamily="34" charset="0"/>
              <a:cs typeface="Times New Roman" panose="02020603050405020304" pitchFamily="18" charset="0"/>
            </a:endParaRPr>
          </a:p>
          <a:p>
            <a:pPr lvl="0">
              <a:lnSpc>
                <a:spcPct val="107000"/>
              </a:lnSpc>
            </a:pPr>
            <a:r>
              <a:rPr lang="en-GB" sz="1100" dirty="0">
                <a:solidFill>
                  <a:schemeClr val="tx2"/>
                </a:solidFill>
                <a:latin typeface="Comic Sans MS" panose="030F0702030302020204" pitchFamily="66" charset="0"/>
                <a:ea typeface="Calibri" panose="020F0502020204030204" pitchFamily="34" charset="0"/>
                <a:cs typeface="Times New Roman" panose="02020603050405020304" pitchFamily="18" charset="0"/>
              </a:rPr>
              <a:t> </a:t>
            </a:r>
            <a:endParaRPr lang="en-GB" sz="1100" dirty="0">
              <a:solidFill>
                <a:schemeClr val="tx2"/>
              </a:solidFill>
              <a:effectLst/>
              <a:latin typeface="Comic Sans MS" panose="030F0702030302020204" pitchFamily="66"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endParaRPr lang="en-GB" sz="1100" dirty="0">
              <a:solidFill>
                <a:srgbClr val="000000"/>
              </a:solidFill>
              <a:latin typeface="Comic Sans MS" panose="030F0702030302020204" pitchFamily="66" charset="0"/>
              <a:cs typeface="Times New Roman" panose="02020603050405020304" pitchFamily="18" charset="0"/>
            </a:endParaRPr>
          </a:p>
          <a:p>
            <a:pPr marL="171450" lvl="0" indent="-171450">
              <a:buFont typeface="Arial" panose="020B0604020202020204" pitchFamily="34" charset="0"/>
              <a:buChar char="•"/>
            </a:pPr>
            <a:endParaRPr lang="en-GB" sz="1100"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0A4D2A9EE894444BB98D5C56EDC76E9" ma:contentTypeVersion="13" ma:contentTypeDescription="Create a new document." ma:contentTypeScope="" ma:versionID="663c240ab8caf10932c0cd95e82704c8">
  <xsd:schema xmlns:xsd="http://www.w3.org/2001/XMLSchema" xmlns:xs="http://www.w3.org/2001/XMLSchema" xmlns:p="http://schemas.microsoft.com/office/2006/metadata/properties" xmlns:ns2="c1084fda-faa2-44bb-89cf-b21feddceb48" xmlns:ns3="abb8ad16-aa0e-4527-a096-c59a199151c3" targetNamespace="http://schemas.microsoft.com/office/2006/metadata/properties" ma:root="true" ma:fieldsID="20667dd1b375e6f8484c12afbff2b700" ns2:_="" ns3:_="">
    <xsd:import namespace="c1084fda-faa2-44bb-89cf-b21feddceb48"/>
    <xsd:import namespace="abb8ad16-aa0e-4527-a096-c59a199151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084fda-faa2-44bb-89cf-b21feddceb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a6eca8e-0e1f-4d49-827f-0351ee8bd89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descrip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b8ad16-aa0e-4527-a096-c59a199151c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1379a09-f0ae-4847-927c-159b99c20abe}" ma:internalName="TaxCatchAll" ma:showField="CatchAllData" ma:web="abb8ad16-aa0e-4527-a096-c59a199151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1084fda-faa2-44bb-89cf-b21feddceb48">
      <Terms xmlns="http://schemas.microsoft.com/office/infopath/2007/PartnerControls"/>
    </lcf76f155ced4ddcb4097134ff3c332f>
    <TaxCatchAll xmlns="abb8ad16-aa0e-4527-a096-c59a199151c3" xsi:nil="true"/>
  </documentManagement>
</p:properties>
</file>

<file path=customXml/itemProps1.xml><?xml version="1.0" encoding="utf-8"?>
<ds:datastoreItem xmlns:ds="http://schemas.openxmlformats.org/officeDocument/2006/customXml" ds:itemID="{7104AB1E-D99D-4760-89D8-EDC541A039B4}">
  <ds:schemaRefs>
    <ds:schemaRef ds:uri="http://schemas.microsoft.com/sharepoint/v3/contenttype/forms"/>
  </ds:schemaRefs>
</ds:datastoreItem>
</file>

<file path=customXml/itemProps2.xml><?xml version="1.0" encoding="utf-8"?>
<ds:datastoreItem xmlns:ds="http://schemas.openxmlformats.org/officeDocument/2006/customXml" ds:itemID="{8B611436-E3C7-4A4C-A6CF-FE0E3DBB4E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084fda-faa2-44bb-89cf-b21feddceb48"/>
    <ds:schemaRef ds:uri="abb8ad16-aa0e-4527-a096-c59a199151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046A7F-F781-445A-99E0-7E85379671E2}">
  <ds:schemaRefs>
    <ds:schemaRef ds:uri="http://schemas.microsoft.com/office/2006/metadata/properties"/>
    <ds:schemaRef ds:uri="http://www.w3.org/XML/1998/namespace"/>
    <ds:schemaRef ds:uri="http://purl.org/dc/term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db1d7ee5-dc7b-478e-862d-49ed1201d877"/>
    <ds:schemaRef ds:uri="http://purl.org/dc/elements/1.1/"/>
    <ds:schemaRef ds:uri="c1084fda-faa2-44bb-89cf-b21feddceb48"/>
    <ds:schemaRef ds:uri="abb8ad16-aa0e-4527-a096-c59a199151c3"/>
  </ds:schemaRefs>
</ds:datastoreItem>
</file>

<file path=docProps/app.xml><?xml version="1.0" encoding="utf-8"?>
<Properties xmlns="http://schemas.openxmlformats.org/officeDocument/2006/extended-properties" xmlns:vt="http://schemas.openxmlformats.org/officeDocument/2006/docPropsVTypes">
  <Template>Nature Illustration 16x9</Template>
  <TotalTime>628</TotalTime>
  <Words>854</Words>
  <Application>Microsoft Office PowerPoint</Application>
  <PresentationFormat>Widescreen</PresentationFormat>
  <Paragraphs>93</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Comic Sans MS</vt:lpstr>
      <vt:lpstr>Segoe Print</vt:lpstr>
      <vt:lpstr>Nature Illustration 16x9</vt:lpstr>
      <vt:lpstr>Oak Class </vt:lpstr>
      <vt:lpstr>PowerPoint Presentation</vt:lpstr>
      <vt:lpstr>Important Dates for Oak Class</vt:lpstr>
      <vt:lpstr>Summer 1 Learning Overview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Microsoft Office User</dc:creator>
  <cp:lastModifiedBy>Anna Howe</cp:lastModifiedBy>
  <cp:revision>16</cp:revision>
  <dcterms:created xsi:type="dcterms:W3CDTF">2023-01-06T14:19:25Z</dcterms:created>
  <dcterms:modified xsi:type="dcterms:W3CDTF">2024-04-17T15:49:12Z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0x010100E0A4D2A9EE894444BB98D5C56EDC76E9</vt:lpwstr>
  </property>
  <property fmtid="{D5CDD505-2E9C-101B-9397-08002B2CF9AE}" pid="3" name="MediaServiceImageTags">
    <vt:lpwstr/>
  </property>
</Properties>
</file>