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7" r:id="rId5"/>
    <p:sldId id="264" r:id="rId6"/>
    <p:sldId id="265" r:id="rId7"/>
    <p:sldId id="263" r:id="rId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Oak Class </a:t>
            </a:r>
            <a:endParaRPr lang="en-gb" dirty="0"/>
          </a:p>
        </p:txBody>
      </p:sp>
      <p:sp>
        <p:nvSpPr>
          <p:cNvPr id="3" name="Subtitle 2"/>
          <p:cNvSpPr>
            <a:spLocks noGrp="1"/>
          </p:cNvSpPr>
          <p:nvPr>
            <p:ph type="subTitle" idx="1"/>
          </p:nvPr>
        </p:nvSpPr>
        <p:spPr>
          <a:xfrm>
            <a:off x="3670298" y="3581400"/>
            <a:ext cx="6858002" cy="914400"/>
          </a:xfrm>
        </p:spPr>
        <p:txBody>
          <a:bodyPr rtlCol="0"/>
          <a:lstStyle/>
          <a:p>
            <a:pPr rtl="0"/>
            <a:r>
              <a:rPr lang="en-GB" dirty="0"/>
              <a:t>Summer 2- June and July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1A0A1C-536F-2B23-7B11-4DADD645966F}"/>
              </a:ext>
            </a:extLst>
          </p:cNvPr>
          <p:cNvSpPr txBox="1"/>
          <p:nvPr/>
        </p:nvSpPr>
        <p:spPr>
          <a:xfrm>
            <a:off x="137223" y="9667"/>
            <a:ext cx="4681636" cy="8223790"/>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Final term as Oak Class 2023-2024! And the final few weeks at Kirkbride Primary School for our Year 6 pupils. This half term is </a:t>
            </a:r>
            <a:r>
              <a:rPr lang="en-GB" sz="1200" dirty="0">
                <a:latin typeface="Calibri" panose="020F0502020204030204" pitchFamily="34" charset="0"/>
                <a:ea typeface="Calibri" panose="020F0502020204030204" pitchFamily="34" charset="0"/>
                <a:cs typeface="Calibri" panose="020F0502020204030204" pitchFamily="34" charset="0"/>
              </a:rPr>
              <a:t>a jam packed one with lots of learning, fun and memory making.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First week back</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Our first day back was our wonderful French café event. Pupils applied their language skills to order their own French snacks and make conversation with other guests! It was lovely to hear pupils speaking with enthusiasm and confidence and supporting each other to do so. The French snacks went down very well, too!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Our Year 5 pupils visited Nelson Thomlinson School for an experience day. They took part in various different lessons, including… They also got to order their own lunch in the cafeteria and take part in a Samba band session in the school’s music department. The Year 7 staff also visited our Year 6 pupils at Kirkbride on the same day. Year 6 pupils going to NTS were able to ask questions and gained knowledge of what their daily routines, rules and expectations will be once they join the school in September. It was also really helpful for pupils to meet with Year 7 staff who will support them in their transition from primary to secondary. They will visit NTS on Mon 1</a:t>
            </a:r>
            <a:r>
              <a:rPr lang="en-GB" sz="1200" baseline="30000" dirty="0">
                <a:latin typeface="Calibri" panose="020F0502020204030204" pitchFamily="34" charset="0"/>
                <a:ea typeface="Calibri" panose="020F0502020204030204" pitchFamily="34" charset="0"/>
                <a:cs typeface="Calibri" panose="020F0502020204030204" pitchFamily="34" charset="0"/>
              </a:rPr>
              <a:t>st</a:t>
            </a:r>
            <a:r>
              <a:rPr lang="en-GB" sz="1200" dirty="0">
                <a:latin typeface="Calibri" panose="020F0502020204030204" pitchFamily="34" charset="0"/>
                <a:ea typeface="Calibri" panose="020F0502020204030204" pitchFamily="34" charset="0"/>
                <a:cs typeface="Calibri" panose="020F0502020204030204" pitchFamily="34" charset="0"/>
              </a:rPr>
              <a:t> and Tues 2</a:t>
            </a:r>
            <a:r>
              <a:rPr lang="en-GB" sz="1200" baseline="30000" dirty="0">
                <a:latin typeface="Calibri" panose="020F0502020204030204" pitchFamily="34" charset="0"/>
                <a:ea typeface="Calibri" panose="020F0502020204030204" pitchFamily="34" charset="0"/>
                <a:cs typeface="Calibri" panose="020F0502020204030204" pitchFamily="34" charset="0"/>
              </a:rPr>
              <a:t>nd</a:t>
            </a:r>
            <a:r>
              <a:rPr lang="en-GB" sz="1200" dirty="0">
                <a:latin typeface="Calibri" panose="020F0502020204030204" pitchFamily="34" charset="0"/>
                <a:ea typeface="Calibri" panose="020F0502020204030204" pitchFamily="34" charset="0"/>
                <a:cs typeface="Calibri" panose="020F0502020204030204" pitchFamily="34" charset="0"/>
              </a:rPr>
              <a:t> July for their transition days.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As we type, most of Oak Class have set off on their residential visit to Berwick. A very exciting crew were waved off by the rest of the school with much luggage in tow. They are in for an exciting few days of beaches, castles, seabirds, museums and treats.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DT-Cooking</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Our student teacher, Miss Wilson, will be leading our DT learning around exploring the question ‘Does Food effect the way you feel?’, in which pupils will learn to cook 3 new recipes, practise kitchen skills such as knife work and safe use of the oven and hob. Miss Wilson has joined us from the University of Cumbria and will be with us until the 1</a:t>
            </a:r>
            <a:r>
              <a:rPr lang="en-GB" sz="1200" baseline="30000" dirty="0">
                <a:latin typeface="Calibri" panose="020F0502020204030204" pitchFamily="34" charset="0"/>
                <a:ea typeface="Calibri" panose="020F0502020204030204" pitchFamily="34" charset="0"/>
                <a:cs typeface="Calibri" panose="020F0502020204030204" pitchFamily="34" charset="0"/>
              </a:rPr>
              <a:t>st</a:t>
            </a:r>
            <a:r>
              <a:rPr lang="en-GB" sz="1200" dirty="0">
                <a:latin typeface="Calibri" panose="020F0502020204030204" pitchFamily="34" charset="0"/>
                <a:ea typeface="Calibri" panose="020F0502020204030204" pitchFamily="34" charset="0"/>
                <a:cs typeface="Calibri" panose="020F0502020204030204" pitchFamily="34" charset="0"/>
              </a:rPr>
              <a:t> week of July. She will be supporting the teaching and learning in Oak Class across the curriculum. </a:t>
            </a: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A49A0CC-FAA4-BAC4-D7FF-6197DB26FE9F}"/>
              </a:ext>
            </a:extLst>
          </p:cNvPr>
          <p:cNvSpPr txBox="1"/>
          <p:nvPr/>
        </p:nvSpPr>
        <p:spPr>
          <a:xfrm>
            <a:off x="4818859" y="220108"/>
            <a:ext cx="6625420" cy="4856714"/>
          </a:xfrm>
          <a:prstGeom prst="rect">
            <a:avLst/>
          </a:prstGeom>
          <a:noFill/>
        </p:spPr>
        <p:txBody>
          <a:bodyPr wrap="square" rtlCol="0">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Please see attached overview for curriculum coverage and learning opportunities this half term.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PE</a:t>
            </a:r>
          </a:p>
          <a:p>
            <a:pPr>
              <a:lnSpc>
                <a:spcPct val="107000"/>
              </a:lnSpc>
              <a:spcAft>
                <a:spcPts val="800"/>
              </a:spcAft>
            </a:pPr>
            <a:r>
              <a:rPr lang="en-GB" sz="1200" b="1" dirty="0">
                <a:latin typeface="Calibri" panose="020F0502020204030204" pitchFamily="34" charset="0"/>
                <a:ea typeface="Calibri" panose="020F0502020204030204" pitchFamily="34" charset="0"/>
                <a:cs typeface="Calibri" panose="020F0502020204030204" pitchFamily="34" charset="0"/>
              </a:rPr>
              <a:t>School PE kit is needed for Monday and Friday this half term. </a:t>
            </a:r>
            <a:r>
              <a:rPr lang="en-GB" sz="1200" dirty="0">
                <a:latin typeface="Calibri" panose="020F0502020204030204" pitchFamily="34" charset="0"/>
                <a:ea typeface="Calibri" panose="020F0502020204030204" pitchFamily="34" charset="0"/>
                <a:cs typeface="Calibri" panose="020F0502020204030204" pitchFamily="34" charset="0"/>
              </a:rPr>
              <a:t>Monday will be </a:t>
            </a:r>
            <a:r>
              <a:rPr lang="en-GB" sz="1200" dirty="0" err="1">
                <a:latin typeface="Calibri" panose="020F0502020204030204" pitchFamily="34" charset="0"/>
                <a:ea typeface="Calibri" panose="020F0502020204030204" pitchFamily="34" charset="0"/>
                <a:cs typeface="Calibri" panose="020F0502020204030204" pitchFamily="34" charset="0"/>
              </a:rPr>
              <a:t>tenniswith</a:t>
            </a:r>
            <a:r>
              <a:rPr lang="en-GB" sz="1200" dirty="0">
                <a:latin typeface="Calibri" panose="020F0502020204030204" pitchFamily="34" charset="0"/>
                <a:ea typeface="Calibri" panose="020F0502020204030204" pitchFamily="34" charset="0"/>
                <a:cs typeface="Calibri" panose="020F0502020204030204" pitchFamily="34" charset="0"/>
              </a:rPr>
              <a:t> GLL coaching. Friday’s session will be at Kirkbride Bowling and tennis club and pupils will get to do both sports. School PE kit is red or white t-shirt (plain or with school logo), plain black shorts, leggings or joggers- no brand logos please and a pair of trainers that can be left in school, meaning that they are not missing out on the session, as a result of not having appropriate footwear. </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have some extra session planned in on days that are not our usual PE days- please see important dates list for more details. This includes our Sports Day which we are hoping will go ahead (weather dependent) on Wed 19</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June.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Hot Days</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This may be wishful thinking, but hopefully we might see some hot and sunny weather this half term! If this id forecast, please could pupils apply sun cream before school? We are happy to support reapplication at lunch time if they bring some in their bag and encourage them to bring a cap or hat with a brim and sunglasses, too. </a:t>
            </a:r>
          </a:p>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Summer Production</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This year, our production will be ‘The Lion King’, which we are already very excited about! Performances will take place in the week beginning 8</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July- more details to come soon. Our Year 6’s will also lead their own Leavers’ Assembly on Friday 19</a:t>
            </a:r>
            <a:r>
              <a:rPr lang="en-GB" sz="1200" baseline="30000" dirty="0">
                <a:latin typeface="Calibri" panose="020F0502020204030204" pitchFamily="34" charset="0"/>
                <a:ea typeface="Calibri" panose="020F0502020204030204" pitchFamily="34" charset="0"/>
                <a:cs typeface="Calibri" panose="020F0502020204030204" pitchFamily="34" charset="0"/>
              </a:rPr>
              <a:t>th</a:t>
            </a:r>
            <a:r>
              <a:rPr lang="en-GB" sz="1200" dirty="0">
                <a:latin typeface="Calibri" panose="020F0502020204030204" pitchFamily="34" charset="0"/>
                <a:ea typeface="Calibri" panose="020F0502020204030204" pitchFamily="34" charset="0"/>
                <a:cs typeface="Calibri" panose="020F0502020204030204" pitchFamily="34" charset="0"/>
              </a:rPr>
              <a:t> July.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829E-1E1A-7AB6-306B-DE501D69A94E}"/>
              </a:ext>
            </a:extLst>
          </p:cNvPr>
          <p:cNvSpPr>
            <a:spLocks noGrp="1"/>
          </p:cNvSpPr>
          <p:nvPr>
            <p:ph type="title"/>
          </p:nvPr>
        </p:nvSpPr>
        <p:spPr/>
        <p:txBody>
          <a:bodyPr/>
          <a:lstStyle/>
          <a:p>
            <a:r>
              <a:rPr lang="en-GB" dirty="0"/>
              <a:t>Important Dates for Oak Class</a:t>
            </a:r>
          </a:p>
        </p:txBody>
      </p:sp>
      <p:sp>
        <p:nvSpPr>
          <p:cNvPr id="3" name="Content Placeholder 2">
            <a:extLst>
              <a:ext uri="{FF2B5EF4-FFF2-40B4-BE49-F238E27FC236}">
                <a16:creationId xmlns:a16="http://schemas.microsoft.com/office/drawing/2014/main" id="{BE0B1CB1-8EB6-2102-36E5-4735213EF740}"/>
              </a:ext>
            </a:extLst>
          </p:cNvPr>
          <p:cNvSpPr>
            <a:spLocks noGrp="1"/>
          </p:cNvSpPr>
          <p:nvPr>
            <p:ph idx="1"/>
          </p:nvPr>
        </p:nvSpPr>
        <p:spPr>
          <a:xfrm>
            <a:off x="522515" y="1604107"/>
            <a:ext cx="4221424" cy="4386145"/>
          </a:xfrm>
        </p:spPr>
        <p:txBody>
          <a:bodyPr>
            <a:normAutofit/>
          </a:bodyPr>
          <a:lstStyle/>
          <a:p>
            <a:r>
              <a:rPr lang="en-GB" sz="1400" dirty="0">
                <a:latin typeface="Calibri" panose="020F0502020204030204" pitchFamily="34" charset="0"/>
                <a:cs typeface="Calibri" panose="020F0502020204030204" pitchFamily="34" charset="0"/>
              </a:rPr>
              <a:t>Mon 3</a:t>
            </a:r>
            <a:r>
              <a:rPr lang="en-GB" sz="1400" baseline="30000" dirty="0">
                <a:latin typeface="Calibri" panose="020F0502020204030204" pitchFamily="34" charset="0"/>
                <a:cs typeface="Calibri" panose="020F0502020204030204" pitchFamily="34" charset="0"/>
              </a:rPr>
              <a:t>rd</a:t>
            </a:r>
            <a:r>
              <a:rPr lang="en-GB" sz="1400" dirty="0">
                <a:latin typeface="Calibri" panose="020F0502020204030204" pitchFamily="34" charset="0"/>
                <a:cs typeface="Calibri" panose="020F0502020204030204" pitchFamily="34" charset="0"/>
              </a:rPr>
              <a:t> June French Café for Oak and Elm </a:t>
            </a:r>
          </a:p>
          <a:p>
            <a:r>
              <a:rPr lang="en-GB" sz="1400" dirty="0">
                <a:latin typeface="Calibri" panose="020F0502020204030204" pitchFamily="34" charset="0"/>
                <a:cs typeface="Calibri" panose="020F0502020204030204" pitchFamily="34" charset="0"/>
              </a:rPr>
              <a:t>Tues 4</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June-Year 5 to visit NTS for experience day. NTS Year 7 staff to visit Kirkbride Year 6s</a:t>
            </a:r>
          </a:p>
          <a:p>
            <a:r>
              <a:rPr lang="en-GB" sz="1400" dirty="0">
                <a:latin typeface="Calibri" panose="020F0502020204030204" pitchFamily="34" charset="0"/>
                <a:cs typeface="Calibri" panose="020F0502020204030204" pitchFamily="34" charset="0"/>
              </a:rPr>
              <a:t>Wed 5</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-Fri 7</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June Berwick Residential for KS2</a:t>
            </a:r>
          </a:p>
          <a:p>
            <a:r>
              <a:rPr lang="en-GB" sz="1400" dirty="0">
                <a:latin typeface="Calibri" panose="020F0502020204030204" pitchFamily="34" charset="0"/>
                <a:cs typeface="Calibri" panose="020F0502020204030204" pitchFamily="34" charset="0"/>
              </a:rPr>
              <a:t>Tues 11</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June NISCU transition session for Year 6 in school </a:t>
            </a:r>
          </a:p>
          <a:p>
            <a:r>
              <a:rPr lang="en-GB" sz="1400" dirty="0">
                <a:latin typeface="Calibri" panose="020F0502020204030204" pitchFamily="34" charset="0"/>
                <a:cs typeface="Calibri" panose="020F0502020204030204" pitchFamily="34" charset="0"/>
              </a:rPr>
              <a:t>Fri 15</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June Kirkbride Bowling Club Sports session PE Kit needed </a:t>
            </a:r>
          </a:p>
          <a:p>
            <a:r>
              <a:rPr lang="en-GB" sz="1400" dirty="0">
                <a:latin typeface="Calibri" panose="020F0502020204030204" pitchFamily="34" charset="0"/>
                <a:cs typeface="Calibri" panose="020F0502020204030204" pitchFamily="34" charset="0"/>
              </a:rPr>
              <a:t>Wed 19</a:t>
            </a:r>
            <a:r>
              <a:rPr lang="en-GB" sz="1400" baseline="30000" dirty="0">
                <a:latin typeface="Calibri" panose="020F0502020204030204" pitchFamily="34" charset="0"/>
                <a:cs typeface="Calibri" panose="020F0502020204030204" pitchFamily="34" charset="0"/>
              </a:rPr>
              <a:t>th</a:t>
            </a:r>
            <a:r>
              <a:rPr lang="en-GB" sz="1400" dirty="0">
                <a:latin typeface="Calibri" panose="020F0502020204030204" pitchFamily="34" charset="0"/>
                <a:cs typeface="Calibri" panose="020F0502020204030204" pitchFamily="34" charset="0"/>
              </a:rPr>
              <a:t> June Sports Day</a:t>
            </a:r>
          </a:p>
          <a:p>
            <a:r>
              <a:rPr lang="en-GB" sz="1400" dirty="0">
                <a:latin typeface="Calibri" panose="020F0502020204030204" pitchFamily="34" charset="0"/>
                <a:cs typeface="Calibri" panose="020F0502020204030204" pitchFamily="34" charset="0"/>
              </a:rPr>
              <a:t>Fri 21</a:t>
            </a:r>
            <a:r>
              <a:rPr lang="en-GB" sz="1400" baseline="30000" dirty="0">
                <a:latin typeface="Calibri" panose="020F0502020204030204" pitchFamily="34" charset="0"/>
                <a:cs typeface="Calibri" panose="020F0502020204030204" pitchFamily="34" charset="0"/>
              </a:rPr>
              <a:t>st</a:t>
            </a:r>
            <a:r>
              <a:rPr lang="en-GB" sz="1400" dirty="0">
                <a:latin typeface="Calibri" panose="020F0502020204030204" pitchFamily="34" charset="0"/>
                <a:cs typeface="Calibri" panose="020F0502020204030204" pitchFamily="34" charset="0"/>
              </a:rPr>
              <a:t> June Year 5/6 Tennis competition </a:t>
            </a:r>
          </a:p>
          <a:p>
            <a:endParaRPr lang="en-GB" sz="1400"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B1D1BE7D-075F-93C1-FFE3-5DC5C256ACAE}"/>
              </a:ext>
            </a:extLst>
          </p:cNvPr>
          <p:cNvSpPr txBox="1">
            <a:spLocks/>
          </p:cNvSpPr>
          <p:nvPr/>
        </p:nvSpPr>
        <p:spPr>
          <a:xfrm>
            <a:off x="4968999" y="1524000"/>
            <a:ext cx="3795955" cy="42291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GB" sz="14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4B4A29B8-D8E0-2746-BA0A-CD07BF65D560}"/>
              </a:ext>
            </a:extLst>
          </p:cNvPr>
          <p:cNvSpPr txBox="1">
            <a:spLocks/>
          </p:cNvSpPr>
          <p:nvPr/>
        </p:nvSpPr>
        <p:spPr>
          <a:xfrm>
            <a:off x="4851770" y="1604107"/>
            <a:ext cx="4796083" cy="4507443"/>
          </a:xfrm>
          <a:prstGeom prst="rect">
            <a:avLst/>
          </a:prstGeom>
        </p:spPr>
        <p:txBody>
          <a:bodyPr vert="horz" lIns="91440" tIns="45720" rIns="91440" bIns="45720" rtlCol="0">
            <a:normAutofit fontScale="775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en-GB" sz="1800" dirty="0">
                <a:latin typeface="Calibri" panose="020F0502020204030204" pitchFamily="34" charset="0"/>
                <a:cs typeface="Calibri" panose="020F0502020204030204" pitchFamily="34" charset="0"/>
              </a:rPr>
              <a:t>Thurs 27</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Monopoly event afternoon in school-more details to follow</a:t>
            </a:r>
          </a:p>
          <a:p>
            <a:r>
              <a:rPr lang="en-GB" sz="1800" dirty="0">
                <a:latin typeface="Calibri" panose="020F0502020204030204" pitchFamily="34" charset="0"/>
                <a:cs typeface="Calibri" panose="020F0502020204030204" pitchFamily="34" charset="0"/>
              </a:rPr>
              <a:t>Fri 28</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June Kirkbride Bowling Club Sports session PE Kit needed </a:t>
            </a:r>
          </a:p>
          <a:p>
            <a:r>
              <a:rPr lang="en-GB" sz="1800" dirty="0">
                <a:latin typeface="Calibri" panose="020F0502020204030204" pitchFamily="34" charset="0"/>
                <a:cs typeface="Calibri" panose="020F0502020204030204" pitchFamily="34" charset="0"/>
              </a:rPr>
              <a:t>Mon 1</a:t>
            </a:r>
            <a:r>
              <a:rPr lang="en-GB" sz="1800" baseline="30000" dirty="0">
                <a:latin typeface="Calibri" panose="020F0502020204030204" pitchFamily="34" charset="0"/>
                <a:cs typeface="Calibri" panose="020F0502020204030204" pitchFamily="34" charset="0"/>
              </a:rPr>
              <a:t>st</a:t>
            </a:r>
            <a:r>
              <a:rPr lang="en-GB" sz="1800" dirty="0">
                <a:latin typeface="Calibri" panose="020F0502020204030204" pitchFamily="34" charset="0"/>
                <a:cs typeface="Calibri" panose="020F0502020204030204" pitchFamily="34" charset="0"/>
              </a:rPr>
              <a:t> July- Move Up Day for Kirkbride School (Year 5 as Year 6). Current Year 6 at NTS all day</a:t>
            </a:r>
          </a:p>
          <a:p>
            <a:r>
              <a:rPr lang="en-GB" sz="1800" dirty="0">
                <a:latin typeface="Calibri" panose="020F0502020204030204" pitchFamily="34" charset="0"/>
                <a:cs typeface="Calibri" panose="020F0502020204030204" pitchFamily="34" charset="0"/>
              </a:rPr>
              <a:t>Tues 2</a:t>
            </a:r>
            <a:r>
              <a:rPr lang="en-GB" sz="1800" baseline="30000" dirty="0">
                <a:latin typeface="Calibri" panose="020F0502020204030204" pitchFamily="34" charset="0"/>
                <a:cs typeface="Calibri" panose="020F0502020204030204" pitchFamily="34" charset="0"/>
              </a:rPr>
              <a:t>nd</a:t>
            </a:r>
            <a:r>
              <a:rPr lang="en-GB" sz="1800" dirty="0">
                <a:latin typeface="Calibri" panose="020F0502020204030204" pitchFamily="34" charset="0"/>
                <a:cs typeface="Calibri" panose="020F0502020204030204" pitchFamily="34" charset="0"/>
              </a:rPr>
              <a:t> July Year 6 Move up day 2 at NTS </a:t>
            </a:r>
          </a:p>
          <a:p>
            <a:r>
              <a:rPr lang="en-GB" sz="1800" dirty="0">
                <a:latin typeface="Calibri" panose="020F0502020204030204" pitchFamily="34" charset="0"/>
                <a:cs typeface="Calibri" panose="020F0502020204030204" pitchFamily="34" charset="0"/>
              </a:rPr>
              <a:t>Fri 5</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July Action Ants Sports session PE kit needed </a:t>
            </a:r>
          </a:p>
          <a:p>
            <a:r>
              <a:rPr lang="en-GB" sz="1800" dirty="0">
                <a:latin typeface="Calibri" panose="020F0502020204030204" pitchFamily="34" charset="0"/>
                <a:cs typeface="Calibri" panose="020F0502020204030204" pitchFamily="34" charset="0"/>
              </a:rPr>
              <a:t>Mon 8</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July Poetry and Performance week-more details of shows to follow. Poetry learning focus across school </a:t>
            </a:r>
          </a:p>
          <a:p>
            <a:r>
              <a:rPr lang="en-GB" sz="1800" dirty="0">
                <a:latin typeface="Calibri" panose="020F0502020204030204" pitchFamily="34" charset="0"/>
                <a:cs typeface="Calibri" panose="020F0502020204030204" pitchFamily="34" charset="0"/>
              </a:rPr>
              <a:t>Thurs 11</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July Year 6 Beach School session rough clothes needed- more details to follow </a:t>
            </a:r>
          </a:p>
          <a:p>
            <a:r>
              <a:rPr lang="en-GB" sz="1800" dirty="0">
                <a:latin typeface="Calibri" panose="020F0502020204030204" pitchFamily="34" charset="0"/>
                <a:cs typeface="Calibri" panose="020F0502020204030204" pitchFamily="34" charset="0"/>
              </a:rPr>
              <a:t>Wed 17</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July Whole school trip to South Lakes Animal Park-more details to follow</a:t>
            </a:r>
          </a:p>
          <a:p>
            <a:r>
              <a:rPr lang="en-GB" sz="1800" dirty="0">
                <a:latin typeface="Calibri" panose="020F0502020204030204" pitchFamily="34" charset="0"/>
                <a:cs typeface="Calibri" panose="020F0502020204030204" pitchFamily="34" charset="0"/>
              </a:rPr>
              <a:t>Fri 19</a:t>
            </a:r>
            <a:r>
              <a:rPr lang="en-GB" sz="1800" baseline="30000" dirty="0">
                <a:latin typeface="Calibri" panose="020F0502020204030204" pitchFamily="34" charset="0"/>
                <a:cs typeface="Calibri" panose="020F0502020204030204" pitchFamily="34" charset="0"/>
              </a:rPr>
              <a:t>th</a:t>
            </a:r>
            <a:r>
              <a:rPr lang="en-GB" sz="1800" dirty="0">
                <a:latin typeface="Calibri" panose="020F0502020204030204" pitchFamily="34" charset="0"/>
                <a:cs typeface="Calibri" panose="020F0502020204030204" pitchFamily="34" charset="0"/>
              </a:rPr>
              <a:t> July- Last day of school. Year 6 Leaver’s Assembly </a:t>
            </a: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6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187" y="-202020"/>
            <a:ext cx="6858002" cy="1569110"/>
          </a:xfrm>
        </p:spPr>
        <p:txBody>
          <a:bodyPr rtlCol="0"/>
          <a:lstStyle/>
          <a:p>
            <a:pPr rtl="0"/>
            <a:r>
              <a:rPr lang="en-GB" dirty="0"/>
              <a:t>Summer 2 Learning Overview </a:t>
            </a:r>
            <a:endParaRPr lang="en-gb" dirty="0"/>
          </a:p>
        </p:txBody>
      </p:sp>
      <p:sp>
        <p:nvSpPr>
          <p:cNvPr id="3" name="Text Placeholder 2"/>
          <p:cNvSpPr>
            <a:spLocks noGrp="1"/>
          </p:cNvSpPr>
          <p:nvPr>
            <p:ph type="body" idx="1"/>
          </p:nvPr>
        </p:nvSpPr>
        <p:spPr>
          <a:xfrm>
            <a:off x="2292283" y="241507"/>
            <a:ext cx="3119904" cy="914400"/>
          </a:xfrm>
        </p:spPr>
        <p:txBody>
          <a:bodyPr rtlCol="0"/>
          <a:lstStyle/>
          <a:p>
            <a:r>
              <a:rPr lang="en-US" dirty="0"/>
              <a:t>Oak Class 2023/24 </a:t>
            </a:r>
          </a:p>
        </p:txBody>
      </p:sp>
      <p:sp>
        <p:nvSpPr>
          <p:cNvPr id="4" name="TextBox 3">
            <a:extLst>
              <a:ext uri="{FF2B5EF4-FFF2-40B4-BE49-F238E27FC236}">
                <a16:creationId xmlns:a16="http://schemas.microsoft.com/office/drawing/2014/main" id="{C344DE81-3DC0-CCD9-1CC2-6AA01F3C8580}"/>
              </a:ext>
            </a:extLst>
          </p:cNvPr>
          <p:cNvSpPr txBox="1"/>
          <p:nvPr/>
        </p:nvSpPr>
        <p:spPr>
          <a:xfrm>
            <a:off x="2400195" y="1031056"/>
            <a:ext cx="4748415" cy="896527"/>
          </a:xfrm>
          <a:prstGeom prst="rect">
            <a:avLst/>
          </a:prstGeom>
          <a:noFill/>
        </p:spPr>
        <p:txBody>
          <a:bodyPr wrap="square" rtlCol="0">
            <a:spAutoFit/>
          </a:bodyPr>
          <a:lstStyle/>
          <a:p>
            <a:pPr lvl="0">
              <a:lnSpc>
                <a:spcPct val="107000"/>
              </a:lnSpc>
            </a:pPr>
            <a:r>
              <a:rPr lang="en-US" dirty="0"/>
              <a:t>We are Reading:</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‘Oliver Twist’ by Charles Dickens</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‘The Final Year’ by Matt Goodfellow</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‘Dare to be You’ by Matthew Syed </a:t>
            </a:r>
          </a:p>
        </p:txBody>
      </p:sp>
      <p:sp>
        <p:nvSpPr>
          <p:cNvPr id="6" name="TextBox 5">
            <a:extLst>
              <a:ext uri="{FF2B5EF4-FFF2-40B4-BE49-F238E27FC236}">
                <a16:creationId xmlns:a16="http://schemas.microsoft.com/office/drawing/2014/main" id="{8298ABA3-30C5-2067-C35A-40B511E80389}"/>
              </a:ext>
            </a:extLst>
          </p:cNvPr>
          <p:cNvSpPr txBox="1"/>
          <p:nvPr/>
        </p:nvSpPr>
        <p:spPr>
          <a:xfrm>
            <a:off x="2785790" y="1887642"/>
            <a:ext cx="3819268" cy="1235082"/>
          </a:xfrm>
          <a:prstGeom prst="rect">
            <a:avLst/>
          </a:prstGeom>
          <a:noFill/>
        </p:spPr>
        <p:txBody>
          <a:bodyPr wrap="square" rtlCol="0">
            <a:spAutoFit/>
          </a:bodyPr>
          <a:lstStyle/>
          <a:p>
            <a:pPr lvl="0">
              <a:lnSpc>
                <a:spcPct val="107000"/>
              </a:lnSpc>
            </a:pPr>
            <a:r>
              <a:rPr lang="en-US" dirty="0"/>
              <a:t>We are Writing: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Discursive speeches </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Poetry to create images and evoke emotion</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Sonnets based on the work of Shakespeare</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Instructions to direct and guide in geography</a:t>
            </a:r>
          </a:p>
          <a:p>
            <a:pPr marL="171450" lvl="0" indent="-171450">
              <a:buFont typeface="Arial" panose="020B0604020202020204" pitchFamily="34" charset="0"/>
              <a:buChar char="•"/>
            </a:pPr>
            <a:r>
              <a:rPr lang="en-GB" sz="1100" dirty="0">
                <a:solidFill>
                  <a:srgbClr val="000000"/>
                </a:solidFill>
                <a:latin typeface="Comic Sans MS" panose="030F0702030302020204" pitchFamily="66" charset="0"/>
              </a:rPr>
              <a:t>Comparisons of monarchs through time in history  </a:t>
            </a:r>
          </a:p>
        </p:txBody>
      </p:sp>
      <p:sp>
        <p:nvSpPr>
          <p:cNvPr id="7" name="TextBox 6">
            <a:extLst>
              <a:ext uri="{FF2B5EF4-FFF2-40B4-BE49-F238E27FC236}">
                <a16:creationId xmlns:a16="http://schemas.microsoft.com/office/drawing/2014/main" id="{BAC98960-9F4B-95D7-969C-C67BF9509C5F}"/>
              </a:ext>
            </a:extLst>
          </p:cNvPr>
          <p:cNvSpPr txBox="1"/>
          <p:nvPr/>
        </p:nvSpPr>
        <p:spPr>
          <a:xfrm>
            <a:off x="6981528" y="3012060"/>
            <a:ext cx="4748415" cy="1646797"/>
          </a:xfrm>
          <a:prstGeom prst="rect">
            <a:avLst/>
          </a:prstGeom>
          <a:noFill/>
        </p:spPr>
        <p:txBody>
          <a:bodyPr wrap="square" rtlCol="0">
            <a:spAutoFit/>
          </a:bodyPr>
          <a:lstStyle/>
          <a:p>
            <a:pPr lvl="0">
              <a:lnSpc>
                <a:spcPct val="107000"/>
              </a:lnSpc>
            </a:pPr>
            <a:r>
              <a:rPr lang="en-US" dirty="0"/>
              <a:t>We are Exploring:</a:t>
            </a:r>
          </a:p>
          <a:p>
            <a:pPr marL="171450" lvl="0" indent="-171450">
              <a:lnSpc>
                <a:spcPct val="107000"/>
              </a:lnSpc>
              <a:buFont typeface="Arial" panose="020B0604020202020204" pitchFamily="34" charset="0"/>
              <a:buChar char="•"/>
            </a:pPr>
            <a:r>
              <a:rPr lang="en-US" sz="1100" dirty="0">
                <a:solidFill>
                  <a:srgbClr val="000000"/>
                </a:solidFill>
                <a:latin typeface="Comic Sans MS" panose="030F0702030302020204" pitchFamily="66" charset="0"/>
              </a:rPr>
              <a:t>The legacy of 5 of Britain’s most infamous monarchs- Henry VIII, Victoria, Elizabeth I, William I and Charles II. </a:t>
            </a:r>
          </a:p>
          <a:p>
            <a:pPr marL="171450" lvl="0" indent="-171450">
              <a:lnSpc>
                <a:spcPct val="107000"/>
              </a:lnSpc>
              <a:buFont typeface="Arial" panose="020B0604020202020204" pitchFamily="34" charset="0"/>
              <a:buChar char="•"/>
            </a:pPr>
            <a:r>
              <a:rPr lang="en-US" sz="1100" dirty="0">
                <a:solidFill>
                  <a:srgbClr val="000000"/>
                </a:solidFill>
                <a:latin typeface="Comic Sans MS" panose="030F0702030302020204" pitchFamily="66" charset="0"/>
              </a:rPr>
              <a:t>Activities in our locality by going to the Bowling and tennis club</a:t>
            </a:r>
          </a:p>
          <a:p>
            <a:pPr marL="171450" lvl="0" indent="-171450">
              <a:lnSpc>
                <a:spcPct val="107000"/>
              </a:lnSpc>
              <a:buFont typeface="Arial" panose="020B0604020202020204" pitchFamily="34" charset="0"/>
              <a:buChar char="•"/>
            </a:pPr>
            <a:r>
              <a:rPr lang="en-US" sz="1100" dirty="0">
                <a:solidFill>
                  <a:srgbClr val="000000"/>
                </a:solidFill>
                <a:latin typeface="Comic Sans MS" panose="030F0702030302020204" pitchFamily="66" charset="0"/>
              </a:rPr>
              <a:t>2D and 3D shapes- sorting, classifying and </a:t>
            </a:r>
            <a:r>
              <a:rPr lang="en-US" sz="1100" dirty="0" err="1">
                <a:solidFill>
                  <a:srgbClr val="000000"/>
                </a:solidFill>
                <a:latin typeface="Comic Sans MS" panose="030F0702030302020204" pitchFamily="66" charset="0"/>
              </a:rPr>
              <a:t>characterising</a:t>
            </a:r>
            <a:r>
              <a:rPr lang="en-US" sz="1100" dirty="0">
                <a:solidFill>
                  <a:srgbClr val="000000"/>
                </a:solidFill>
                <a:latin typeface="Comic Sans MS" panose="030F0702030302020204" pitchFamily="66" charset="0"/>
              </a:rPr>
              <a:t> based on features such as sides, vertices, angles and lines of symmetry</a:t>
            </a:r>
          </a:p>
          <a:p>
            <a:pPr marL="171450" lvl="0" indent="-171450">
              <a:lnSpc>
                <a:spcPct val="107000"/>
              </a:lnSpc>
              <a:buFont typeface="Arial" panose="020B0604020202020204" pitchFamily="34" charset="0"/>
              <a:buChar char="•"/>
            </a:pPr>
            <a:r>
              <a:rPr lang="en-US" sz="1100" dirty="0">
                <a:solidFill>
                  <a:srgbClr val="000000"/>
                </a:solidFill>
                <a:latin typeface="Comic Sans MS" panose="030F0702030302020204" pitchFamily="66" charset="0"/>
              </a:rPr>
              <a:t>Evolution and inheritance in science</a:t>
            </a:r>
          </a:p>
          <a:p>
            <a:pPr marL="171450" lvl="0" indent="-171450">
              <a:lnSpc>
                <a:spcPct val="107000"/>
              </a:lnSpc>
              <a:buFont typeface="Arial" panose="020B0604020202020204" pitchFamily="34" charset="0"/>
              <a:buChar char="•"/>
            </a:pPr>
            <a:r>
              <a:rPr lang="en-US" sz="1100" dirty="0">
                <a:solidFill>
                  <a:srgbClr val="000000"/>
                </a:solidFill>
                <a:latin typeface="Comic Sans MS" panose="030F0702030302020204" pitchFamily="66" charset="0"/>
              </a:rPr>
              <a:t>The work and findings of Charles Darwin </a:t>
            </a:r>
          </a:p>
        </p:txBody>
      </p:sp>
      <p:sp>
        <p:nvSpPr>
          <p:cNvPr id="8" name="TextBox 7">
            <a:extLst>
              <a:ext uri="{FF2B5EF4-FFF2-40B4-BE49-F238E27FC236}">
                <a16:creationId xmlns:a16="http://schemas.microsoft.com/office/drawing/2014/main" id="{411ADE7E-97D0-C0AC-99C2-F7E700817961}"/>
              </a:ext>
            </a:extLst>
          </p:cNvPr>
          <p:cNvSpPr txBox="1"/>
          <p:nvPr/>
        </p:nvSpPr>
        <p:spPr>
          <a:xfrm>
            <a:off x="7445563" y="1295445"/>
            <a:ext cx="4472260" cy="2717282"/>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GB" dirty="0">
                <a:effectLst/>
                <a:latin typeface="+mj-lt"/>
                <a:ea typeface="Calibri" panose="020F0502020204030204" pitchFamily="34" charset="0"/>
                <a:cs typeface="Times New Roman" panose="02020603050405020304" pitchFamily="18" charset="0"/>
              </a:rPr>
              <a:t>We are Creating:</a:t>
            </a:r>
            <a:endParaRPr lang="en-GB" sz="12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Delicious food in our cooking sessions that promote nutrition, health benefits and are visually appealing</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Art work to show light, shade and depth-applying all our artistic skills from this year</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Costumes and sets for our Lion King production </a:t>
            </a:r>
          </a:p>
          <a:p>
            <a:pPr marL="171450" lvl="0" indent="-171450">
              <a:lnSpc>
                <a:spcPct val="107000"/>
              </a:lnSpc>
              <a:buFont typeface="Arial" panose="020B0604020202020204" pitchFamily="34" charset="0"/>
              <a:buChar char="•"/>
            </a:pPr>
            <a:r>
              <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 </a:t>
            </a:r>
            <a:r>
              <a:rPr lang="en-GB" sz="1200" dirty="0">
                <a:solidFill>
                  <a:srgbClr val="000000"/>
                </a:solidFill>
                <a:latin typeface="Comic Sans MS" panose="030F0702030302020204" pitchFamily="66" charset="0"/>
              </a:rPr>
              <a:t>Our own musical compositions based on ‘Peter and the Wolf</a:t>
            </a: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200" dirty="0">
              <a:solidFill>
                <a:schemeClr val="tx2"/>
              </a:solidFill>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1" name="TextBox 10">
            <a:extLst>
              <a:ext uri="{FF2B5EF4-FFF2-40B4-BE49-F238E27FC236}">
                <a16:creationId xmlns:a16="http://schemas.microsoft.com/office/drawing/2014/main" id="{AC9C64C8-F44C-C645-AEE1-33A3029CDFC8}"/>
              </a:ext>
            </a:extLst>
          </p:cNvPr>
          <p:cNvSpPr txBox="1"/>
          <p:nvPr/>
        </p:nvSpPr>
        <p:spPr>
          <a:xfrm>
            <a:off x="5227456" y="173261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447778AE-E008-8A32-F1CC-9E0C8BE1416E}"/>
              </a:ext>
            </a:extLst>
          </p:cNvPr>
          <p:cNvSpPr txBox="1"/>
          <p:nvPr/>
        </p:nvSpPr>
        <p:spPr>
          <a:xfrm>
            <a:off x="2865307" y="3044264"/>
            <a:ext cx="3819268" cy="4176015"/>
          </a:xfrm>
          <a:prstGeom prst="rect">
            <a:avLst/>
          </a:prstGeom>
          <a:noFill/>
        </p:spPr>
        <p:txBody>
          <a:bodyPr wrap="square" rtlCol="0">
            <a:spAutoFit/>
          </a:bodyPr>
          <a:lstStyle/>
          <a:p>
            <a:pPr lvl="0">
              <a:lnSpc>
                <a:spcPct val="107000"/>
              </a:lnSpc>
            </a:pPr>
            <a:r>
              <a:rPr lang="en-US" dirty="0"/>
              <a:t>We are Solving:</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 Position and direction in </a:t>
            </a:r>
            <a:r>
              <a:rPr lang="en-US" sz="1100" dirty="0" err="1">
                <a:solidFill>
                  <a:schemeClr val="tx2"/>
                </a:solidFill>
                <a:latin typeface="Comic Sans MS" panose="030F0702030302020204" pitchFamily="66" charset="0"/>
              </a:rPr>
              <a:t>maths</a:t>
            </a:r>
            <a:r>
              <a:rPr lang="en-US" sz="1100" dirty="0">
                <a:solidFill>
                  <a:schemeClr val="tx2"/>
                </a:solidFill>
                <a:latin typeface="Comic Sans MS" panose="030F0702030302020204" pitchFamily="66" charset="0"/>
              </a:rPr>
              <a:t> by reading, translating and plotting co-ordinates </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Problems using negative and positive values</a:t>
            </a:r>
          </a:p>
          <a:p>
            <a:pPr marL="171450" lvl="0" indent="-171450">
              <a:lnSpc>
                <a:spcPct val="107000"/>
              </a:lnSpc>
              <a:buFont typeface="Arial" panose="020B0604020202020204" pitchFamily="34" charset="0"/>
              <a:buChar char="•"/>
            </a:pPr>
            <a:r>
              <a:rPr lang="en-US" sz="1100" dirty="0">
                <a:solidFill>
                  <a:schemeClr val="tx2"/>
                </a:solidFill>
                <a:latin typeface="Comic Sans MS" panose="030F0702030302020204" pitchFamily="66" charset="0"/>
              </a:rPr>
              <a:t>Calculations involving decimals  </a:t>
            </a:r>
          </a:p>
          <a:p>
            <a:pPr marL="171450" lvl="0" indent="-171450">
              <a:lnSpc>
                <a:spcPct val="107000"/>
              </a:lnSpc>
              <a:buFont typeface="Arial" panose="020B0604020202020204" pitchFamily="34" charset="0"/>
              <a:buChar char="•"/>
            </a:pPr>
            <a:endParaRPr lang="en-US" sz="1100" dirty="0">
              <a:solidFill>
                <a:schemeClr val="tx2"/>
              </a:solidFill>
              <a:latin typeface="Comic Sans MS" panose="030F0702030302020204" pitchFamily="66" charset="0"/>
            </a:endParaRPr>
          </a:p>
          <a:p>
            <a:pPr lvl="0">
              <a:lnSpc>
                <a:spcPct val="107000"/>
              </a:lnSpc>
            </a:pPr>
            <a:endParaRPr lang="en-US" dirty="0"/>
          </a:p>
          <a:p>
            <a:pPr marL="171450" lvl="0" indent="-171450">
              <a:lnSpc>
                <a:spcPct val="107000"/>
              </a:lnSpc>
              <a:buFont typeface="Arial" panose="020B0604020202020204" pitchFamily="34" charset="0"/>
              <a:buChar char="•"/>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solidFill>
                <a:schemeClr val="tx2"/>
              </a:solidFill>
              <a:latin typeface="Comic Sans MS" panose="030F0702030302020204" pitchFamily="66" charset="0"/>
            </a:endParaRPr>
          </a:p>
          <a:p>
            <a:pPr lvl="0">
              <a:lnSpc>
                <a:spcPct val="107000"/>
              </a:lnSpc>
            </a:pPr>
            <a:endParaRPr lang="en-US" sz="12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solidFill>
                <a:schemeClr val="tx2"/>
              </a:solidFill>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endParaRPr lang="en-US" sz="1100" dirty="0">
              <a:latin typeface="Comic Sans MS" panose="030F0702030302020204" pitchFamily="66" charset="0"/>
            </a:endParaRPr>
          </a:p>
          <a:p>
            <a:pPr lvl="0">
              <a:lnSpc>
                <a:spcPct val="107000"/>
              </a:lnSpc>
            </a:pPr>
            <a:r>
              <a:rPr lang="en-US" dirty="0"/>
              <a:t> </a:t>
            </a:r>
          </a:p>
          <a:p>
            <a:pPr lvl="0">
              <a:lnSpc>
                <a:spcPct val="107000"/>
              </a:lnSpc>
            </a:pPr>
            <a:endParaRPr lang="en-US" dirty="0"/>
          </a:p>
          <a:p>
            <a:pPr lvl="0">
              <a:lnSpc>
                <a:spcPct val="107000"/>
              </a:lnSpc>
            </a:pPr>
            <a:endParaRPr lang="en-US" dirty="0"/>
          </a:p>
        </p:txBody>
      </p:sp>
      <p:sp>
        <p:nvSpPr>
          <p:cNvPr id="13" name="TextBox 12">
            <a:extLst>
              <a:ext uri="{FF2B5EF4-FFF2-40B4-BE49-F238E27FC236}">
                <a16:creationId xmlns:a16="http://schemas.microsoft.com/office/drawing/2014/main" id="{46EF6568-0D46-B8A2-EAA9-A54ED7A15B28}"/>
              </a:ext>
            </a:extLst>
          </p:cNvPr>
          <p:cNvSpPr txBox="1"/>
          <p:nvPr/>
        </p:nvSpPr>
        <p:spPr>
          <a:xfrm>
            <a:off x="6626490" y="4691061"/>
            <a:ext cx="5400406" cy="1723549"/>
          </a:xfrm>
          <a:prstGeom prst="rect">
            <a:avLst/>
          </a:prstGeom>
          <a:noFill/>
        </p:spPr>
        <p:txBody>
          <a:bodyPr wrap="square" rtlCol="0">
            <a:spAutoFit/>
          </a:bodyPr>
          <a:lstStyle/>
          <a:p>
            <a:pPr lvl="0"/>
            <a:r>
              <a:rPr lang="en-GB" dirty="0"/>
              <a:t>We are communicating</a:t>
            </a:r>
          </a:p>
          <a:p>
            <a:pPr lvl="0"/>
            <a:r>
              <a:rPr lang="en-GB" sz="1100" dirty="0">
                <a:solidFill>
                  <a:srgbClr val="000000"/>
                </a:solidFill>
                <a:latin typeface="Comic Sans MS" panose="030F0702030302020204" pitchFamily="66" charset="0"/>
              </a:rPr>
              <a:t>Through mapping and the use of compass directions to find in our orienteering sessions </a:t>
            </a:r>
          </a:p>
          <a:p>
            <a:pPr lvl="0"/>
            <a:r>
              <a:rPr lang="en-GB" sz="1100" dirty="0">
                <a:solidFill>
                  <a:srgbClr val="000000"/>
                </a:solidFill>
                <a:latin typeface="Comic Sans MS" panose="030F0702030302020204" pitchFamily="66" charset="0"/>
              </a:rPr>
              <a:t>In French to order our delicious snacks and converse with servers and other customers in our French café!</a:t>
            </a:r>
          </a:p>
          <a:p>
            <a:pPr lvl="0"/>
            <a:r>
              <a:rPr lang="en-GB" sz="1100" dirty="0">
                <a:solidFill>
                  <a:srgbClr val="000000"/>
                </a:solidFill>
                <a:latin typeface="Comic Sans MS" panose="030F0702030302020204" pitchFamily="66" charset="0"/>
              </a:rPr>
              <a:t>Memories- past, present and future; reflecting on our primary school journey</a:t>
            </a:r>
          </a:p>
          <a:p>
            <a:pPr lvl="0"/>
            <a:r>
              <a:rPr lang="en-GB" sz="1100" dirty="0">
                <a:solidFill>
                  <a:srgbClr val="000000"/>
                </a:solidFill>
                <a:latin typeface="Comic Sans MS" panose="030F0702030302020204" pitchFamily="66" charset="0"/>
              </a:rPr>
              <a:t>The story of The Lion King through song, dance and acting- a spectacular show to come! </a:t>
            </a:r>
          </a:p>
          <a:p>
            <a:pPr lvl="0"/>
            <a:r>
              <a:rPr lang="en-GB" sz="1100" dirty="0">
                <a:solidFill>
                  <a:srgbClr val="000000"/>
                </a:solidFill>
                <a:latin typeface="Comic Sans MS" panose="030F0702030302020204" pitchFamily="66" charset="0"/>
              </a:rPr>
              <a:t>Using data and statistics in maths; learning to create and interpret pie charts  </a:t>
            </a:r>
          </a:p>
        </p:txBody>
      </p:sp>
      <p:sp>
        <p:nvSpPr>
          <p:cNvPr id="14" name="TextBox 13">
            <a:extLst>
              <a:ext uri="{FF2B5EF4-FFF2-40B4-BE49-F238E27FC236}">
                <a16:creationId xmlns:a16="http://schemas.microsoft.com/office/drawing/2014/main" id="{06E6067D-7BFF-05A3-5B4F-C507D352A390}"/>
              </a:ext>
            </a:extLst>
          </p:cNvPr>
          <p:cNvSpPr txBox="1"/>
          <p:nvPr/>
        </p:nvSpPr>
        <p:spPr>
          <a:xfrm>
            <a:off x="1920843" y="4195633"/>
            <a:ext cx="4175157" cy="2009076"/>
          </a:xfrm>
          <a:prstGeom prst="rect">
            <a:avLst/>
          </a:prstGeom>
          <a:noFill/>
        </p:spPr>
        <p:txBody>
          <a:bodyPr wrap="square" rtlCol="0">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Growing:</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Our knowledge of time periods, eras and chronology through our study of monarch in history</a:t>
            </a:r>
          </a:p>
          <a:p>
            <a:pPr marL="171450" lvl="0" indent="-171450">
              <a:lnSpc>
                <a:spcPct val="107000"/>
              </a:lnSpc>
              <a:buFont typeface="Arial" panose="020B0604020202020204" pitchFamily="34" charset="0"/>
              <a:buChar char="•"/>
            </a:pPr>
            <a:r>
              <a:rPr lang="en-GB" sz="1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Our independence- staying on a 3 day residential in Berwick </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Thinking about transition to Year 6 and Secondary school- taking on our new roles and responsibilities </a:t>
            </a:r>
          </a:p>
          <a:p>
            <a:pPr marL="171450" lvl="0" indent="-171450">
              <a:lnSpc>
                <a:spcPct val="107000"/>
              </a:lnSpc>
              <a:buFont typeface="Arial" panose="020B0604020202020204" pitchFamily="34" charset="0"/>
              <a:buChar char="•"/>
            </a:pPr>
            <a:r>
              <a:rPr lang="en-GB" sz="11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Physically- learning about the changes that happen to the body during puberty and why these occur</a:t>
            </a:r>
            <a:endParaRPr lang="en-GB" sz="1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pPr>
            <a:endParaRPr lang="en-GB" sz="1100"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5" ma:contentTypeDescription="Create a new document." ma:contentTypeScope="" ma:versionID="7e47b66a1fc803fd28ad0ec71d244d99">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f7b84b55bb90c3a3191b49fa196c46e3"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4AB1E-D99D-4760-89D8-EDC541A039B4}">
  <ds:schemaRefs>
    <ds:schemaRef ds:uri="http://schemas.microsoft.com/sharepoint/v3/contenttype/forms"/>
  </ds:schemaRefs>
</ds:datastoreItem>
</file>

<file path=customXml/itemProps2.xml><?xml version="1.0" encoding="utf-8"?>
<ds:datastoreItem xmlns:ds="http://schemas.openxmlformats.org/officeDocument/2006/customXml" ds:itemID="{ED046A7F-F781-445A-99E0-7E85379671E2}">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b1d7ee5-dc7b-478e-862d-49ed1201d877"/>
    <ds:schemaRef ds:uri="http://purl.org/dc/elements/1.1/"/>
    <ds:schemaRef ds:uri="c1084fda-faa2-44bb-89cf-b21feddceb48"/>
    <ds:schemaRef ds:uri="abb8ad16-aa0e-4527-a096-c59a199151c3"/>
  </ds:schemaRefs>
</ds:datastoreItem>
</file>

<file path=customXml/itemProps3.xml><?xml version="1.0" encoding="utf-8"?>
<ds:datastoreItem xmlns:ds="http://schemas.openxmlformats.org/officeDocument/2006/customXml" ds:itemID="{172F0113-7855-49BC-8D17-2D5E5FF79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673</TotalTime>
  <Words>1246</Words>
  <Application>Microsoft Office PowerPoint</Application>
  <PresentationFormat>Widescreen</PresentationFormat>
  <Paragraphs>89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Comic Sans MS</vt:lpstr>
      <vt:lpstr>Segoe Print</vt:lpstr>
      <vt:lpstr>Nature Illustration 16x9</vt:lpstr>
      <vt:lpstr>Oak Class </vt:lpstr>
      <vt:lpstr>PowerPoint Presentation</vt:lpstr>
      <vt:lpstr>Important Dates for Oak Class</vt:lpstr>
      <vt:lpstr>Summer 2 Learning Overview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Anna Howe</cp:lastModifiedBy>
  <cp:revision>17</cp:revision>
  <dcterms:created xsi:type="dcterms:W3CDTF">2023-01-06T14:19:25Z</dcterms:created>
  <dcterms:modified xsi:type="dcterms:W3CDTF">2024-05-24T19:39:06Z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