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9" r:id="rId5"/>
    <p:sldId id="256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799B-C9A3-4A38-806F-0174381EBB7C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DE70-26DB-4A81-BC5B-A96E6660F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3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DE70-26DB-4A81-BC5B-A96E6660F8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1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may sound like a simple question but the implications are greater than what you would expect. Of course, there is no simple answer.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DE70-26DB-4A81-BC5B-A96E6660F8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2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4EA9E-E8D2-830F-F08C-8E4189C0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0563E-639F-70E7-1B9C-24E309AF8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FF8B6-BB80-7E2D-A72B-058097032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CCFD7-CED6-FF60-138E-FA3D0BEBF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DE70-26DB-4A81-BC5B-A96E6660F8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6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A251B-3BFF-E6D2-F2CF-A6FEA4ADF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CADA4-DBE8-0B5D-0135-B07BBA84F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E64BA-E5BE-3C41-5F6C-ACBE9315F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1DE03-1943-4AE1-C8A1-2B100ED5E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8DE70-26DB-4A81-BC5B-A96E6660F8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2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3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50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1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64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2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1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2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6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4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0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0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6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6BE5-8BC7-4DBE-8CA9-F8BB0928EC1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7B2812-01F7-4BE4-B954-9AA8496AA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5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D313-60B0-171E-23F5-73FD8DFEB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283" y="835015"/>
            <a:ext cx="4410720" cy="3215821"/>
          </a:xfrm>
        </p:spPr>
        <p:txBody>
          <a:bodyPr>
            <a:normAutofit/>
          </a:bodyPr>
          <a:lstStyle/>
          <a:p>
            <a:r>
              <a:rPr lang="en-GB" dirty="0"/>
              <a:t>Make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516E5-0E8B-8755-8453-C55AD18E5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283" y="4050833"/>
            <a:ext cx="4410720" cy="1990529"/>
          </a:xfrm>
        </p:spPr>
        <p:txBody>
          <a:bodyPr>
            <a:normAutofit/>
          </a:bodyPr>
          <a:lstStyle/>
          <a:p>
            <a:r>
              <a:rPr lang="en-GB" dirty="0"/>
              <a:t>High expectations</a:t>
            </a:r>
          </a:p>
          <a:p>
            <a:r>
              <a:rPr lang="en-GB" dirty="0"/>
              <a:t>High respect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993E3-3167-2391-67CB-BCDC6673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44" y="835015"/>
            <a:ext cx="3333947" cy="2987218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4F8536EE-4957-77B0-DCEC-E5F24D0C2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5864"/>
            <a:ext cx="12192000" cy="1279958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828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A533011-3316-4DFD-B545-CAAF85A5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F765C2-CFA0-43E2-B4AA-9B1A7E50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7EBBA5-9C98-41C0-8D3E-B8BF8BD8E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C771D4E-1F4E-45D3-BA61-0D47390C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4E870B5F-9A8A-41E5-B3BA-69025EC20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E85410D-4D65-4C22-8938-1DFF919F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EED07E7-1F26-484A-9FA1-E822B46AE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0570AEF5-6B4E-4F8D-BF1F-BC5C65452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E5C1811B-FFBE-435C-820F-DADEC25D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97FDC73-3DBB-44D0-8EE8-41F35CAB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B5DE8BB-A829-45DC-AA9E-1138CFB10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5F2C6-450D-8D8E-096F-A5DE76AD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68" y="612144"/>
            <a:ext cx="3275129" cy="321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C7C9B-FFD7-82A1-991E-10AC5AE1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04" y="1291515"/>
            <a:ext cx="3431463" cy="1909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78884-E1D3-D4DD-3720-CE37D177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072" y="970840"/>
            <a:ext cx="3431461" cy="2551313"/>
          </a:xfrm>
          <a:prstGeom prst="rect">
            <a:avLst/>
          </a:prstGeom>
        </p:spPr>
      </p:pic>
      <p:sp>
        <p:nvSpPr>
          <p:cNvPr id="27" name="Parallelogram 26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062" y="4181364"/>
            <a:ext cx="11519876" cy="2177879"/>
          </a:xfrm>
          <a:prstGeom prst="parallelogram">
            <a:avLst>
              <a:gd name="adj" fmla="val 29000"/>
            </a:avLst>
          </a:prstGeom>
          <a:solidFill>
            <a:schemeClr val="tx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7FC64-0909-96D3-F4F5-B425D8F0B1FC}"/>
              </a:ext>
            </a:extLst>
          </p:cNvPr>
          <p:cNvSpPr txBox="1"/>
          <p:nvPr/>
        </p:nvSpPr>
        <p:spPr>
          <a:xfrm>
            <a:off x="1216957" y="4441621"/>
            <a:ext cx="9810551" cy="159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bg1"/>
                </a:solidFill>
              </a:rPr>
              <a:t>Social media dangerous examples: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bg1"/>
                </a:solidFill>
              </a:rPr>
              <a:t>Filters, software, airbrushing, photo shop that change the reality of a photo – nothing is real which means the standards of beauty are UNACHIEVEABLE.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bg1"/>
                </a:solidFill>
              </a:rPr>
              <a:t>The pursuit of ‘perfect skin’ can fuel perfectionist tendencies. There is no such thing!</a:t>
            </a:r>
          </a:p>
        </p:txBody>
      </p:sp>
    </p:spTree>
    <p:extLst>
      <p:ext uri="{BB962C8B-B14F-4D97-AF65-F5344CB8AC3E}">
        <p14:creationId xmlns:p14="http://schemas.microsoft.com/office/powerpoint/2010/main" val="252293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2A204-D7DC-B488-D5F3-5A902572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9051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F4CC2-C7BF-E394-D048-856D6604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29" r="12172" b="-1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A7DCCD-0CE6-59E2-89B5-C3C7532B9970}"/>
              </a:ext>
            </a:extLst>
          </p:cNvPr>
          <p:cNvSpPr/>
          <p:nvPr/>
        </p:nvSpPr>
        <p:spPr>
          <a:xfrm>
            <a:off x="625706" y="-140892"/>
            <a:ext cx="3749061" cy="1508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Impact on children today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079D54-EA76-8938-8FC1-DA36CE900B0F}"/>
              </a:ext>
            </a:extLst>
          </p:cNvPr>
          <p:cNvSpPr txBox="1">
            <a:spLocks/>
          </p:cNvSpPr>
          <p:nvPr/>
        </p:nvSpPr>
        <p:spPr>
          <a:xfrm>
            <a:off x="261662" y="1119569"/>
            <a:ext cx="4459361" cy="991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If make-up was originally worn to help find a ‘good husband’, is it appropriate for children?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 spc="-1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b="1" spc="-1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" b="1" spc="-1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718D0-F9DD-0788-282D-E4AB0E863D10}"/>
              </a:ext>
            </a:extLst>
          </p:cNvPr>
          <p:cNvSpPr txBox="1"/>
          <p:nvPr/>
        </p:nvSpPr>
        <p:spPr>
          <a:xfrm>
            <a:off x="88582" y="2029258"/>
            <a:ext cx="44593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are concerned with beauty from an earlier age than ever before.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Major consequences on the development of identity.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Research says that if a child is worried about beauty at the age of 8, they often grow into teenagers that define themselves based on their looks.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links to low self-worth and self-confidence.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can cause mental illness such as eating disorders, depression and anxiety.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media and mass media still seem to advertise the same ideal of beauty which creates a huge amount of pressure. </a:t>
            </a:r>
          </a:p>
        </p:txBody>
      </p:sp>
    </p:spTree>
    <p:extLst>
      <p:ext uri="{BB962C8B-B14F-4D97-AF65-F5344CB8AC3E}">
        <p14:creationId xmlns:p14="http://schemas.microsoft.com/office/powerpoint/2010/main" val="342008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53381-5AF2-78F7-BB98-8C2281B75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37F4C6-90B2-3B32-9396-245AB02E3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431" y="129514"/>
            <a:ext cx="52175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Why we have make-up rules: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1780183F-943A-1365-8310-846D1BD81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" y="5887773"/>
            <a:ext cx="12177941" cy="10314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85D2F33-2144-8955-85CD-27DE9651B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374" y="1267685"/>
            <a:ext cx="5277952" cy="455883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teachers, we don’t just learn how to teach a subject. It is part of our job to look after and support the well-being of children and young people. 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use of make-up throughout history shows the concern of it being appropriate for children.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aware of the mental health risks the beauty industry poses for children at our school. We know the research. This is WHY we know best.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aim to create a safe space and focus on the development of your confidence WITHOUT relying on make-up.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care. We want you to be inspired, empowered and successful and this is not be based on your looks.  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been in your position and we have experience to know this will help you.</a:t>
            </a:r>
          </a:p>
          <a:p>
            <a:pPr marL="285750" indent="-285750"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773C2-AA89-A561-2B38-5D4C1245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51" y="1628724"/>
            <a:ext cx="2904397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156DA-FB89-EFAA-EE90-66AD941CE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B585F9-9752-3A19-F1C9-E66FC3672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4F3D7B-852F-0A87-E4BF-862BEA451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FF6809-1DE9-10CA-1BD8-95480B7DD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6548767C-BB39-C182-D61B-0E14552EF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D5946E97-5F22-FE69-FA2C-71E87580E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45782ED-9B20-CEBE-41EC-4D459D058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57894D9-31FE-BF72-F394-526AFE9CB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62EA4AFC-696C-8839-1D98-D5DC37503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F2EFD244-57D6-CB10-1A9A-F96A7B08F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50804EC-0F0B-2DA5-BA8F-57F1A2A0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F2A3A1C-8899-0F4A-9E9C-E3654C62E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0404A2-CB7A-D713-8A58-9D60D049A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0791" y="320377"/>
            <a:ext cx="52175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KMS expectations: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EFA03294-CB7F-64A2-2B5A-E8827DE8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" y="5887773"/>
            <a:ext cx="12177941" cy="10314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F4FDDFC-54CA-91F1-866E-CDE5C4F27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5681" y="1076362"/>
            <a:ext cx="5217539" cy="180809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eye make-up.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lip make-up.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eyebrow make-up.</a:t>
            </a:r>
          </a:p>
          <a:p>
            <a:pPr marL="285750" indent="-285750"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25D35-9CC8-6D7A-4F1C-EE17C02D5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51" y="1628724"/>
            <a:ext cx="2904397" cy="26023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2A32E1-F448-791F-4D1F-7DEDF110DCF2}"/>
              </a:ext>
            </a:extLst>
          </p:cNvPr>
          <p:cNvSpPr txBox="1">
            <a:spLocks/>
          </p:cNvSpPr>
          <p:nvPr/>
        </p:nvSpPr>
        <p:spPr>
          <a:xfrm>
            <a:off x="3887424" y="2417891"/>
            <a:ext cx="52175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/>
              <a:t>We appreciate that there will always be an element of self-confidence with teenage skin which is why we will allow: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2C19FB-0D30-0CFF-929C-8952B2C358DC}"/>
              </a:ext>
            </a:extLst>
          </p:cNvPr>
          <p:cNvSpPr txBox="1">
            <a:spLocks/>
          </p:cNvSpPr>
          <p:nvPr/>
        </p:nvSpPr>
        <p:spPr>
          <a:xfrm>
            <a:off x="3259669" y="3661174"/>
            <a:ext cx="5864424" cy="180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light coverage of foundation or tinted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moisturiser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Minimal use of concealer.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Lip balm.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Make-up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appear natural. </a:t>
            </a:r>
          </a:p>
          <a:p>
            <a:pPr marL="285750" indent="-285750"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33302-3924-47AA-4E30-2EB6DB982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697" y="261530"/>
            <a:ext cx="2248214" cy="2915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51815-CEED-5662-9C0A-E2AA4A2F9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8492" y="3774305"/>
            <a:ext cx="1591250" cy="1796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B84FC-1D1F-049B-56B9-97852FEE3166}"/>
              </a:ext>
            </a:extLst>
          </p:cNvPr>
          <p:cNvSpPr txBox="1"/>
          <p:nvPr/>
        </p:nvSpPr>
        <p:spPr>
          <a:xfrm rot="20970382">
            <a:off x="3670201" y="4121594"/>
            <a:ext cx="507715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We should not notice it</a:t>
            </a:r>
          </a:p>
        </p:txBody>
      </p:sp>
    </p:spTree>
    <p:extLst>
      <p:ext uri="{BB962C8B-B14F-4D97-AF65-F5344CB8AC3E}">
        <p14:creationId xmlns:p14="http://schemas.microsoft.com/office/powerpoint/2010/main" val="24177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9F160B9B-3CC6-7F3D-9046-CF1CA1F09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5864"/>
            <a:ext cx="12192000" cy="1279958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86E0E5-2494-6965-89BB-9F8FC5E998EA}"/>
              </a:ext>
            </a:extLst>
          </p:cNvPr>
          <p:cNvSpPr txBox="1">
            <a:spLocks/>
          </p:cNvSpPr>
          <p:nvPr/>
        </p:nvSpPr>
        <p:spPr>
          <a:xfrm>
            <a:off x="3308628" y="1921832"/>
            <a:ext cx="491082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spc="-120" dirty="0">
                <a:solidFill>
                  <a:srgbClr val="C00000"/>
                </a:solidFill>
                <a:latin typeface="+mn-lt"/>
              </a:rPr>
              <a:t>A question you can ask a variety of people including adults:</a:t>
            </a:r>
          </a:p>
          <a:p>
            <a:pPr>
              <a:spcAft>
                <a:spcPts val="600"/>
              </a:spcAft>
            </a:pPr>
            <a:r>
              <a:rPr lang="en-US" sz="4800" b="1" spc="-120" dirty="0">
                <a:solidFill>
                  <a:srgbClr val="C00000"/>
                </a:solidFill>
                <a:latin typeface="+mn-lt"/>
              </a:rPr>
              <a:t>Who do you wear make-up for?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6BE2F-AEA0-F002-893A-7B66810AD953}"/>
              </a:ext>
            </a:extLst>
          </p:cNvPr>
          <p:cNvSpPr txBox="1">
            <a:spLocks/>
          </p:cNvSpPr>
          <p:nvPr/>
        </p:nvSpPr>
        <p:spPr>
          <a:xfrm rot="21020236">
            <a:off x="402502" y="845429"/>
            <a:ext cx="25055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spc="-120" dirty="0">
                <a:latin typeface="+mn-lt"/>
              </a:rPr>
              <a:t>Do you wear make-up to impress people you like?</a:t>
            </a:r>
            <a:endParaRPr lang="en-US" sz="3600" b="1" spc="-12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1B61CB-455A-4A7A-7C36-9712D0A66AC0}"/>
              </a:ext>
            </a:extLst>
          </p:cNvPr>
          <p:cNvSpPr txBox="1">
            <a:spLocks/>
          </p:cNvSpPr>
          <p:nvPr/>
        </p:nvSpPr>
        <p:spPr>
          <a:xfrm rot="1137104">
            <a:off x="9059630" y="432173"/>
            <a:ext cx="25055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spc="-120" dirty="0">
                <a:latin typeface="+mn-lt"/>
              </a:rPr>
              <a:t>Do you wear it to fit in with your friends? </a:t>
            </a:r>
            <a:endParaRPr lang="en-US" sz="3600" b="1" spc="-120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828E59-AF8B-6616-D551-2F935BF3AB0C}"/>
              </a:ext>
            </a:extLst>
          </p:cNvPr>
          <p:cNvSpPr txBox="1">
            <a:spLocks/>
          </p:cNvSpPr>
          <p:nvPr/>
        </p:nvSpPr>
        <p:spPr>
          <a:xfrm rot="21165161">
            <a:off x="8880422" y="2828678"/>
            <a:ext cx="25055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spc="-120" dirty="0">
                <a:latin typeface="+mn-lt"/>
              </a:rPr>
              <a:t>Is it worn because it’s required to get a job?</a:t>
            </a:r>
            <a:endParaRPr lang="en-US" sz="3600" b="1" spc="-12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1340CB-5718-EE19-5E21-FE69B9694513}"/>
              </a:ext>
            </a:extLst>
          </p:cNvPr>
          <p:cNvSpPr txBox="1">
            <a:spLocks/>
          </p:cNvSpPr>
          <p:nvPr/>
        </p:nvSpPr>
        <p:spPr>
          <a:xfrm rot="714826">
            <a:off x="317818" y="2828678"/>
            <a:ext cx="25055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spc="-120" dirty="0">
                <a:latin typeface="+mn-lt"/>
              </a:rPr>
              <a:t>Or is it worn for yourself?</a:t>
            </a:r>
            <a:endParaRPr lang="en-US" sz="3600" b="1" spc="-12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762AF-1673-6AD6-0093-66738D51C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546" y="4256975"/>
            <a:ext cx="5876527" cy="1713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35A1A-06BF-B581-6CEE-48E630EAF0EE}"/>
              </a:ext>
            </a:extLst>
          </p:cNvPr>
          <p:cNvSpPr txBox="1"/>
          <p:nvPr/>
        </p:nvSpPr>
        <p:spPr>
          <a:xfrm rot="20899655">
            <a:off x="-51757" y="2581572"/>
            <a:ext cx="1229551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masis MT Pro Black" panose="020F0502020204030204" pitchFamily="18" charset="0"/>
              </a:rPr>
              <a:t>So why do we wear make-up?</a:t>
            </a:r>
          </a:p>
        </p:txBody>
      </p:sp>
    </p:spTree>
    <p:extLst>
      <p:ext uri="{BB962C8B-B14F-4D97-AF65-F5344CB8AC3E}">
        <p14:creationId xmlns:p14="http://schemas.microsoft.com/office/powerpoint/2010/main" val="2401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85F-C806-3F8C-5CCD-B6EEF5932CCB}"/>
              </a:ext>
            </a:extLst>
          </p:cNvPr>
          <p:cNvSpPr txBox="1">
            <a:spLocks/>
          </p:cNvSpPr>
          <p:nvPr/>
        </p:nvSpPr>
        <p:spPr>
          <a:xfrm>
            <a:off x="457200" y="250703"/>
            <a:ext cx="11904423" cy="4748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spc="-120" dirty="0">
                <a:latin typeface="+mn-lt"/>
              </a:rPr>
              <a:t>Previously in history: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FA0BF3-71F9-FEC5-BCCF-26719ADED290}"/>
              </a:ext>
            </a:extLst>
          </p:cNvPr>
          <p:cNvSpPr txBox="1">
            <a:spLocks/>
          </p:cNvSpPr>
          <p:nvPr/>
        </p:nvSpPr>
        <p:spPr>
          <a:xfrm>
            <a:off x="457200" y="725542"/>
            <a:ext cx="11904423" cy="4748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20" dirty="0">
                <a:latin typeface="+mn-lt"/>
              </a:rPr>
              <a:t>Women were deemed second class citizens to 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A7AE6-1862-C64A-A149-4042DED80E66}"/>
              </a:ext>
            </a:extLst>
          </p:cNvPr>
          <p:cNvSpPr txBox="1"/>
          <p:nvPr/>
        </p:nvSpPr>
        <p:spPr>
          <a:xfrm>
            <a:off x="457200" y="1305888"/>
            <a:ext cx="10365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20" dirty="0">
                <a:latin typeface="+mn-lt"/>
              </a:rPr>
              <a:t>Women were </a:t>
            </a:r>
            <a:r>
              <a:rPr lang="en-US" sz="2400" spc="-120">
                <a:latin typeface="+mn-lt"/>
              </a:rPr>
              <a:t>considered the </a:t>
            </a:r>
            <a:r>
              <a:rPr lang="en-US" sz="2400" spc="-120" dirty="0">
                <a:latin typeface="+mn-lt"/>
              </a:rPr>
              <a:t>property of men.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21496-5A07-6727-9BC7-DE65F04D8FDF}"/>
              </a:ext>
            </a:extLst>
          </p:cNvPr>
          <p:cNvSpPr txBox="1"/>
          <p:nvPr/>
        </p:nvSpPr>
        <p:spPr>
          <a:xfrm>
            <a:off x="457197" y="1965393"/>
            <a:ext cx="11489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20" dirty="0">
                <a:latin typeface="+mn-lt"/>
              </a:rPr>
              <a:t>Girls were rarely educated to the same level as boys until the Education act.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05AC7-FE73-2C72-FEE6-B5C3D87CA79F}"/>
              </a:ext>
            </a:extLst>
          </p:cNvPr>
          <p:cNvSpPr txBox="1"/>
          <p:nvPr/>
        </p:nvSpPr>
        <p:spPr>
          <a:xfrm>
            <a:off x="457196" y="2624898"/>
            <a:ext cx="11489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20" dirty="0">
                <a:latin typeface="+mn-lt"/>
              </a:rPr>
              <a:t>Professions or roles that provided money or power were banned for women.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F6097-A7B0-0453-6358-5C5BE8E09BAE}"/>
              </a:ext>
            </a:extLst>
          </p:cNvPr>
          <p:cNvSpPr txBox="1"/>
          <p:nvPr/>
        </p:nvSpPr>
        <p:spPr>
          <a:xfrm>
            <a:off x="457196" y="3864749"/>
            <a:ext cx="11489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20" dirty="0">
                <a:latin typeface="+mn-lt"/>
              </a:rPr>
              <a:t>They had fewer rights and were not allowed to vote.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73DE57-1B86-A02E-D9E5-47F9EDDE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70" y="3864749"/>
            <a:ext cx="3618605" cy="2887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B58CCB-421E-1FBB-FAB4-981FD629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6" y="2518782"/>
            <a:ext cx="2684860" cy="3613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F198B2-A450-9CE4-81D6-B75F8431A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53" y="2492068"/>
            <a:ext cx="4053109" cy="4028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987708-07C5-A467-D03B-CA412D26E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15" y="2727986"/>
            <a:ext cx="6325694" cy="31968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3B2CA9F-6068-9CAF-634B-7CC0592F7B41}"/>
              </a:ext>
            </a:extLst>
          </p:cNvPr>
          <p:cNvSpPr txBox="1"/>
          <p:nvPr/>
        </p:nvSpPr>
        <p:spPr>
          <a:xfrm>
            <a:off x="351019" y="3227985"/>
            <a:ext cx="11489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20" dirty="0">
                <a:latin typeface="+mn-lt"/>
              </a:rPr>
              <a:t>If a woman wanted money, she had to ask her husband or her father.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6422F2-3E66-28CD-692F-ECE9C30DA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07" y="3887490"/>
            <a:ext cx="1971950" cy="21720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F67B2E4-CA8E-9640-AA2A-D6AED599D57A}"/>
              </a:ext>
            </a:extLst>
          </p:cNvPr>
          <p:cNvSpPr/>
          <p:nvPr/>
        </p:nvSpPr>
        <p:spPr>
          <a:xfrm>
            <a:off x="7076913" y="130075"/>
            <a:ext cx="4870244" cy="461665"/>
          </a:xfrm>
          <a:custGeom>
            <a:avLst/>
            <a:gdLst>
              <a:gd name="connsiteX0" fmla="*/ 0 w 4870244"/>
              <a:gd name="connsiteY0" fmla="*/ 0 h 461665"/>
              <a:gd name="connsiteX1" fmla="*/ 638543 w 4870244"/>
              <a:gd name="connsiteY1" fmla="*/ 0 h 461665"/>
              <a:gd name="connsiteX2" fmla="*/ 1228384 w 4870244"/>
              <a:gd name="connsiteY2" fmla="*/ 0 h 461665"/>
              <a:gd name="connsiteX3" fmla="*/ 1720820 w 4870244"/>
              <a:gd name="connsiteY3" fmla="*/ 0 h 461665"/>
              <a:gd name="connsiteX4" fmla="*/ 2261958 w 4870244"/>
              <a:gd name="connsiteY4" fmla="*/ 0 h 461665"/>
              <a:gd name="connsiteX5" fmla="*/ 2705691 w 4870244"/>
              <a:gd name="connsiteY5" fmla="*/ 0 h 461665"/>
              <a:gd name="connsiteX6" fmla="*/ 3198127 w 4870244"/>
              <a:gd name="connsiteY6" fmla="*/ 0 h 461665"/>
              <a:gd name="connsiteX7" fmla="*/ 3787968 w 4870244"/>
              <a:gd name="connsiteY7" fmla="*/ 0 h 461665"/>
              <a:gd name="connsiteX8" fmla="*/ 4870244 w 4870244"/>
              <a:gd name="connsiteY8" fmla="*/ 0 h 461665"/>
              <a:gd name="connsiteX9" fmla="*/ 4870244 w 4870244"/>
              <a:gd name="connsiteY9" fmla="*/ 461665 h 461665"/>
              <a:gd name="connsiteX10" fmla="*/ 4231701 w 4870244"/>
              <a:gd name="connsiteY10" fmla="*/ 461665 h 461665"/>
              <a:gd name="connsiteX11" fmla="*/ 3690563 w 4870244"/>
              <a:gd name="connsiteY11" fmla="*/ 461665 h 461665"/>
              <a:gd name="connsiteX12" fmla="*/ 3100722 w 4870244"/>
              <a:gd name="connsiteY12" fmla="*/ 461665 h 461665"/>
              <a:gd name="connsiteX13" fmla="*/ 2559584 w 4870244"/>
              <a:gd name="connsiteY13" fmla="*/ 461665 h 461665"/>
              <a:gd name="connsiteX14" fmla="*/ 2164553 w 4870244"/>
              <a:gd name="connsiteY14" fmla="*/ 461665 h 461665"/>
              <a:gd name="connsiteX15" fmla="*/ 1526010 w 4870244"/>
              <a:gd name="connsiteY15" fmla="*/ 461665 h 461665"/>
              <a:gd name="connsiteX16" fmla="*/ 1130979 w 4870244"/>
              <a:gd name="connsiteY16" fmla="*/ 461665 h 461665"/>
              <a:gd name="connsiteX17" fmla="*/ 541138 w 4870244"/>
              <a:gd name="connsiteY17" fmla="*/ 461665 h 461665"/>
              <a:gd name="connsiteX18" fmla="*/ 0 w 4870244"/>
              <a:gd name="connsiteY18" fmla="*/ 461665 h 461665"/>
              <a:gd name="connsiteX19" fmla="*/ 0 w 4870244"/>
              <a:gd name="connsiteY19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70244" h="461665" extrusionOk="0">
                <a:moveTo>
                  <a:pt x="0" y="0"/>
                </a:moveTo>
                <a:cubicBezTo>
                  <a:pt x="282935" y="-32542"/>
                  <a:pt x="381322" y="58686"/>
                  <a:pt x="638543" y="0"/>
                </a:cubicBezTo>
                <a:cubicBezTo>
                  <a:pt x="895764" y="-58686"/>
                  <a:pt x="990001" y="48933"/>
                  <a:pt x="1228384" y="0"/>
                </a:cubicBezTo>
                <a:cubicBezTo>
                  <a:pt x="1466767" y="-48933"/>
                  <a:pt x="1476984" y="54469"/>
                  <a:pt x="1720820" y="0"/>
                </a:cubicBezTo>
                <a:cubicBezTo>
                  <a:pt x="1964656" y="-54469"/>
                  <a:pt x="2074436" y="49427"/>
                  <a:pt x="2261958" y="0"/>
                </a:cubicBezTo>
                <a:cubicBezTo>
                  <a:pt x="2449480" y="-49427"/>
                  <a:pt x="2520619" y="35102"/>
                  <a:pt x="2705691" y="0"/>
                </a:cubicBezTo>
                <a:cubicBezTo>
                  <a:pt x="2890763" y="-35102"/>
                  <a:pt x="2985822" y="29729"/>
                  <a:pt x="3198127" y="0"/>
                </a:cubicBezTo>
                <a:cubicBezTo>
                  <a:pt x="3410432" y="-29729"/>
                  <a:pt x="3593377" y="19224"/>
                  <a:pt x="3787968" y="0"/>
                </a:cubicBezTo>
                <a:cubicBezTo>
                  <a:pt x="3982559" y="-19224"/>
                  <a:pt x="4645946" y="5347"/>
                  <a:pt x="4870244" y="0"/>
                </a:cubicBezTo>
                <a:cubicBezTo>
                  <a:pt x="4917359" y="197424"/>
                  <a:pt x="4839710" y="327476"/>
                  <a:pt x="4870244" y="461665"/>
                </a:cubicBezTo>
                <a:cubicBezTo>
                  <a:pt x="4736271" y="512463"/>
                  <a:pt x="4363056" y="456168"/>
                  <a:pt x="4231701" y="461665"/>
                </a:cubicBezTo>
                <a:cubicBezTo>
                  <a:pt x="4100346" y="467162"/>
                  <a:pt x="3900006" y="429506"/>
                  <a:pt x="3690563" y="461665"/>
                </a:cubicBezTo>
                <a:cubicBezTo>
                  <a:pt x="3481120" y="493824"/>
                  <a:pt x="3369223" y="421216"/>
                  <a:pt x="3100722" y="461665"/>
                </a:cubicBezTo>
                <a:cubicBezTo>
                  <a:pt x="2832221" y="502114"/>
                  <a:pt x="2759404" y="426795"/>
                  <a:pt x="2559584" y="461665"/>
                </a:cubicBezTo>
                <a:cubicBezTo>
                  <a:pt x="2359764" y="496535"/>
                  <a:pt x="2285301" y="456789"/>
                  <a:pt x="2164553" y="461665"/>
                </a:cubicBezTo>
                <a:cubicBezTo>
                  <a:pt x="2043805" y="466541"/>
                  <a:pt x="1674864" y="403349"/>
                  <a:pt x="1526010" y="461665"/>
                </a:cubicBezTo>
                <a:cubicBezTo>
                  <a:pt x="1377156" y="519981"/>
                  <a:pt x="1285396" y="434081"/>
                  <a:pt x="1130979" y="461665"/>
                </a:cubicBezTo>
                <a:cubicBezTo>
                  <a:pt x="976562" y="489249"/>
                  <a:pt x="662559" y="411416"/>
                  <a:pt x="541138" y="461665"/>
                </a:cubicBezTo>
                <a:cubicBezTo>
                  <a:pt x="419717" y="511914"/>
                  <a:pt x="124513" y="432901"/>
                  <a:pt x="0" y="461665"/>
                </a:cubicBezTo>
                <a:cubicBezTo>
                  <a:pt x="-14534" y="292338"/>
                  <a:pt x="20796" y="19442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66062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does make- up come from?</a:t>
            </a:r>
          </a:p>
        </p:txBody>
      </p:sp>
    </p:spTree>
    <p:extLst>
      <p:ext uri="{BB962C8B-B14F-4D97-AF65-F5344CB8AC3E}">
        <p14:creationId xmlns:p14="http://schemas.microsoft.com/office/powerpoint/2010/main" val="15440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85256-E44F-461B-CA2C-F4D97B47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was expected of women?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019F-C00A-1ACB-543C-C35072CFD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045" y="1287444"/>
            <a:ext cx="4185623" cy="576262"/>
          </a:xfrm>
        </p:spPr>
        <p:txBody>
          <a:bodyPr/>
          <a:lstStyle/>
          <a:p>
            <a:r>
              <a:rPr lang="en-GB" dirty="0"/>
              <a:t>A woman’s purpose: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58464-9053-0C71-9ACC-90E9FB34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2" y="1863706"/>
            <a:ext cx="4185623" cy="4537094"/>
          </a:xfrm>
        </p:spPr>
        <p:txBody>
          <a:bodyPr>
            <a:normAutofit lnSpcReduction="10000"/>
          </a:bodyPr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Their chief role was as </a:t>
            </a:r>
            <a:r>
              <a:rPr lang="en-GB" b="1" i="0" u="sng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wives</a:t>
            </a:r>
            <a:r>
              <a:rPr lang="en-GB" b="0" i="0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 and </a:t>
            </a:r>
            <a:r>
              <a:rPr lang="en-GB" b="1" i="0" u="sng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mothers</a:t>
            </a:r>
            <a:r>
              <a:rPr lang="en-GB" b="0" i="0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. </a:t>
            </a:r>
          </a:p>
          <a:p>
            <a:r>
              <a:rPr lang="en-GB" dirty="0">
                <a:solidFill>
                  <a:schemeClr val="tx1"/>
                </a:solidFill>
                <a:latin typeface="Karla" panose="020F0502020204030204" pitchFamily="2" charset="0"/>
              </a:rPr>
              <a:t>For a long time, this was the aspiration for women.</a:t>
            </a:r>
          </a:p>
          <a:p>
            <a:r>
              <a:rPr lang="en-GB" dirty="0">
                <a:solidFill>
                  <a:schemeClr val="tx1"/>
                </a:solidFill>
                <a:latin typeface="Karla" panose="020F0502020204030204" pitchFamily="2" charset="0"/>
              </a:rPr>
              <a:t>There was a lot of pressure to find a good husband and be a good wife.</a:t>
            </a:r>
            <a:endParaRPr lang="en-GB" b="0" i="0" dirty="0">
              <a:solidFill>
                <a:schemeClr val="tx1"/>
              </a:solidFill>
              <a:effectLst/>
              <a:latin typeface="Karla" panose="020F0502020204030204" pitchFamily="2" charset="0"/>
            </a:endParaRPr>
          </a:p>
          <a:p>
            <a:r>
              <a:rPr lang="en-GB" sz="2400" b="0" i="0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They were expected to be passive, gentle and caring, and </a:t>
            </a:r>
            <a:r>
              <a:rPr lang="en-GB" sz="2400" b="1" i="0" u="sng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often valued for how they looked and not what they did.</a:t>
            </a:r>
          </a:p>
          <a:p>
            <a:r>
              <a:rPr lang="en-GB" i="0" dirty="0">
                <a:solidFill>
                  <a:schemeClr val="tx1"/>
                </a:solidFill>
                <a:effectLst/>
                <a:latin typeface="Karla" panose="020F0502020204030204" pitchFamily="2" charset="0"/>
              </a:rPr>
              <a:t>Play the rol</a:t>
            </a:r>
            <a:r>
              <a:rPr lang="en-GB" dirty="0">
                <a:solidFill>
                  <a:schemeClr val="tx1"/>
                </a:solidFill>
                <a:latin typeface="Karla" panose="020F0502020204030204" pitchFamily="2" charset="0"/>
              </a:rPr>
              <a:t>e of accessories or commodities to complement men.</a:t>
            </a:r>
            <a:endParaRPr lang="en-GB" i="0" dirty="0">
              <a:solidFill>
                <a:schemeClr val="tx1"/>
              </a:solidFill>
              <a:effectLst/>
              <a:latin typeface="Karla" panose="020F05020202040302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1491C-224D-5A27-81A6-A8399925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537" y="4242671"/>
            <a:ext cx="3667975" cy="2425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EA5DB-E8D5-7AC2-CB0D-C1B560CA7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62" y="1489903"/>
            <a:ext cx="3405061" cy="2512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872C2-5874-C52F-7852-3E9F0A9AFB69}"/>
              </a:ext>
            </a:extLst>
          </p:cNvPr>
          <p:cNvSpPr/>
          <p:nvPr/>
        </p:nvSpPr>
        <p:spPr>
          <a:xfrm>
            <a:off x="333432" y="123981"/>
            <a:ext cx="4870244" cy="461665"/>
          </a:xfrm>
          <a:custGeom>
            <a:avLst/>
            <a:gdLst>
              <a:gd name="connsiteX0" fmla="*/ 0 w 4870244"/>
              <a:gd name="connsiteY0" fmla="*/ 0 h 461665"/>
              <a:gd name="connsiteX1" fmla="*/ 638543 w 4870244"/>
              <a:gd name="connsiteY1" fmla="*/ 0 h 461665"/>
              <a:gd name="connsiteX2" fmla="*/ 1228384 w 4870244"/>
              <a:gd name="connsiteY2" fmla="*/ 0 h 461665"/>
              <a:gd name="connsiteX3" fmla="*/ 1720820 w 4870244"/>
              <a:gd name="connsiteY3" fmla="*/ 0 h 461665"/>
              <a:gd name="connsiteX4" fmla="*/ 2261958 w 4870244"/>
              <a:gd name="connsiteY4" fmla="*/ 0 h 461665"/>
              <a:gd name="connsiteX5" fmla="*/ 2705691 w 4870244"/>
              <a:gd name="connsiteY5" fmla="*/ 0 h 461665"/>
              <a:gd name="connsiteX6" fmla="*/ 3198127 w 4870244"/>
              <a:gd name="connsiteY6" fmla="*/ 0 h 461665"/>
              <a:gd name="connsiteX7" fmla="*/ 3787968 w 4870244"/>
              <a:gd name="connsiteY7" fmla="*/ 0 h 461665"/>
              <a:gd name="connsiteX8" fmla="*/ 4870244 w 4870244"/>
              <a:gd name="connsiteY8" fmla="*/ 0 h 461665"/>
              <a:gd name="connsiteX9" fmla="*/ 4870244 w 4870244"/>
              <a:gd name="connsiteY9" fmla="*/ 461665 h 461665"/>
              <a:gd name="connsiteX10" fmla="*/ 4231701 w 4870244"/>
              <a:gd name="connsiteY10" fmla="*/ 461665 h 461665"/>
              <a:gd name="connsiteX11" fmla="*/ 3690563 w 4870244"/>
              <a:gd name="connsiteY11" fmla="*/ 461665 h 461665"/>
              <a:gd name="connsiteX12" fmla="*/ 3100722 w 4870244"/>
              <a:gd name="connsiteY12" fmla="*/ 461665 h 461665"/>
              <a:gd name="connsiteX13" fmla="*/ 2559584 w 4870244"/>
              <a:gd name="connsiteY13" fmla="*/ 461665 h 461665"/>
              <a:gd name="connsiteX14" fmla="*/ 2164553 w 4870244"/>
              <a:gd name="connsiteY14" fmla="*/ 461665 h 461665"/>
              <a:gd name="connsiteX15" fmla="*/ 1526010 w 4870244"/>
              <a:gd name="connsiteY15" fmla="*/ 461665 h 461665"/>
              <a:gd name="connsiteX16" fmla="*/ 1130979 w 4870244"/>
              <a:gd name="connsiteY16" fmla="*/ 461665 h 461665"/>
              <a:gd name="connsiteX17" fmla="*/ 541138 w 4870244"/>
              <a:gd name="connsiteY17" fmla="*/ 461665 h 461665"/>
              <a:gd name="connsiteX18" fmla="*/ 0 w 4870244"/>
              <a:gd name="connsiteY18" fmla="*/ 461665 h 461665"/>
              <a:gd name="connsiteX19" fmla="*/ 0 w 4870244"/>
              <a:gd name="connsiteY19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70244" h="461665" extrusionOk="0">
                <a:moveTo>
                  <a:pt x="0" y="0"/>
                </a:moveTo>
                <a:cubicBezTo>
                  <a:pt x="282935" y="-32542"/>
                  <a:pt x="381322" y="58686"/>
                  <a:pt x="638543" y="0"/>
                </a:cubicBezTo>
                <a:cubicBezTo>
                  <a:pt x="895764" y="-58686"/>
                  <a:pt x="990001" y="48933"/>
                  <a:pt x="1228384" y="0"/>
                </a:cubicBezTo>
                <a:cubicBezTo>
                  <a:pt x="1466767" y="-48933"/>
                  <a:pt x="1476984" y="54469"/>
                  <a:pt x="1720820" y="0"/>
                </a:cubicBezTo>
                <a:cubicBezTo>
                  <a:pt x="1964656" y="-54469"/>
                  <a:pt x="2074436" y="49427"/>
                  <a:pt x="2261958" y="0"/>
                </a:cubicBezTo>
                <a:cubicBezTo>
                  <a:pt x="2449480" y="-49427"/>
                  <a:pt x="2520619" y="35102"/>
                  <a:pt x="2705691" y="0"/>
                </a:cubicBezTo>
                <a:cubicBezTo>
                  <a:pt x="2890763" y="-35102"/>
                  <a:pt x="2985822" y="29729"/>
                  <a:pt x="3198127" y="0"/>
                </a:cubicBezTo>
                <a:cubicBezTo>
                  <a:pt x="3410432" y="-29729"/>
                  <a:pt x="3593377" y="19224"/>
                  <a:pt x="3787968" y="0"/>
                </a:cubicBezTo>
                <a:cubicBezTo>
                  <a:pt x="3982559" y="-19224"/>
                  <a:pt x="4645946" y="5347"/>
                  <a:pt x="4870244" y="0"/>
                </a:cubicBezTo>
                <a:cubicBezTo>
                  <a:pt x="4917359" y="197424"/>
                  <a:pt x="4839710" y="327476"/>
                  <a:pt x="4870244" y="461665"/>
                </a:cubicBezTo>
                <a:cubicBezTo>
                  <a:pt x="4736271" y="512463"/>
                  <a:pt x="4363056" y="456168"/>
                  <a:pt x="4231701" y="461665"/>
                </a:cubicBezTo>
                <a:cubicBezTo>
                  <a:pt x="4100346" y="467162"/>
                  <a:pt x="3900006" y="429506"/>
                  <a:pt x="3690563" y="461665"/>
                </a:cubicBezTo>
                <a:cubicBezTo>
                  <a:pt x="3481120" y="493824"/>
                  <a:pt x="3369223" y="421216"/>
                  <a:pt x="3100722" y="461665"/>
                </a:cubicBezTo>
                <a:cubicBezTo>
                  <a:pt x="2832221" y="502114"/>
                  <a:pt x="2759404" y="426795"/>
                  <a:pt x="2559584" y="461665"/>
                </a:cubicBezTo>
                <a:cubicBezTo>
                  <a:pt x="2359764" y="496535"/>
                  <a:pt x="2285301" y="456789"/>
                  <a:pt x="2164553" y="461665"/>
                </a:cubicBezTo>
                <a:cubicBezTo>
                  <a:pt x="2043805" y="466541"/>
                  <a:pt x="1674864" y="403349"/>
                  <a:pt x="1526010" y="461665"/>
                </a:cubicBezTo>
                <a:cubicBezTo>
                  <a:pt x="1377156" y="519981"/>
                  <a:pt x="1285396" y="434081"/>
                  <a:pt x="1130979" y="461665"/>
                </a:cubicBezTo>
                <a:cubicBezTo>
                  <a:pt x="976562" y="489249"/>
                  <a:pt x="662559" y="411416"/>
                  <a:pt x="541138" y="461665"/>
                </a:cubicBezTo>
                <a:cubicBezTo>
                  <a:pt x="419717" y="511914"/>
                  <a:pt x="124513" y="432901"/>
                  <a:pt x="0" y="461665"/>
                </a:cubicBezTo>
                <a:cubicBezTo>
                  <a:pt x="-14534" y="292338"/>
                  <a:pt x="20796" y="19442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66062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does make- up come from?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B8B811-0AFC-AEC5-62AB-2F1EF5939904}"/>
              </a:ext>
            </a:extLst>
          </p:cNvPr>
          <p:cNvSpPr txBox="1">
            <a:spLocks/>
          </p:cNvSpPr>
          <p:nvPr/>
        </p:nvSpPr>
        <p:spPr>
          <a:xfrm>
            <a:off x="4975668" y="4267200"/>
            <a:ext cx="2804227" cy="240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Because of this, women put their efforts into their appearance. Beauty meant survival and a nice life. As second class citizens, this was the only way.</a:t>
            </a:r>
          </a:p>
        </p:txBody>
      </p:sp>
    </p:spTree>
    <p:extLst>
      <p:ext uri="{BB962C8B-B14F-4D97-AF65-F5344CB8AC3E}">
        <p14:creationId xmlns:p14="http://schemas.microsoft.com/office/powerpoint/2010/main" val="24692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190EAE-775B-7659-3E66-FF7A7D8D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5483099"/>
            <a:ext cx="8288032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Throughout history, beauty was a form of self-advertisement to achieve th</a:t>
            </a:r>
            <a:r>
              <a:rPr lang="en-US" sz="3000" dirty="0"/>
              <a:t>is</a:t>
            </a:r>
            <a:r>
              <a: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aspiration. Women would promote themselves by embellishing their physical features...especially by wearing make-up!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0829ADC-F045-2833-2207-712EC90C8A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44" b="7644"/>
          <a:stretch/>
        </p:blipFill>
        <p:spPr>
          <a:xfrm>
            <a:off x="1438135" y="934222"/>
            <a:ext cx="7383698" cy="3299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F2CC7-F370-2E03-2EF7-27E4ACCF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7604">
            <a:off x="1562023" y="899030"/>
            <a:ext cx="6826391" cy="33698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CA0B90-56A6-EA98-D67C-FBE610994FB6}"/>
              </a:ext>
            </a:extLst>
          </p:cNvPr>
          <p:cNvSpPr/>
          <p:nvPr/>
        </p:nvSpPr>
        <p:spPr>
          <a:xfrm>
            <a:off x="4280983" y="89265"/>
            <a:ext cx="4870244" cy="461665"/>
          </a:xfrm>
          <a:custGeom>
            <a:avLst/>
            <a:gdLst>
              <a:gd name="connsiteX0" fmla="*/ 0 w 4870244"/>
              <a:gd name="connsiteY0" fmla="*/ 0 h 461665"/>
              <a:gd name="connsiteX1" fmla="*/ 638543 w 4870244"/>
              <a:gd name="connsiteY1" fmla="*/ 0 h 461665"/>
              <a:gd name="connsiteX2" fmla="*/ 1228384 w 4870244"/>
              <a:gd name="connsiteY2" fmla="*/ 0 h 461665"/>
              <a:gd name="connsiteX3" fmla="*/ 1720820 w 4870244"/>
              <a:gd name="connsiteY3" fmla="*/ 0 h 461665"/>
              <a:gd name="connsiteX4" fmla="*/ 2261958 w 4870244"/>
              <a:gd name="connsiteY4" fmla="*/ 0 h 461665"/>
              <a:gd name="connsiteX5" fmla="*/ 2705691 w 4870244"/>
              <a:gd name="connsiteY5" fmla="*/ 0 h 461665"/>
              <a:gd name="connsiteX6" fmla="*/ 3198127 w 4870244"/>
              <a:gd name="connsiteY6" fmla="*/ 0 h 461665"/>
              <a:gd name="connsiteX7" fmla="*/ 3787968 w 4870244"/>
              <a:gd name="connsiteY7" fmla="*/ 0 h 461665"/>
              <a:gd name="connsiteX8" fmla="*/ 4870244 w 4870244"/>
              <a:gd name="connsiteY8" fmla="*/ 0 h 461665"/>
              <a:gd name="connsiteX9" fmla="*/ 4870244 w 4870244"/>
              <a:gd name="connsiteY9" fmla="*/ 461665 h 461665"/>
              <a:gd name="connsiteX10" fmla="*/ 4231701 w 4870244"/>
              <a:gd name="connsiteY10" fmla="*/ 461665 h 461665"/>
              <a:gd name="connsiteX11" fmla="*/ 3690563 w 4870244"/>
              <a:gd name="connsiteY11" fmla="*/ 461665 h 461665"/>
              <a:gd name="connsiteX12" fmla="*/ 3100722 w 4870244"/>
              <a:gd name="connsiteY12" fmla="*/ 461665 h 461665"/>
              <a:gd name="connsiteX13" fmla="*/ 2559584 w 4870244"/>
              <a:gd name="connsiteY13" fmla="*/ 461665 h 461665"/>
              <a:gd name="connsiteX14" fmla="*/ 2164553 w 4870244"/>
              <a:gd name="connsiteY14" fmla="*/ 461665 h 461665"/>
              <a:gd name="connsiteX15" fmla="*/ 1526010 w 4870244"/>
              <a:gd name="connsiteY15" fmla="*/ 461665 h 461665"/>
              <a:gd name="connsiteX16" fmla="*/ 1130979 w 4870244"/>
              <a:gd name="connsiteY16" fmla="*/ 461665 h 461665"/>
              <a:gd name="connsiteX17" fmla="*/ 541138 w 4870244"/>
              <a:gd name="connsiteY17" fmla="*/ 461665 h 461665"/>
              <a:gd name="connsiteX18" fmla="*/ 0 w 4870244"/>
              <a:gd name="connsiteY18" fmla="*/ 461665 h 461665"/>
              <a:gd name="connsiteX19" fmla="*/ 0 w 4870244"/>
              <a:gd name="connsiteY19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70244" h="461665" extrusionOk="0">
                <a:moveTo>
                  <a:pt x="0" y="0"/>
                </a:moveTo>
                <a:cubicBezTo>
                  <a:pt x="282935" y="-32542"/>
                  <a:pt x="381322" y="58686"/>
                  <a:pt x="638543" y="0"/>
                </a:cubicBezTo>
                <a:cubicBezTo>
                  <a:pt x="895764" y="-58686"/>
                  <a:pt x="990001" y="48933"/>
                  <a:pt x="1228384" y="0"/>
                </a:cubicBezTo>
                <a:cubicBezTo>
                  <a:pt x="1466767" y="-48933"/>
                  <a:pt x="1476984" y="54469"/>
                  <a:pt x="1720820" y="0"/>
                </a:cubicBezTo>
                <a:cubicBezTo>
                  <a:pt x="1964656" y="-54469"/>
                  <a:pt x="2074436" y="49427"/>
                  <a:pt x="2261958" y="0"/>
                </a:cubicBezTo>
                <a:cubicBezTo>
                  <a:pt x="2449480" y="-49427"/>
                  <a:pt x="2520619" y="35102"/>
                  <a:pt x="2705691" y="0"/>
                </a:cubicBezTo>
                <a:cubicBezTo>
                  <a:pt x="2890763" y="-35102"/>
                  <a:pt x="2985822" y="29729"/>
                  <a:pt x="3198127" y="0"/>
                </a:cubicBezTo>
                <a:cubicBezTo>
                  <a:pt x="3410432" y="-29729"/>
                  <a:pt x="3593377" y="19224"/>
                  <a:pt x="3787968" y="0"/>
                </a:cubicBezTo>
                <a:cubicBezTo>
                  <a:pt x="3982559" y="-19224"/>
                  <a:pt x="4645946" y="5347"/>
                  <a:pt x="4870244" y="0"/>
                </a:cubicBezTo>
                <a:cubicBezTo>
                  <a:pt x="4917359" y="197424"/>
                  <a:pt x="4839710" y="327476"/>
                  <a:pt x="4870244" y="461665"/>
                </a:cubicBezTo>
                <a:cubicBezTo>
                  <a:pt x="4736271" y="512463"/>
                  <a:pt x="4363056" y="456168"/>
                  <a:pt x="4231701" y="461665"/>
                </a:cubicBezTo>
                <a:cubicBezTo>
                  <a:pt x="4100346" y="467162"/>
                  <a:pt x="3900006" y="429506"/>
                  <a:pt x="3690563" y="461665"/>
                </a:cubicBezTo>
                <a:cubicBezTo>
                  <a:pt x="3481120" y="493824"/>
                  <a:pt x="3369223" y="421216"/>
                  <a:pt x="3100722" y="461665"/>
                </a:cubicBezTo>
                <a:cubicBezTo>
                  <a:pt x="2832221" y="502114"/>
                  <a:pt x="2759404" y="426795"/>
                  <a:pt x="2559584" y="461665"/>
                </a:cubicBezTo>
                <a:cubicBezTo>
                  <a:pt x="2359764" y="496535"/>
                  <a:pt x="2285301" y="456789"/>
                  <a:pt x="2164553" y="461665"/>
                </a:cubicBezTo>
                <a:cubicBezTo>
                  <a:pt x="2043805" y="466541"/>
                  <a:pt x="1674864" y="403349"/>
                  <a:pt x="1526010" y="461665"/>
                </a:cubicBezTo>
                <a:cubicBezTo>
                  <a:pt x="1377156" y="519981"/>
                  <a:pt x="1285396" y="434081"/>
                  <a:pt x="1130979" y="461665"/>
                </a:cubicBezTo>
                <a:cubicBezTo>
                  <a:pt x="976562" y="489249"/>
                  <a:pt x="662559" y="411416"/>
                  <a:pt x="541138" y="461665"/>
                </a:cubicBezTo>
                <a:cubicBezTo>
                  <a:pt x="419717" y="511914"/>
                  <a:pt x="124513" y="432901"/>
                  <a:pt x="0" y="461665"/>
                </a:cubicBezTo>
                <a:cubicBezTo>
                  <a:pt x="-14534" y="292338"/>
                  <a:pt x="20796" y="19442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66062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does make- up come from?</a:t>
            </a:r>
          </a:p>
        </p:txBody>
      </p:sp>
    </p:spTree>
    <p:extLst>
      <p:ext uri="{BB962C8B-B14F-4D97-AF65-F5344CB8AC3E}">
        <p14:creationId xmlns:p14="http://schemas.microsoft.com/office/powerpoint/2010/main" val="5664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69E140-7AC7-2202-ED4A-155EFE0470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5" r="2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ADA95F-BE27-FE93-279A-A003FEF25D6E}"/>
              </a:ext>
            </a:extLst>
          </p:cNvPr>
          <p:cNvSpPr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from history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22EC04-16AD-DA47-D68F-7DE6E935655E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spc="-12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 first traces of make-up in Ancient Egypt.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spc="-12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Worn for various purposes.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spc="-12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Khol around the eyes to deflect the sun in the desert.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spc="-12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Believed to ward off the evil eye.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spc="-12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Enhance their lip colour with pigment to show good health to be a good wife.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0212E-C91B-C37D-B2DE-5DEEC875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" y="2472610"/>
            <a:ext cx="5586288" cy="22345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011958-4091-5F23-89F6-17344B8CC0B0}"/>
              </a:ext>
            </a:extLst>
          </p:cNvPr>
          <p:cNvSpPr txBox="1">
            <a:spLocks/>
          </p:cNvSpPr>
          <p:nvPr/>
        </p:nvSpPr>
        <p:spPr>
          <a:xfrm>
            <a:off x="6723374" y="1614192"/>
            <a:ext cx="5085193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5100" spc="-1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 Ancient Greece, it became the fashion for flushed cheeks.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5100" b="1" spc="-12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Again, it showed good health to make a good wife.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EC3B5-20A1-ACAB-FCC6-3944F4ED71AD}"/>
              </a:ext>
            </a:extLst>
          </p:cNvPr>
          <p:cNvSpPr/>
          <p:nvPr/>
        </p:nvSpPr>
        <p:spPr>
          <a:xfrm>
            <a:off x="505787" y="543808"/>
            <a:ext cx="3132589" cy="461665"/>
          </a:xfrm>
          <a:custGeom>
            <a:avLst/>
            <a:gdLst>
              <a:gd name="connsiteX0" fmla="*/ 0 w 3132589"/>
              <a:gd name="connsiteY0" fmla="*/ 0 h 461665"/>
              <a:gd name="connsiteX1" fmla="*/ 584750 w 3132589"/>
              <a:gd name="connsiteY1" fmla="*/ 0 h 461665"/>
              <a:gd name="connsiteX2" fmla="*/ 1138174 w 3132589"/>
              <a:gd name="connsiteY2" fmla="*/ 0 h 461665"/>
              <a:gd name="connsiteX3" fmla="*/ 1628946 w 3132589"/>
              <a:gd name="connsiteY3" fmla="*/ 0 h 461665"/>
              <a:gd name="connsiteX4" fmla="*/ 2151044 w 3132589"/>
              <a:gd name="connsiteY4" fmla="*/ 0 h 461665"/>
              <a:gd name="connsiteX5" fmla="*/ 2610491 w 3132589"/>
              <a:gd name="connsiteY5" fmla="*/ 0 h 461665"/>
              <a:gd name="connsiteX6" fmla="*/ 3132589 w 3132589"/>
              <a:gd name="connsiteY6" fmla="*/ 0 h 461665"/>
              <a:gd name="connsiteX7" fmla="*/ 3132589 w 3132589"/>
              <a:gd name="connsiteY7" fmla="*/ 461665 h 461665"/>
              <a:gd name="connsiteX8" fmla="*/ 2579165 w 3132589"/>
              <a:gd name="connsiteY8" fmla="*/ 461665 h 461665"/>
              <a:gd name="connsiteX9" fmla="*/ 2119719 w 3132589"/>
              <a:gd name="connsiteY9" fmla="*/ 461665 h 461665"/>
              <a:gd name="connsiteX10" fmla="*/ 1534969 w 3132589"/>
              <a:gd name="connsiteY10" fmla="*/ 461665 h 461665"/>
              <a:gd name="connsiteX11" fmla="*/ 1012870 w 3132589"/>
              <a:gd name="connsiteY11" fmla="*/ 461665 h 461665"/>
              <a:gd name="connsiteX12" fmla="*/ 459446 w 3132589"/>
              <a:gd name="connsiteY12" fmla="*/ 461665 h 461665"/>
              <a:gd name="connsiteX13" fmla="*/ 0 w 3132589"/>
              <a:gd name="connsiteY13" fmla="*/ 461665 h 461665"/>
              <a:gd name="connsiteX14" fmla="*/ 0 w 3132589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32589" h="461665" extrusionOk="0">
                <a:moveTo>
                  <a:pt x="0" y="0"/>
                </a:moveTo>
                <a:cubicBezTo>
                  <a:pt x="267625" y="-25507"/>
                  <a:pt x="382604" y="46298"/>
                  <a:pt x="584750" y="0"/>
                </a:cubicBezTo>
                <a:cubicBezTo>
                  <a:pt x="786896" y="-46298"/>
                  <a:pt x="979029" y="39447"/>
                  <a:pt x="1138174" y="0"/>
                </a:cubicBezTo>
                <a:cubicBezTo>
                  <a:pt x="1297319" y="-39447"/>
                  <a:pt x="1525441" y="36014"/>
                  <a:pt x="1628946" y="0"/>
                </a:cubicBezTo>
                <a:cubicBezTo>
                  <a:pt x="1732451" y="-36014"/>
                  <a:pt x="2003174" y="12131"/>
                  <a:pt x="2151044" y="0"/>
                </a:cubicBezTo>
                <a:cubicBezTo>
                  <a:pt x="2298914" y="-12131"/>
                  <a:pt x="2441311" y="31204"/>
                  <a:pt x="2610491" y="0"/>
                </a:cubicBezTo>
                <a:cubicBezTo>
                  <a:pt x="2779671" y="-31204"/>
                  <a:pt x="3019150" y="35051"/>
                  <a:pt x="3132589" y="0"/>
                </a:cubicBezTo>
                <a:cubicBezTo>
                  <a:pt x="3174053" y="129688"/>
                  <a:pt x="3122476" y="328144"/>
                  <a:pt x="3132589" y="461665"/>
                </a:cubicBezTo>
                <a:cubicBezTo>
                  <a:pt x="2923206" y="500592"/>
                  <a:pt x="2855364" y="453284"/>
                  <a:pt x="2579165" y="461665"/>
                </a:cubicBezTo>
                <a:cubicBezTo>
                  <a:pt x="2302966" y="470046"/>
                  <a:pt x="2214264" y="444017"/>
                  <a:pt x="2119719" y="461665"/>
                </a:cubicBezTo>
                <a:cubicBezTo>
                  <a:pt x="2025174" y="479313"/>
                  <a:pt x="1684323" y="431702"/>
                  <a:pt x="1534969" y="461665"/>
                </a:cubicBezTo>
                <a:cubicBezTo>
                  <a:pt x="1385615" y="491628"/>
                  <a:pt x="1173630" y="447685"/>
                  <a:pt x="1012870" y="461665"/>
                </a:cubicBezTo>
                <a:cubicBezTo>
                  <a:pt x="852110" y="475645"/>
                  <a:pt x="630818" y="429054"/>
                  <a:pt x="459446" y="461665"/>
                </a:cubicBezTo>
                <a:cubicBezTo>
                  <a:pt x="288074" y="494276"/>
                  <a:pt x="155211" y="444061"/>
                  <a:pt x="0" y="461665"/>
                </a:cubicBezTo>
                <a:cubicBezTo>
                  <a:pt x="-10522" y="325624"/>
                  <a:pt x="28179" y="230217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66062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 from history</a:t>
            </a:r>
          </a:p>
        </p:txBody>
      </p:sp>
    </p:spTree>
    <p:extLst>
      <p:ext uri="{BB962C8B-B14F-4D97-AF65-F5344CB8AC3E}">
        <p14:creationId xmlns:p14="http://schemas.microsoft.com/office/powerpoint/2010/main" val="32686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6B306-45EA-E61D-FCFD-251685BF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11" y="609600"/>
            <a:ext cx="5177606" cy="26017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748D6B-B51E-786A-5A53-FDC1D0E22877}"/>
              </a:ext>
            </a:extLst>
          </p:cNvPr>
          <p:cNvSpPr txBox="1">
            <a:spLocks/>
          </p:cNvSpPr>
          <p:nvPr/>
        </p:nvSpPr>
        <p:spPr>
          <a:xfrm>
            <a:off x="6279410" y="657282"/>
            <a:ext cx="3538357" cy="5956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9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 the Middle Ages, make-up was also used to show social class and status.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9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Lower class women used dark </a:t>
            </a:r>
            <a:r>
              <a:rPr lang="en-US" sz="2900" b="1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colours</a:t>
            </a:r>
            <a:r>
              <a:rPr lang="en-US" sz="29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9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Higher class women would use ceruse powder to make their skin pale.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900" b="1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Again, fair skin was a sign of good health…which is funny because ceruse was made out of lead powder known to cause muscle paralysis and early DEATH!</a:t>
            </a:r>
          </a:p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900" b="1" spc="-1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F80A1-CF8F-2827-70A8-E3C4E4B6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193" y="3439020"/>
            <a:ext cx="2585443" cy="26023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D4A370-94C7-3A57-1F9C-D87D8CFBD5C7}"/>
              </a:ext>
            </a:extLst>
          </p:cNvPr>
          <p:cNvSpPr/>
          <p:nvPr/>
        </p:nvSpPr>
        <p:spPr>
          <a:xfrm>
            <a:off x="448733" y="76477"/>
            <a:ext cx="3132589" cy="461665"/>
          </a:xfrm>
          <a:custGeom>
            <a:avLst/>
            <a:gdLst>
              <a:gd name="connsiteX0" fmla="*/ 0 w 3132589"/>
              <a:gd name="connsiteY0" fmla="*/ 0 h 461665"/>
              <a:gd name="connsiteX1" fmla="*/ 584750 w 3132589"/>
              <a:gd name="connsiteY1" fmla="*/ 0 h 461665"/>
              <a:gd name="connsiteX2" fmla="*/ 1138174 w 3132589"/>
              <a:gd name="connsiteY2" fmla="*/ 0 h 461665"/>
              <a:gd name="connsiteX3" fmla="*/ 1628946 w 3132589"/>
              <a:gd name="connsiteY3" fmla="*/ 0 h 461665"/>
              <a:gd name="connsiteX4" fmla="*/ 2151044 w 3132589"/>
              <a:gd name="connsiteY4" fmla="*/ 0 h 461665"/>
              <a:gd name="connsiteX5" fmla="*/ 2610491 w 3132589"/>
              <a:gd name="connsiteY5" fmla="*/ 0 h 461665"/>
              <a:gd name="connsiteX6" fmla="*/ 3132589 w 3132589"/>
              <a:gd name="connsiteY6" fmla="*/ 0 h 461665"/>
              <a:gd name="connsiteX7" fmla="*/ 3132589 w 3132589"/>
              <a:gd name="connsiteY7" fmla="*/ 461665 h 461665"/>
              <a:gd name="connsiteX8" fmla="*/ 2579165 w 3132589"/>
              <a:gd name="connsiteY8" fmla="*/ 461665 h 461665"/>
              <a:gd name="connsiteX9" fmla="*/ 2119719 w 3132589"/>
              <a:gd name="connsiteY9" fmla="*/ 461665 h 461665"/>
              <a:gd name="connsiteX10" fmla="*/ 1534969 w 3132589"/>
              <a:gd name="connsiteY10" fmla="*/ 461665 h 461665"/>
              <a:gd name="connsiteX11" fmla="*/ 1012870 w 3132589"/>
              <a:gd name="connsiteY11" fmla="*/ 461665 h 461665"/>
              <a:gd name="connsiteX12" fmla="*/ 459446 w 3132589"/>
              <a:gd name="connsiteY12" fmla="*/ 461665 h 461665"/>
              <a:gd name="connsiteX13" fmla="*/ 0 w 3132589"/>
              <a:gd name="connsiteY13" fmla="*/ 461665 h 461665"/>
              <a:gd name="connsiteX14" fmla="*/ 0 w 3132589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32589" h="461665" extrusionOk="0">
                <a:moveTo>
                  <a:pt x="0" y="0"/>
                </a:moveTo>
                <a:cubicBezTo>
                  <a:pt x="267625" y="-25507"/>
                  <a:pt x="382604" y="46298"/>
                  <a:pt x="584750" y="0"/>
                </a:cubicBezTo>
                <a:cubicBezTo>
                  <a:pt x="786896" y="-46298"/>
                  <a:pt x="979029" y="39447"/>
                  <a:pt x="1138174" y="0"/>
                </a:cubicBezTo>
                <a:cubicBezTo>
                  <a:pt x="1297319" y="-39447"/>
                  <a:pt x="1525441" y="36014"/>
                  <a:pt x="1628946" y="0"/>
                </a:cubicBezTo>
                <a:cubicBezTo>
                  <a:pt x="1732451" y="-36014"/>
                  <a:pt x="2003174" y="12131"/>
                  <a:pt x="2151044" y="0"/>
                </a:cubicBezTo>
                <a:cubicBezTo>
                  <a:pt x="2298914" y="-12131"/>
                  <a:pt x="2441311" y="31204"/>
                  <a:pt x="2610491" y="0"/>
                </a:cubicBezTo>
                <a:cubicBezTo>
                  <a:pt x="2779671" y="-31204"/>
                  <a:pt x="3019150" y="35051"/>
                  <a:pt x="3132589" y="0"/>
                </a:cubicBezTo>
                <a:cubicBezTo>
                  <a:pt x="3174053" y="129688"/>
                  <a:pt x="3122476" y="328144"/>
                  <a:pt x="3132589" y="461665"/>
                </a:cubicBezTo>
                <a:cubicBezTo>
                  <a:pt x="2923206" y="500592"/>
                  <a:pt x="2855364" y="453284"/>
                  <a:pt x="2579165" y="461665"/>
                </a:cubicBezTo>
                <a:cubicBezTo>
                  <a:pt x="2302966" y="470046"/>
                  <a:pt x="2214264" y="444017"/>
                  <a:pt x="2119719" y="461665"/>
                </a:cubicBezTo>
                <a:cubicBezTo>
                  <a:pt x="2025174" y="479313"/>
                  <a:pt x="1684323" y="431702"/>
                  <a:pt x="1534969" y="461665"/>
                </a:cubicBezTo>
                <a:cubicBezTo>
                  <a:pt x="1385615" y="491628"/>
                  <a:pt x="1173630" y="447685"/>
                  <a:pt x="1012870" y="461665"/>
                </a:cubicBezTo>
                <a:cubicBezTo>
                  <a:pt x="852110" y="475645"/>
                  <a:pt x="630818" y="429054"/>
                  <a:pt x="459446" y="461665"/>
                </a:cubicBezTo>
                <a:cubicBezTo>
                  <a:pt x="288074" y="494276"/>
                  <a:pt x="155211" y="444061"/>
                  <a:pt x="0" y="461665"/>
                </a:cubicBezTo>
                <a:cubicBezTo>
                  <a:pt x="-10522" y="325624"/>
                  <a:pt x="28179" y="230217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66062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 from history</a:t>
            </a:r>
          </a:p>
        </p:txBody>
      </p:sp>
    </p:spTree>
    <p:extLst>
      <p:ext uri="{BB962C8B-B14F-4D97-AF65-F5344CB8AC3E}">
        <p14:creationId xmlns:p14="http://schemas.microsoft.com/office/powerpoint/2010/main" val="14468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32B5-2CC6-521E-96D6-FFBE4C0C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720" y="1524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Make-up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64E1A-1840-3B9F-55BB-3A8D663C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576" y="812800"/>
            <a:ext cx="5089469" cy="53259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Trends change faster.</a:t>
            </a:r>
          </a:p>
          <a:p>
            <a:pPr>
              <a:lnSpc>
                <a:spcPct val="90000"/>
              </a:lnSpc>
            </a:pPr>
            <a:r>
              <a:rPr lang="en-GB" dirty="0"/>
              <a:t>The cosmetics industry is HUGE!</a:t>
            </a:r>
          </a:p>
          <a:p>
            <a:pPr>
              <a:lnSpc>
                <a:spcPct val="90000"/>
              </a:lnSpc>
            </a:pPr>
            <a:r>
              <a:rPr lang="en-GB" dirty="0"/>
              <a:t>It is more accessible than ever. </a:t>
            </a:r>
          </a:p>
          <a:p>
            <a:pPr>
              <a:lnSpc>
                <a:spcPct val="90000"/>
              </a:lnSpc>
            </a:pPr>
            <a:r>
              <a:rPr lang="en-GB" dirty="0"/>
              <a:t>People of all ages and classes can wear make-up.</a:t>
            </a:r>
          </a:p>
          <a:p>
            <a:pPr>
              <a:lnSpc>
                <a:spcPct val="90000"/>
              </a:lnSpc>
            </a:pPr>
            <a:r>
              <a:rPr lang="en-GB" dirty="0"/>
              <a:t>Groups of people can use make-up to express themselves and symbolise their subculture e.g. Goth.</a:t>
            </a:r>
          </a:p>
          <a:p>
            <a:pPr>
              <a:lnSpc>
                <a:spcPct val="90000"/>
              </a:lnSpc>
            </a:pPr>
            <a:r>
              <a:rPr lang="en-GB" dirty="0"/>
              <a:t>A great presence on social media. Anyone can promote or post about it. Fashion lover, make-up artist, influencer… </a:t>
            </a:r>
          </a:p>
          <a:p>
            <a:pPr>
              <a:lnSpc>
                <a:spcPct val="90000"/>
              </a:lnSpc>
            </a:pPr>
            <a:r>
              <a:rPr lang="en-GB" dirty="0"/>
              <a:t>There are tutorials online and on socials they are also readily available.</a:t>
            </a:r>
          </a:p>
          <a:p>
            <a:pPr>
              <a:lnSpc>
                <a:spcPct val="90000"/>
              </a:lnSpc>
            </a:pPr>
            <a:r>
              <a:rPr lang="en-GB" dirty="0"/>
              <a:t>Used to create art.</a:t>
            </a:r>
          </a:p>
          <a:p>
            <a:pPr>
              <a:lnSpc>
                <a:spcPct val="90000"/>
              </a:lnSpc>
            </a:pPr>
            <a:r>
              <a:rPr lang="en-GB" dirty="0"/>
              <a:t>Make-up is used more by all genders. 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b="1" dirty="0"/>
              <a:t>It is important to think about how much has the message of beauty and female status changed? What is make-up for today? How does it affect us?</a:t>
            </a:r>
          </a:p>
        </p:txBody>
      </p:sp>
      <p:pic>
        <p:nvPicPr>
          <p:cNvPr id="5" name="Picture 4" descr="Make-up set in yellow background">
            <a:extLst>
              <a:ext uri="{FF2B5EF4-FFF2-40B4-BE49-F238E27FC236}">
                <a16:creationId xmlns:a16="http://schemas.microsoft.com/office/drawing/2014/main" id="{EA1C887E-E475-D96F-0448-C9E9542D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1" r="4337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9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CAC1793218C41AC2024E5F12BA44D" ma:contentTypeVersion="18" ma:contentTypeDescription="Create a new document." ma:contentTypeScope="" ma:versionID="62e7b5acca508b54c1aa5668d11c6141">
  <xsd:schema xmlns:xsd="http://www.w3.org/2001/XMLSchema" xmlns:xs="http://www.w3.org/2001/XMLSchema" xmlns:p="http://schemas.microsoft.com/office/2006/metadata/properties" xmlns:ns3="2bf3f13f-0a98-44fc-86fb-c83131ecb20f" xmlns:ns4="24f99584-331e-4bf8-a26b-3d7987d29e3f" targetNamespace="http://schemas.microsoft.com/office/2006/metadata/properties" ma:root="true" ma:fieldsID="1cd636cfe5ef63321a707fed004bb576" ns3:_="" ns4:_="">
    <xsd:import namespace="2bf3f13f-0a98-44fc-86fb-c83131ecb20f"/>
    <xsd:import namespace="24f99584-331e-4bf8-a26b-3d7987d29e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3f13f-0a98-44fc-86fb-c83131ecb2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99584-331e-4bf8-a26b-3d7987d2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f99584-331e-4bf8-a26b-3d7987d29e3f" xsi:nil="true"/>
  </documentManagement>
</p:properties>
</file>

<file path=customXml/itemProps1.xml><?xml version="1.0" encoding="utf-8"?>
<ds:datastoreItem xmlns:ds="http://schemas.openxmlformats.org/officeDocument/2006/customXml" ds:itemID="{B53607FC-99DD-4D46-A68D-79F362D06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9E4C5-09D8-45D7-9D59-1A2AC8B25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3f13f-0a98-44fc-86fb-c83131ecb20f"/>
    <ds:schemaRef ds:uri="24f99584-331e-4bf8-a26b-3d7987d29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D630A3-42BF-4BF0-96DF-002BD39CDFF5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24f99584-331e-4bf8-a26b-3d7987d29e3f"/>
    <ds:schemaRef ds:uri="http://purl.org/dc/elements/1.1/"/>
    <ds:schemaRef ds:uri="2bf3f13f-0a98-44fc-86fb-c83131ecb20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994</Words>
  <Application>Microsoft Office PowerPoint</Application>
  <PresentationFormat>Widescreen</PresentationFormat>
  <Paragraphs>91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Amasis MT Pro Black</vt:lpstr>
      <vt:lpstr>Aptos</vt:lpstr>
      <vt:lpstr>Arial</vt:lpstr>
      <vt:lpstr>Karla</vt:lpstr>
      <vt:lpstr>Trebuchet MS</vt:lpstr>
      <vt:lpstr>Wingdings 3</vt:lpstr>
      <vt:lpstr>Facet</vt:lpstr>
      <vt:lpstr>Make up</vt:lpstr>
      <vt:lpstr>PowerPoint Presentation</vt:lpstr>
      <vt:lpstr>PowerPoint Presentation</vt:lpstr>
      <vt:lpstr>So what was expected of women?</vt:lpstr>
      <vt:lpstr>Throughout history, beauty was a form of self-advertisement to achieve this aspiration. Women would promote themselves by embellishing their physical features...especially by wearing make-up!</vt:lpstr>
      <vt:lpstr>PowerPoint Presentation</vt:lpstr>
      <vt:lpstr>PowerPoint Presentation</vt:lpstr>
      <vt:lpstr>PowerPoint Presentation</vt:lpstr>
      <vt:lpstr>Make-up today</vt:lpstr>
      <vt:lpstr>PowerPoint Presentation</vt:lpstr>
      <vt:lpstr>PowerPoint Presentation</vt:lpstr>
      <vt:lpstr>Why we have make-up rules:</vt:lpstr>
      <vt:lpstr>KMS expectations: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Elspeth Tedder</dc:creator>
  <cp:lastModifiedBy>Sam Kerr</cp:lastModifiedBy>
  <cp:revision>18</cp:revision>
  <dcterms:created xsi:type="dcterms:W3CDTF">2024-12-08T14:06:53Z</dcterms:created>
  <dcterms:modified xsi:type="dcterms:W3CDTF">2024-12-16T08:05:47Z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0x0101005ACCAC1793218C41AC2024E5F12BA44D</vt:lpwstr>
  </property>
</Properties>
</file>