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2" r:id="rId3"/>
    <p:sldId id="257" r:id="rId4"/>
    <p:sldId id="258" r:id="rId5"/>
    <p:sldId id="261" r:id="rId6"/>
    <p:sldId id="260" r:id="rId7"/>
    <p:sldId id="263" r:id="rId8"/>
    <p:sldId id="264" r:id="rId9"/>
    <p:sldId id="266" r:id="rId10"/>
    <p:sldId id="259"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5" d="100"/>
          <a:sy n="115" d="100"/>
        </p:scale>
        <p:origin x="43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B6DF39E-E3B8-45B7-8E03-97F7ACE3AD57}" type="datetimeFigureOut">
              <a:rPr lang="en-GB" smtClean="0"/>
              <a:t>25/03/2021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504C1D9-9543-4086-994F-7587AB82F0EB}" type="slidenum">
              <a:rPr lang="en-GB" smtClean="0"/>
              <a:t>‹#›</a:t>
            </a:fld>
            <a:endParaRPr lang="en-GB"/>
          </a:p>
        </p:txBody>
      </p:sp>
    </p:spTree>
    <p:extLst>
      <p:ext uri="{BB962C8B-B14F-4D97-AF65-F5344CB8AC3E}">
        <p14:creationId xmlns:p14="http://schemas.microsoft.com/office/powerpoint/2010/main" val="3399629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B6DF39E-E3B8-45B7-8E03-97F7ACE3AD57}" type="datetimeFigureOut">
              <a:rPr lang="en-GB" smtClean="0"/>
              <a:t>25/03/2021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504C1D9-9543-4086-994F-7587AB82F0EB}" type="slidenum">
              <a:rPr lang="en-GB" smtClean="0"/>
              <a:t>‹#›</a:t>
            </a:fld>
            <a:endParaRPr lang="en-GB"/>
          </a:p>
        </p:txBody>
      </p:sp>
    </p:spTree>
    <p:extLst>
      <p:ext uri="{BB962C8B-B14F-4D97-AF65-F5344CB8AC3E}">
        <p14:creationId xmlns:p14="http://schemas.microsoft.com/office/powerpoint/2010/main" val="28698421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B6DF39E-E3B8-45B7-8E03-97F7ACE3AD57}" type="datetimeFigureOut">
              <a:rPr lang="en-GB" smtClean="0"/>
              <a:t>25/03/2021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504C1D9-9543-4086-994F-7587AB82F0EB}" type="slidenum">
              <a:rPr lang="en-GB" smtClean="0"/>
              <a:t>‹#›</a:t>
            </a:fld>
            <a:endParaRPr lang="en-GB"/>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25345235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B6DF39E-E3B8-45B7-8E03-97F7ACE3AD57}" type="datetimeFigureOut">
              <a:rPr lang="en-GB" smtClean="0"/>
              <a:t>25/03/2021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504C1D9-9543-4086-994F-7587AB82F0EB}" type="slidenum">
              <a:rPr lang="en-GB" smtClean="0"/>
              <a:t>‹#›</a:t>
            </a:fld>
            <a:endParaRPr lang="en-GB"/>
          </a:p>
        </p:txBody>
      </p:sp>
    </p:spTree>
    <p:extLst>
      <p:ext uri="{BB962C8B-B14F-4D97-AF65-F5344CB8AC3E}">
        <p14:creationId xmlns:p14="http://schemas.microsoft.com/office/powerpoint/2010/main" val="27596928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B6DF39E-E3B8-45B7-8E03-97F7ACE3AD57}" type="datetimeFigureOut">
              <a:rPr lang="en-GB" smtClean="0"/>
              <a:t>25/03/2021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504C1D9-9543-4086-994F-7587AB82F0EB}" type="slidenum">
              <a:rPr lang="en-GB" smtClean="0"/>
              <a:t>‹#›</a:t>
            </a:fld>
            <a:endParaRPr lang="en-GB"/>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6971373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B6DF39E-E3B8-45B7-8E03-97F7ACE3AD57}" type="datetimeFigureOut">
              <a:rPr lang="en-GB" smtClean="0"/>
              <a:t>25/03/2021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504C1D9-9543-4086-994F-7587AB82F0EB}" type="slidenum">
              <a:rPr lang="en-GB" smtClean="0"/>
              <a:t>‹#›</a:t>
            </a:fld>
            <a:endParaRPr lang="en-GB"/>
          </a:p>
        </p:txBody>
      </p:sp>
    </p:spTree>
    <p:extLst>
      <p:ext uri="{BB962C8B-B14F-4D97-AF65-F5344CB8AC3E}">
        <p14:creationId xmlns:p14="http://schemas.microsoft.com/office/powerpoint/2010/main" val="31742701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B6DF39E-E3B8-45B7-8E03-97F7ACE3AD57}" type="datetimeFigureOut">
              <a:rPr lang="en-GB" smtClean="0"/>
              <a:t>25/03/2021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504C1D9-9543-4086-994F-7587AB82F0EB}" type="slidenum">
              <a:rPr lang="en-GB" smtClean="0"/>
              <a:t>‹#›</a:t>
            </a:fld>
            <a:endParaRPr lang="en-GB"/>
          </a:p>
        </p:txBody>
      </p:sp>
    </p:spTree>
    <p:extLst>
      <p:ext uri="{BB962C8B-B14F-4D97-AF65-F5344CB8AC3E}">
        <p14:creationId xmlns:p14="http://schemas.microsoft.com/office/powerpoint/2010/main" val="18256758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B6DF39E-E3B8-45B7-8E03-97F7ACE3AD57}" type="datetimeFigureOut">
              <a:rPr lang="en-GB" smtClean="0"/>
              <a:t>25/03/2021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504C1D9-9543-4086-994F-7587AB82F0EB}" type="slidenum">
              <a:rPr lang="en-GB" smtClean="0"/>
              <a:t>‹#›</a:t>
            </a:fld>
            <a:endParaRPr lang="en-GB"/>
          </a:p>
        </p:txBody>
      </p:sp>
    </p:spTree>
    <p:extLst>
      <p:ext uri="{BB962C8B-B14F-4D97-AF65-F5344CB8AC3E}">
        <p14:creationId xmlns:p14="http://schemas.microsoft.com/office/powerpoint/2010/main" val="10567686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B6DF39E-E3B8-45B7-8E03-97F7ACE3AD57}" type="datetimeFigureOut">
              <a:rPr lang="en-GB" smtClean="0"/>
              <a:t>25/03/2021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504C1D9-9543-4086-994F-7587AB82F0EB}" type="slidenum">
              <a:rPr lang="en-GB" smtClean="0"/>
              <a:t>‹#›</a:t>
            </a:fld>
            <a:endParaRPr lang="en-GB"/>
          </a:p>
        </p:txBody>
      </p:sp>
    </p:spTree>
    <p:extLst>
      <p:ext uri="{BB962C8B-B14F-4D97-AF65-F5344CB8AC3E}">
        <p14:creationId xmlns:p14="http://schemas.microsoft.com/office/powerpoint/2010/main" val="41525537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B6DF39E-E3B8-45B7-8E03-97F7ACE3AD57}" type="datetimeFigureOut">
              <a:rPr lang="en-GB" smtClean="0"/>
              <a:t>25/03/2021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504C1D9-9543-4086-994F-7587AB82F0EB}" type="slidenum">
              <a:rPr lang="en-GB" smtClean="0"/>
              <a:t>‹#›</a:t>
            </a:fld>
            <a:endParaRPr lang="en-GB"/>
          </a:p>
        </p:txBody>
      </p:sp>
    </p:spTree>
    <p:extLst>
      <p:ext uri="{BB962C8B-B14F-4D97-AF65-F5344CB8AC3E}">
        <p14:creationId xmlns:p14="http://schemas.microsoft.com/office/powerpoint/2010/main" val="32256299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B6DF39E-E3B8-45B7-8E03-97F7ACE3AD57}" type="datetimeFigureOut">
              <a:rPr lang="en-GB" smtClean="0"/>
              <a:t>25/03/2021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504C1D9-9543-4086-994F-7587AB82F0EB}" type="slidenum">
              <a:rPr lang="en-GB" smtClean="0"/>
              <a:t>‹#›</a:t>
            </a:fld>
            <a:endParaRPr lang="en-GB"/>
          </a:p>
        </p:txBody>
      </p:sp>
    </p:spTree>
    <p:extLst>
      <p:ext uri="{BB962C8B-B14F-4D97-AF65-F5344CB8AC3E}">
        <p14:creationId xmlns:p14="http://schemas.microsoft.com/office/powerpoint/2010/main" val="33355643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B6DF39E-E3B8-45B7-8E03-97F7ACE3AD57}" type="datetimeFigureOut">
              <a:rPr lang="en-GB" smtClean="0"/>
              <a:t>25/03/2021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504C1D9-9543-4086-994F-7587AB82F0EB}" type="slidenum">
              <a:rPr lang="en-GB" smtClean="0"/>
              <a:t>‹#›</a:t>
            </a:fld>
            <a:endParaRPr lang="en-GB"/>
          </a:p>
        </p:txBody>
      </p:sp>
    </p:spTree>
    <p:extLst>
      <p:ext uri="{BB962C8B-B14F-4D97-AF65-F5344CB8AC3E}">
        <p14:creationId xmlns:p14="http://schemas.microsoft.com/office/powerpoint/2010/main" val="15300698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B6DF39E-E3B8-45B7-8E03-97F7ACE3AD57}" type="datetimeFigureOut">
              <a:rPr lang="en-GB" smtClean="0"/>
              <a:t>25/03/2021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504C1D9-9543-4086-994F-7587AB82F0EB}" type="slidenum">
              <a:rPr lang="en-GB" smtClean="0"/>
              <a:t>‹#›</a:t>
            </a:fld>
            <a:endParaRPr lang="en-GB"/>
          </a:p>
        </p:txBody>
      </p:sp>
    </p:spTree>
    <p:extLst>
      <p:ext uri="{BB962C8B-B14F-4D97-AF65-F5344CB8AC3E}">
        <p14:creationId xmlns:p14="http://schemas.microsoft.com/office/powerpoint/2010/main" val="14000145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B6DF39E-E3B8-45B7-8E03-97F7ACE3AD57}" type="datetimeFigureOut">
              <a:rPr lang="en-GB" smtClean="0"/>
              <a:t>25/03/2021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504C1D9-9543-4086-994F-7587AB82F0EB}" type="slidenum">
              <a:rPr lang="en-GB" smtClean="0"/>
              <a:t>‹#›</a:t>
            </a:fld>
            <a:endParaRPr lang="en-GB"/>
          </a:p>
        </p:txBody>
      </p:sp>
    </p:spTree>
    <p:extLst>
      <p:ext uri="{BB962C8B-B14F-4D97-AF65-F5344CB8AC3E}">
        <p14:creationId xmlns:p14="http://schemas.microsoft.com/office/powerpoint/2010/main" val="597946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B6DF39E-E3B8-45B7-8E03-97F7ACE3AD57}" type="datetimeFigureOut">
              <a:rPr lang="en-GB" smtClean="0"/>
              <a:t>25/03/2021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504C1D9-9543-4086-994F-7587AB82F0EB}" type="slidenum">
              <a:rPr lang="en-GB" smtClean="0"/>
              <a:t>‹#›</a:t>
            </a:fld>
            <a:endParaRPr lang="en-GB"/>
          </a:p>
        </p:txBody>
      </p:sp>
    </p:spTree>
    <p:extLst>
      <p:ext uri="{BB962C8B-B14F-4D97-AF65-F5344CB8AC3E}">
        <p14:creationId xmlns:p14="http://schemas.microsoft.com/office/powerpoint/2010/main" val="8019542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4B6DF39E-E3B8-45B7-8E03-97F7ACE3AD57}" type="datetimeFigureOut">
              <a:rPr lang="en-GB" smtClean="0"/>
              <a:t>25/03/2021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504C1D9-9543-4086-994F-7587AB82F0EB}" type="slidenum">
              <a:rPr lang="en-GB" smtClean="0"/>
              <a:t>‹#›</a:t>
            </a:fld>
            <a:endParaRPr lang="en-GB"/>
          </a:p>
        </p:txBody>
      </p:sp>
    </p:spTree>
    <p:extLst>
      <p:ext uri="{BB962C8B-B14F-4D97-AF65-F5344CB8AC3E}">
        <p14:creationId xmlns:p14="http://schemas.microsoft.com/office/powerpoint/2010/main" val="5012419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B6DF39E-E3B8-45B7-8E03-97F7ACE3AD57}" type="datetimeFigureOut">
              <a:rPr lang="en-GB" smtClean="0"/>
              <a:t>25/03/2021</a:t>
            </a:fld>
            <a:endParaRPr lang="en-GB"/>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8504C1D9-9543-4086-994F-7587AB82F0EB}" type="slidenum">
              <a:rPr lang="en-GB" smtClean="0"/>
              <a:t>‹#›</a:t>
            </a:fld>
            <a:endParaRPr lang="en-GB"/>
          </a:p>
        </p:txBody>
      </p:sp>
    </p:spTree>
    <p:extLst>
      <p:ext uri="{BB962C8B-B14F-4D97-AF65-F5344CB8AC3E}">
        <p14:creationId xmlns:p14="http://schemas.microsoft.com/office/powerpoint/2010/main" val="67411326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s://drive.google.com/file/d/1Z-cd-pIhzC7mjNDVGfZKRFh0Hu7EApg9/view?usp=sharing"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GB" dirty="0" smtClean="0"/>
              <a:t>RSHE information evening</a:t>
            </a:r>
            <a:endParaRPr lang="en-GB" dirty="0"/>
          </a:p>
        </p:txBody>
      </p:sp>
      <p:sp>
        <p:nvSpPr>
          <p:cNvPr id="3" name="Subtitle 2"/>
          <p:cNvSpPr>
            <a:spLocks noGrp="1"/>
          </p:cNvSpPr>
          <p:nvPr>
            <p:ph type="subTitle" idx="1"/>
          </p:nvPr>
        </p:nvSpPr>
        <p:spPr>
          <a:xfrm>
            <a:off x="1507067" y="4050833"/>
            <a:ext cx="4986097" cy="1096899"/>
          </a:xfrm>
        </p:spPr>
        <p:txBody>
          <a:bodyPr/>
          <a:lstStyle/>
          <a:p>
            <a:endParaRPr lang="en-GB" dirty="0" smtClean="0"/>
          </a:p>
          <a:p>
            <a:r>
              <a:rPr lang="en-GB" sz="2800" dirty="0" smtClean="0"/>
              <a:t>Mrs Johnson</a:t>
            </a:r>
            <a:endParaRPr lang="en-GB" sz="2800" dirty="0"/>
          </a:p>
        </p:txBody>
      </p:sp>
      <p:sp>
        <p:nvSpPr>
          <p:cNvPr id="4" name="Subtitle 2"/>
          <p:cNvSpPr txBox="1">
            <a:spLocks/>
          </p:cNvSpPr>
          <p:nvPr/>
        </p:nvSpPr>
        <p:spPr>
          <a:xfrm>
            <a:off x="1953491" y="5910349"/>
            <a:ext cx="5652656" cy="548640"/>
          </a:xfrm>
          <a:prstGeom prst="rect">
            <a:avLst/>
          </a:prstGeom>
        </p:spPr>
        <p:txBody>
          <a:bodyPr vert="horz" lIns="91440" tIns="45720" rIns="91440" bIns="45720" rtlCol="0" anchor="t">
            <a:normAutofit fontScale="55000" lnSpcReduction="20000"/>
          </a:bodyPr>
          <a:lstStyle>
            <a:lvl1pPr marL="0" indent="0" algn="r" defTabSz="457200" rtl="0" eaLnBrk="1" latinLnBrk="0" hangingPunct="1">
              <a:spcBef>
                <a:spcPts val="1000"/>
              </a:spcBef>
              <a:spcAft>
                <a:spcPts val="0"/>
              </a:spcAft>
              <a:buClr>
                <a:schemeClr val="accent1"/>
              </a:buClr>
              <a:buSzPct val="80000"/>
              <a:buFont typeface="Wingdings 3" charset="2"/>
              <a:buNone/>
              <a:defRPr sz="1800" kern="1200">
                <a:solidFill>
                  <a:schemeClr val="tx1">
                    <a:lumMod val="50000"/>
                    <a:lumOff val="50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endParaRPr lang="en-GB" dirty="0" smtClean="0"/>
          </a:p>
          <a:p>
            <a:pPr algn="l"/>
            <a:r>
              <a:rPr lang="en-GB" sz="2600" dirty="0" smtClean="0">
                <a:hlinkClick r:id="rId2"/>
              </a:rPr>
              <a:t>Please click here to see the video version of this presentation</a:t>
            </a:r>
            <a:endParaRPr lang="en-GB" sz="2600" dirty="0"/>
          </a:p>
        </p:txBody>
      </p:sp>
    </p:spTree>
    <p:extLst>
      <p:ext uri="{BB962C8B-B14F-4D97-AF65-F5344CB8AC3E}">
        <p14:creationId xmlns:p14="http://schemas.microsoft.com/office/powerpoint/2010/main" val="12854631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77334" y="609600"/>
            <a:ext cx="8596668" cy="1320800"/>
          </a:xfrm>
        </p:spPr>
        <p:txBody>
          <a:bodyPr>
            <a:normAutofit/>
          </a:bodyPr>
          <a:lstStyle/>
          <a:p>
            <a:pPr algn="ctr"/>
            <a:r>
              <a:rPr lang="en-GB" dirty="0" smtClean="0"/>
              <a:t>Signposting</a:t>
            </a:r>
            <a:r>
              <a:rPr lang="en-GB" dirty="0"/>
              <a:t/>
            </a:r>
            <a:br>
              <a:rPr lang="en-GB" dirty="0"/>
            </a:br>
            <a:endParaRPr lang="en-GB" dirty="0"/>
          </a:p>
        </p:txBody>
      </p:sp>
      <p:pic>
        <p:nvPicPr>
          <p:cNvPr id="5" name="Picture 4"/>
          <p:cNvPicPr>
            <a:picLocks noChangeAspect="1"/>
          </p:cNvPicPr>
          <p:nvPr/>
        </p:nvPicPr>
        <p:blipFill>
          <a:blip r:embed="rId2"/>
          <a:stretch>
            <a:fillRect/>
          </a:stretch>
        </p:blipFill>
        <p:spPr>
          <a:xfrm>
            <a:off x="478132" y="1902258"/>
            <a:ext cx="4144818" cy="4144818"/>
          </a:xfrm>
          <a:prstGeom prst="rect">
            <a:avLst/>
          </a:prstGeom>
        </p:spPr>
      </p:pic>
      <p:pic>
        <p:nvPicPr>
          <p:cNvPr id="6" name="Picture 5"/>
          <p:cNvPicPr>
            <a:picLocks noChangeAspect="1"/>
          </p:cNvPicPr>
          <p:nvPr/>
        </p:nvPicPr>
        <p:blipFill>
          <a:blip r:embed="rId3"/>
          <a:stretch>
            <a:fillRect/>
          </a:stretch>
        </p:blipFill>
        <p:spPr>
          <a:xfrm>
            <a:off x="5682673" y="4498108"/>
            <a:ext cx="3432299" cy="1801957"/>
          </a:xfrm>
          <a:prstGeom prst="rect">
            <a:avLst/>
          </a:prstGeom>
        </p:spPr>
      </p:pic>
      <p:pic>
        <p:nvPicPr>
          <p:cNvPr id="8" name="Picture 7"/>
          <p:cNvPicPr>
            <a:picLocks noChangeAspect="1"/>
          </p:cNvPicPr>
          <p:nvPr/>
        </p:nvPicPr>
        <p:blipFill rotWithShape="1">
          <a:blip r:embed="rId4"/>
          <a:srcRect l="1720" t="29579" r="74384" b="49894"/>
          <a:stretch/>
        </p:blipFill>
        <p:spPr>
          <a:xfrm>
            <a:off x="7614375" y="1410132"/>
            <a:ext cx="3784768" cy="1828800"/>
          </a:xfrm>
          <a:prstGeom prst="rect">
            <a:avLst/>
          </a:prstGeom>
        </p:spPr>
      </p:pic>
      <p:pic>
        <p:nvPicPr>
          <p:cNvPr id="2052" name="Picture 4" descr="Barnardo's (@barnardos) | Twitt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75682" y="2227551"/>
            <a:ext cx="1747116" cy="17471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39678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Definitions</a:t>
            </a:r>
            <a:endParaRPr lang="en-GB" dirty="0"/>
          </a:p>
        </p:txBody>
      </p:sp>
      <p:sp>
        <p:nvSpPr>
          <p:cNvPr id="3" name="Content Placeholder 2"/>
          <p:cNvSpPr>
            <a:spLocks noGrp="1"/>
          </p:cNvSpPr>
          <p:nvPr>
            <p:ph idx="1"/>
          </p:nvPr>
        </p:nvSpPr>
        <p:spPr>
          <a:xfrm>
            <a:off x="677334" y="1468582"/>
            <a:ext cx="8596668" cy="4341871"/>
          </a:xfrm>
        </p:spPr>
        <p:txBody>
          <a:bodyPr>
            <a:normAutofit/>
          </a:bodyPr>
          <a:lstStyle/>
          <a:p>
            <a:pPr marL="0" indent="0">
              <a:buNone/>
            </a:pPr>
            <a:endParaRPr lang="en-GB" dirty="0"/>
          </a:p>
          <a:p>
            <a:r>
              <a:rPr lang="en-GB" dirty="0" smtClean="0"/>
              <a:t>RSHE</a:t>
            </a:r>
            <a:r>
              <a:rPr lang="en-GB" dirty="0"/>
              <a:t>: Relationships education, relationships and sex education and health education.</a:t>
            </a:r>
          </a:p>
          <a:p>
            <a:r>
              <a:rPr lang="en-GB" dirty="0" smtClean="0"/>
              <a:t>Health </a:t>
            </a:r>
            <a:r>
              <a:rPr lang="en-GB" dirty="0"/>
              <a:t>education: Physical health and mental wellbeing.</a:t>
            </a:r>
          </a:p>
          <a:p>
            <a:r>
              <a:rPr lang="en-GB" dirty="0" smtClean="0"/>
              <a:t>Relationships </a:t>
            </a:r>
            <a:r>
              <a:rPr lang="en-GB" dirty="0"/>
              <a:t>education: The physical, social, legal and emotional aspects of human relationships including friendships, family life and relationships with other children and adults.</a:t>
            </a:r>
          </a:p>
          <a:p>
            <a:r>
              <a:rPr lang="en-GB" dirty="0" smtClean="0"/>
              <a:t>Sex </a:t>
            </a:r>
            <a:r>
              <a:rPr lang="en-GB" dirty="0"/>
              <a:t>education: There is no agreed definition in the new RSHE guidance. In </a:t>
            </a:r>
            <a:r>
              <a:rPr lang="en-GB" dirty="0" smtClean="0"/>
              <a:t>our </a:t>
            </a:r>
            <a:r>
              <a:rPr lang="en-GB" dirty="0"/>
              <a:t>policy the definition of sex education is ‘how a baby is conceived and born’ (reproduction and birth).</a:t>
            </a:r>
          </a:p>
          <a:p>
            <a:r>
              <a:rPr lang="en-GB" dirty="0" smtClean="0"/>
              <a:t>RSE</a:t>
            </a:r>
            <a:r>
              <a:rPr lang="en-GB" dirty="0"/>
              <a:t>: Relationships and sex education.</a:t>
            </a:r>
          </a:p>
          <a:p>
            <a:r>
              <a:rPr lang="en-GB" dirty="0" smtClean="0"/>
              <a:t>PSHCE</a:t>
            </a:r>
            <a:r>
              <a:rPr lang="en-GB" dirty="0"/>
              <a:t>: Personal, Social, </a:t>
            </a:r>
            <a:r>
              <a:rPr lang="en-GB" dirty="0" smtClean="0"/>
              <a:t>Health, Citizenship </a:t>
            </a:r>
            <a:r>
              <a:rPr lang="en-GB" dirty="0"/>
              <a:t>and Economic (</a:t>
            </a:r>
            <a:r>
              <a:rPr lang="en-GB" dirty="0" smtClean="0"/>
              <a:t>PSHCE</a:t>
            </a:r>
            <a:r>
              <a:rPr lang="en-GB" dirty="0"/>
              <a:t>) </a:t>
            </a:r>
            <a:r>
              <a:rPr lang="en-GB" dirty="0" smtClean="0"/>
              <a:t>education.</a:t>
            </a:r>
            <a:endParaRPr lang="en-GB" dirty="0"/>
          </a:p>
          <a:p>
            <a:endParaRPr lang="en-GB" dirty="0"/>
          </a:p>
        </p:txBody>
      </p:sp>
    </p:spTree>
    <p:extLst>
      <p:ext uri="{BB962C8B-B14F-4D97-AF65-F5344CB8AC3E}">
        <p14:creationId xmlns:p14="http://schemas.microsoft.com/office/powerpoint/2010/main" val="27518425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Relationships, Sex and Health Education</a:t>
            </a:r>
            <a:endParaRPr lang="en-GB" dirty="0"/>
          </a:p>
        </p:txBody>
      </p:sp>
      <p:sp>
        <p:nvSpPr>
          <p:cNvPr id="3" name="Content Placeholder 2"/>
          <p:cNvSpPr>
            <a:spLocks noGrp="1"/>
          </p:cNvSpPr>
          <p:nvPr>
            <p:ph idx="1"/>
          </p:nvPr>
        </p:nvSpPr>
        <p:spPr>
          <a:xfrm>
            <a:off x="677334" y="1745673"/>
            <a:ext cx="8596668" cy="4295689"/>
          </a:xfrm>
        </p:spPr>
        <p:txBody>
          <a:bodyPr/>
          <a:lstStyle/>
          <a:p>
            <a:pPr algn="ctr"/>
            <a:r>
              <a:rPr lang="en-GB" dirty="0" smtClean="0"/>
              <a:t>RSHE is taught as part of our PSH</a:t>
            </a:r>
            <a:r>
              <a:rPr lang="en-GB" dirty="0"/>
              <a:t>CE curriculum. </a:t>
            </a:r>
            <a:endParaRPr lang="en-GB" dirty="0" smtClean="0"/>
          </a:p>
          <a:p>
            <a:pPr algn="ctr"/>
            <a:endParaRPr lang="en-GB" dirty="0"/>
          </a:p>
          <a:p>
            <a:pPr marL="0" indent="0" algn="ctr">
              <a:buNone/>
            </a:pPr>
            <a:r>
              <a:rPr lang="en-GB" dirty="0"/>
              <a:t>We want all children to grow up healthy, happy, safe, and able to manage the challenges and opportunities of modern Britain. Teaching children Relationships, Sex and Health Education (RSHE) is a key part of this process. These subjects are designed to equip your child with knowledge to make informed decisions about their wellbeing, health and relationships as well as preparing them for a successful adult life.</a:t>
            </a:r>
          </a:p>
          <a:p>
            <a:pPr marL="0" indent="0" algn="ctr">
              <a:buNone/>
            </a:pPr>
            <a:r>
              <a:rPr lang="en-GB" dirty="0"/>
              <a:t>We have always taught RSHE at </a:t>
            </a:r>
            <a:r>
              <a:rPr lang="en-GB" dirty="0" err="1"/>
              <a:t>Kirkburton</a:t>
            </a:r>
            <a:r>
              <a:rPr lang="en-GB" dirty="0"/>
              <a:t> however our curriculum has been updated in line with the recent changes nationally. Please see below for more information about RSHE and some examples of the content covered in school.</a:t>
            </a:r>
          </a:p>
          <a:p>
            <a:pPr marL="0" indent="0">
              <a:buNone/>
            </a:pPr>
            <a:endParaRPr lang="en-GB" dirty="0" smtClean="0"/>
          </a:p>
        </p:txBody>
      </p:sp>
    </p:spTree>
    <p:extLst>
      <p:ext uri="{BB962C8B-B14F-4D97-AF65-F5344CB8AC3E}">
        <p14:creationId xmlns:p14="http://schemas.microsoft.com/office/powerpoint/2010/main" val="21754530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GB" dirty="0"/>
              <a:t>By the end of </a:t>
            </a:r>
            <a:r>
              <a:rPr lang="en-GB" dirty="0" smtClean="0"/>
              <a:t>primary school</a:t>
            </a:r>
            <a:r>
              <a:rPr lang="en-GB" dirty="0"/>
              <a:t>, pupils </a:t>
            </a:r>
            <a:br>
              <a:rPr lang="en-GB" dirty="0"/>
            </a:br>
            <a:r>
              <a:rPr lang="en-GB" dirty="0"/>
              <a:t>will have been taught content on:</a:t>
            </a:r>
            <a:br>
              <a:rPr lang="en-GB" dirty="0"/>
            </a:br>
            <a:endParaRPr lang="en-GB" dirty="0"/>
          </a:p>
        </p:txBody>
      </p:sp>
      <p:sp>
        <p:nvSpPr>
          <p:cNvPr id="3" name="Content Placeholder 2"/>
          <p:cNvSpPr>
            <a:spLocks noGrp="1"/>
          </p:cNvSpPr>
          <p:nvPr>
            <p:ph idx="1"/>
          </p:nvPr>
        </p:nvSpPr>
        <p:spPr>
          <a:xfrm>
            <a:off x="677334" y="1930400"/>
            <a:ext cx="4522739" cy="3880773"/>
          </a:xfrm>
        </p:spPr>
        <p:txBody>
          <a:bodyPr>
            <a:normAutofit fontScale="92500" lnSpcReduction="20000"/>
          </a:bodyPr>
          <a:lstStyle/>
          <a:p>
            <a:pPr marL="0" indent="0">
              <a:buNone/>
            </a:pPr>
            <a:r>
              <a:rPr lang="en-GB" sz="2200" b="1" dirty="0" smtClean="0"/>
              <a:t>Relationships Education:</a:t>
            </a:r>
          </a:p>
          <a:p>
            <a:pPr marL="0" indent="0">
              <a:buNone/>
            </a:pPr>
            <a:endParaRPr lang="en-GB" dirty="0"/>
          </a:p>
          <a:p>
            <a:r>
              <a:rPr lang="en-GB" dirty="0"/>
              <a:t>F</a:t>
            </a:r>
            <a:r>
              <a:rPr lang="en-GB" dirty="0" smtClean="0"/>
              <a:t>amilies </a:t>
            </a:r>
            <a:r>
              <a:rPr lang="en-GB" dirty="0"/>
              <a:t>and people who care for me</a:t>
            </a:r>
          </a:p>
          <a:p>
            <a:pPr marL="0" indent="0">
              <a:buNone/>
            </a:pPr>
            <a:endParaRPr lang="en-GB" dirty="0"/>
          </a:p>
          <a:p>
            <a:r>
              <a:rPr lang="en-GB" dirty="0"/>
              <a:t>C</a:t>
            </a:r>
            <a:r>
              <a:rPr lang="en-GB" dirty="0" smtClean="0"/>
              <a:t>aring </a:t>
            </a:r>
            <a:r>
              <a:rPr lang="en-GB" dirty="0"/>
              <a:t>friendships</a:t>
            </a:r>
          </a:p>
          <a:p>
            <a:pPr marL="0" indent="0">
              <a:buNone/>
            </a:pPr>
            <a:endParaRPr lang="en-GB" dirty="0"/>
          </a:p>
          <a:p>
            <a:r>
              <a:rPr lang="en-GB" dirty="0"/>
              <a:t>R</a:t>
            </a:r>
            <a:r>
              <a:rPr lang="en-GB" dirty="0" smtClean="0"/>
              <a:t>espectful </a:t>
            </a:r>
            <a:r>
              <a:rPr lang="en-GB" dirty="0"/>
              <a:t>relationships</a:t>
            </a:r>
          </a:p>
          <a:p>
            <a:pPr marL="0" indent="0">
              <a:buNone/>
            </a:pPr>
            <a:endParaRPr lang="en-GB" dirty="0"/>
          </a:p>
          <a:p>
            <a:r>
              <a:rPr lang="en-GB" dirty="0"/>
              <a:t>O</a:t>
            </a:r>
            <a:r>
              <a:rPr lang="en-GB" dirty="0" smtClean="0"/>
              <a:t>nline </a:t>
            </a:r>
            <a:r>
              <a:rPr lang="en-GB" dirty="0"/>
              <a:t>relationships</a:t>
            </a:r>
          </a:p>
          <a:p>
            <a:pPr marL="0" indent="0">
              <a:buNone/>
            </a:pPr>
            <a:endParaRPr lang="en-GB" dirty="0"/>
          </a:p>
          <a:p>
            <a:r>
              <a:rPr lang="en-GB" dirty="0"/>
              <a:t>B</a:t>
            </a:r>
            <a:r>
              <a:rPr lang="en-GB" dirty="0" smtClean="0"/>
              <a:t>eing </a:t>
            </a:r>
            <a:r>
              <a:rPr lang="en-GB" dirty="0"/>
              <a:t>safe</a:t>
            </a:r>
          </a:p>
          <a:p>
            <a:endParaRPr lang="en-GB" dirty="0"/>
          </a:p>
        </p:txBody>
      </p:sp>
      <p:sp>
        <p:nvSpPr>
          <p:cNvPr id="4" name="Content Placeholder 2"/>
          <p:cNvSpPr txBox="1">
            <a:spLocks/>
          </p:cNvSpPr>
          <p:nvPr/>
        </p:nvSpPr>
        <p:spPr>
          <a:xfrm>
            <a:off x="5475624" y="1930400"/>
            <a:ext cx="4522739" cy="4433455"/>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Font typeface="Wingdings 3" charset="2"/>
              <a:buNone/>
            </a:pPr>
            <a:r>
              <a:rPr lang="en-GB" sz="2200" b="1" dirty="0" smtClean="0"/>
              <a:t>Health Education:</a:t>
            </a:r>
          </a:p>
          <a:p>
            <a:pPr marL="0" indent="0">
              <a:buFont typeface="Wingdings 3" charset="2"/>
              <a:buNone/>
            </a:pPr>
            <a:endParaRPr lang="en-GB" sz="200" dirty="0" smtClean="0"/>
          </a:p>
          <a:p>
            <a:r>
              <a:rPr lang="en-GB" sz="1700" dirty="0" smtClean="0"/>
              <a:t>Mental </a:t>
            </a:r>
            <a:r>
              <a:rPr lang="en-GB" sz="1700" dirty="0"/>
              <a:t>wellbeing</a:t>
            </a:r>
          </a:p>
          <a:p>
            <a:r>
              <a:rPr lang="en-GB" sz="1700" dirty="0"/>
              <a:t>I</a:t>
            </a:r>
            <a:r>
              <a:rPr lang="en-GB" sz="1700" dirty="0" smtClean="0"/>
              <a:t>nternet </a:t>
            </a:r>
            <a:r>
              <a:rPr lang="en-GB" sz="1700" dirty="0"/>
              <a:t>safety and harms</a:t>
            </a:r>
          </a:p>
          <a:p>
            <a:r>
              <a:rPr lang="en-GB" sz="1700" dirty="0"/>
              <a:t>P</a:t>
            </a:r>
            <a:r>
              <a:rPr lang="en-GB" sz="1700" dirty="0" smtClean="0"/>
              <a:t>hysical </a:t>
            </a:r>
            <a:r>
              <a:rPr lang="en-GB" sz="1700" dirty="0"/>
              <a:t>health and fitness</a:t>
            </a:r>
          </a:p>
          <a:p>
            <a:r>
              <a:rPr lang="en-GB" sz="1700" dirty="0"/>
              <a:t>H</a:t>
            </a:r>
            <a:r>
              <a:rPr lang="en-GB" sz="1700" dirty="0" smtClean="0"/>
              <a:t>ealthy </a:t>
            </a:r>
            <a:r>
              <a:rPr lang="en-GB" sz="1700" dirty="0"/>
              <a:t>eating</a:t>
            </a:r>
          </a:p>
          <a:p>
            <a:r>
              <a:rPr lang="en-GB" sz="1700" dirty="0"/>
              <a:t>F</a:t>
            </a:r>
            <a:r>
              <a:rPr lang="en-GB" sz="1700" dirty="0" smtClean="0"/>
              <a:t>acts </a:t>
            </a:r>
            <a:r>
              <a:rPr lang="en-GB" sz="1700" dirty="0"/>
              <a:t>and risks associated with drugs, </a:t>
            </a:r>
          </a:p>
          <a:p>
            <a:pPr marL="0" indent="0">
              <a:buNone/>
            </a:pPr>
            <a:r>
              <a:rPr lang="en-GB" sz="1700" dirty="0"/>
              <a:t> </a:t>
            </a:r>
            <a:r>
              <a:rPr lang="en-GB" sz="1700" dirty="0" smtClean="0"/>
              <a:t>    alcohol </a:t>
            </a:r>
            <a:r>
              <a:rPr lang="en-GB" sz="1700" dirty="0"/>
              <a:t>and tobacco</a:t>
            </a:r>
          </a:p>
          <a:p>
            <a:r>
              <a:rPr lang="en-GB" sz="1700" dirty="0" smtClean="0"/>
              <a:t>Health </a:t>
            </a:r>
            <a:r>
              <a:rPr lang="en-GB" sz="1700" dirty="0"/>
              <a:t>and prevention</a:t>
            </a:r>
          </a:p>
          <a:p>
            <a:r>
              <a:rPr lang="en-GB" sz="1700" dirty="0"/>
              <a:t>B</a:t>
            </a:r>
            <a:r>
              <a:rPr lang="en-GB" sz="1700" dirty="0" smtClean="0"/>
              <a:t>asic </a:t>
            </a:r>
            <a:r>
              <a:rPr lang="en-GB" sz="1700" dirty="0"/>
              <a:t>first aid</a:t>
            </a:r>
          </a:p>
          <a:p>
            <a:r>
              <a:rPr lang="en-GB" sz="1700" dirty="0"/>
              <a:t>C</a:t>
            </a:r>
            <a:r>
              <a:rPr lang="en-GB" sz="1700" dirty="0" smtClean="0"/>
              <a:t>hanging </a:t>
            </a:r>
            <a:r>
              <a:rPr lang="en-GB" sz="1700" dirty="0"/>
              <a:t>adolescent body</a:t>
            </a:r>
          </a:p>
          <a:p>
            <a:endParaRPr lang="en-GB" dirty="0"/>
          </a:p>
        </p:txBody>
      </p:sp>
    </p:spTree>
    <p:extLst>
      <p:ext uri="{BB962C8B-B14F-4D97-AF65-F5344CB8AC3E}">
        <p14:creationId xmlns:p14="http://schemas.microsoft.com/office/powerpoint/2010/main" val="12947138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720436"/>
          </a:xfrm>
        </p:spPr>
        <p:txBody>
          <a:bodyPr>
            <a:normAutofit/>
          </a:bodyPr>
          <a:lstStyle/>
          <a:p>
            <a:pPr algn="ctr"/>
            <a:r>
              <a:rPr lang="en-GB" sz="3200" dirty="0" smtClean="0"/>
              <a:t>Y6 Sex Education</a:t>
            </a:r>
            <a:endParaRPr lang="en-GB" sz="3200" dirty="0"/>
          </a:p>
        </p:txBody>
      </p:sp>
      <p:sp>
        <p:nvSpPr>
          <p:cNvPr id="3" name="Content Placeholder 2"/>
          <p:cNvSpPr>
            <a:spLocks noGrp="1"/>
          </p:cNvSpPr>
          <p:nvPr>
            <p:ph idx="1"/>
          </p:nvPr>
        </p:nvSpPr>
        <p:spPr>
          <a:xfrm>
            <a:off x="677334" y="1431637"/>
            <a:ext cx="8596668" cy="4609726"/>
          </a:xfrm>
        </p:spPr>
        <p:txBody>
          <a:bodyPr>
            <a:normAutofit/>
          </a:bodyPr>
          <a:lstStyle/>
          <a:p>
            <a:r>
              <a:rPr lang="en-GB" altLang="en-US" dirty="0" smtClean="0">
                <a:solidFill>
                  <a:schemeClr val="tx1"/>
                </a:solidFill>
                <a:ea typeface="ヒラギノ角ゴ Pro W3" charset="-128"/>
              </a:rPr>
              <a:t>Be </a:t>
            </a:r>
            <a:r>
              <a:rPr lang="en-GB" altLang="en-US" dirty="0">
                <a:solidFill>
                  <a:schemeClr val="tx1"/>
                </a:solidFill>
                <a:ea typeface="ヒラギノ角ゴ Pro W3" charset="-128"/>
              </a:rPr>
              <a:t>aware of my own self-image and how my body image fits into </a:t>
            </a:r>
            <a:r>
              <a:rPr lang="en-GB" altLang="en-US" dirty="0" smtClean="0">
                <a:solidFill>
                  <a:schemeClr val="tx1"/>
                </a:solidFill>
                <a:ea typeface="ヒラギノ角ゴ Pro W3" charset="-128"/>
              </a:rPr>
              <a:t>that</a:t>
            </a:r>
            <a:endParaRPr lang="en-GB" altLang="en-US" dirty="0">
              <a:solidFill>
                <a:schemeClr val="tx1"/>
              </a:solidFill>
              <a:ea typeface="ヒラギノ角ゴ Pro W3" charset="-128"/>
            </a:endParaRPr>
          </a:p>
          <a:p>
            <a:r>
              <a:rPr lang="en-GB" altLang="en-US" dirty="0">
                <a:solidFill>
                  <a:schemeClr val="tx1"/>
                </a:solidFill>
                <a:ea typeface="ヒラギノ角ゴ Pro W3" charset="-128"/>
              </a:rPr>
              <a:t>Know how to develop my own self </a:t>
            </a:r>
            <a:r>
              <a:rPr lang="en-GB" altLang="en-US" dirty="0" smtClean="0">
                <a:solidFill>
                  <a:schemeClr val="tx1"/>
                </a:solidFill>
                <a:ea typeface="ヒラギノ角ゴ Pro W3" charset="-128"/>
              </a:rPr>
              <a:t>esteem</a:t>
            </a:r>
          </a:p>
          <a:p>
            <a:endParaRPr lang="en-GB" altLang="en-US" sz="2800" dirty="0">
              <a:solidFill>
                <a:schemeClr val="tx1"/>
              </a:solidFill>
              <a:ea typeface="ヒラギノ角ゴ Pro W3" charset="-128"/>
            </a:endParaRPr>
          </a:p>
          <a:p>
            <a:r>
              <a:rPr lang="en-GB" altLang="en-US" dirty="0">
                <a:solidFill>
                  <a:schemeClr val="tx1"/>
                </a:solidFill>
                <a:ea typeface="ヒラギノ角ゴ Pro W3" charset="-128"/>
              </a:rPr>
              <a:t>Describe how a baby develops from conception through the 9 months of pregnancy, and how it is </a:t>
            </a:r>
            <a:r>
              <a:rPr lang="en-GB" altLang="en-US" dirty="0" smtClean="0">
                <a:solidFill>
                  <a:schemeClr val="tx1"/>
                </a:solidFill>
                <a:ea typeface="ヒラギノ角ゴ Pro W3" charset="-128"/>
              </a:rPr>
              <a:t>born</a:t>
            </a:r>
            <a:endParaRPr lang="en-GB" altLang="en-US" dirty="0">
              <a:solidFill>
                <a:schemeClr val="tx1"/>
              </a:solidFill>
              <a:ea typeface="ヒラギノ角ゴ Pro W3" charset="-128"/>
            </a:endParaRPr>
          </a:p>
          <a:p>
            <a:r>
              <a:rPr lang="en-GB" altLang="en-US" dirty="0">
                <a:solidFill>
                  <a:schemeClr val="tx1"/>
                </a:solidFill>
                <a:ea typeface="ヒラギノ角ゴ Pro W3" charset="-128"/>
              </a:rPr>
              <a:t>Recognise how I feel when I reflect on the development and birth of a baby</a:t>
            </a:r>
          </a:p>
          <a:p>
            <a:endParaRPr lang="en-GB" altLang="en-US" sz="2800" dirty="0">
              <a:solidFill>
                <a:schemeClr val="tx1"/>
              </a:solidFill>
              <a:ea typeface="ヒラギノ角ゴ Pro W3" charset="-128"/>
            </a:endParaRPr>
          </a:p>
          <a:p>
            <a:r>
              <a:rPr lang="en-GB" altLang="en-US" dirty="0">
                <a:solidFill>
                  <a:schemeClr val="tx1"/>
                </a:solidFill>
                <a:ea typeface="ヒラギノ角ゴ Pro W3" charset="-128"/>
              </a:rPr>
              <a:t>Explain how girls’ and boys’ bodies change during puberty and understand the importance of looking after myself physically and emotionally</a:t>
            </a:r>
            <a:r>
              <a:rPr lang="en-GB" altLang="en-US" dirty="0" smtClean="0">
                <a:solidFill>
                  <a:schemeClr val="tx1"/>
                </a:solidFill>
                <a:ea typeface="ヒラギノ角ゴ Pro W3" charset="-128"/>
              </a:rPr>
              <a:t>.</a:t>
            </a:r>
            <a:endParaRPr lang="en-GB" altLang="en-US" dirty="0">
              <a:solidFill>
                <a:schemeClr val="tx1"/>
              </a:solidFill>
              <a:ea typeface="ヒラギノ角ゴ Pro W3" charset="-128"/>
            </a:endParaRPr>
          </a:p>
          <a:p>
            <a:r>
              <a:rPr lang="en-GB" altLang="en-US" dirty="0">
                <a:solidFill>
                  <a:schemeClr val="tx1"/>
                </a:solidFill>
                <a:ea typeface="ヒラギノ角ゴ Pro W3" charset="-128"/>
              </a:rPr>
              <a:t>Express how I feel about the changes that will happen to me during puberty.</a:t>
            </a:r>
          </a:p>
          <a:p>
            <a:endParaRPr lang="en-GB" dirty="0"/>
          </a:p>
        </p:txBody>
      </p:sp>
      <p:pic>
        <p:nvPicPr>
          <p:cNvPr id="1026" name="Picture 2" descr="Jigsaw 11-16 KS4 Set for Ages 14-16 (Y10-Y1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744646" y="466831"/>
            <a:ext cx="2976299" cy="17264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19443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GB" dirty="0"/>
              <a:t>By the end of </a:t>
            </a:r>
            <a:r>
              <a:rPr lang="en-GB" dirty="0" smtClean="0"/>
              <a:t>secondary school</a:t>
            </a:r>
            <a:r>
              <a:rPr lang="en-GB" dirty="0"/>
              <a:t>, pupils </a:t>
            </a:r>
            <a:br>
              <a:rPr lang="en-GB" dirty="0"/>
            </a:br>
            <a:r>
              <a:rPr lang="en-GB" dirty="0"/>
              <a:t>will have been taught content on:</a:t>
            </a:r>
            <a:br>
              <a:rPr lang="en-GB" dirty="0"/>
            </a:br>
            <a:endParaRPr lang="en-GB" dirty="0"/>
          </a:p>
        </p:txBody>
      </p:sp>
      <p:sp>
        <p:nvSpPr>
          <p:cNvPr id="3" name="Content Placeholder 2"/>
          <p:cNvSpPr>
            <a:spLocks noGrp="1"/>
          </p:cNvSpPr>
          <p:nvPr>
            <p:ph idx="1"/>
          </p:nvPr>
        </p:nvSpPr>
        <p:spPr>
          <a:xfrm>
            <a:off x="677334" y="1930400"/>
            <a:ext cx="4522739" cy="3880773"/>
          </a:xfrm>
        </p:spPr>
        <p:txBody>
          <a:bodyPr>
            <a:normAutofit/>
          </a:bodyPr>
          <a:lstStyle/>
          <a:p>
            <a:pPr marL="0" indent="0">
              <a:buNone/>
            </a:pPr>
            <a:r>
              <a:rPr lang="en-GB" sz="2200" b="1" dirty="0" smtClean="0"/>
              <a:t>Relationships and Sex Education:</a:t>
            </a:r>
          </a:p>
          <a:p>
            <a:pPr marL="0" indent="0">
              <a:buNone/>
            </a:pPr>
            <a:endParaRPr lang="en-GB" sz="1000" dirty="0"/>
          </a:p>
          <a:p>
            <a:r>
              <a:rPr lang="en-GB" dirty="0"/>
              <a:t>F</a:t>
            </a:r>
            <a:r>
              <a:rPr lang="en-GB" dirty="0" smtClean="0"/>
              <a:t>amilies</a:t>
            </a:r>
            <a:endParaRPr lang="en-GB" dirty="0"/>
          </a:p>
          <a:p>
            <a:r>
              <a:rPr lang="en-GB" dirty="0"/>
              <a:t>R</a:t>
            </a:r>
            <a:r>
              <a:rPr lang="en-GB" dirty="0" smtClean="0"/>
              <a:t>espectful </a:t>
            </a:r>
            <a:r>
              <a:rPr lang="en-GB" dirty="0"/>
              <a:t>relationships, including </a:t>
            </a:r>
            <a:r>
              <a:rPr lang="en-GB" dirty="0" smtClean="0"/>
              <a:t>Friendships</a:t>
            </a:r>
            <a:endParaRPr lang="en-GB" dirty="0"/>
          </a:p>
          <a:p>
            <a:r>
              <a:rPr lang="en-GB" dirty="0"/>
              <a:t>O</a:t>
            </a:r>
            <a:r>
              <a:rPr lang="en-GB" dirty="0" smtClean="0"/>
              <a:t>nline media</a:t>
            </a:r>
            <a:endParaRPr lang="en-GB" dirty="0"/>
          </a:p>
          <a:p>
            <a:r>
              <a:rPr lang="en-GB" dirty="0"/>
              <a:t>B</a:t>
            </a:r>
            <a:r>
              <a:rPr lang="en-GB" dirty="0" smtClean="0"/>
              <a:t>eing safe</a:t>
            </a:r>
            <a:endParaRPr lang="en-GB" dirty="0"/>
          </a:p>
          <a:p>
            <a:r>
              <a:rPr lang="en-GB" dirty="0"/>
              <a:t>I</a:t>
            </a:r>
            <a:r>
              <a:rPr lang="en-GB" dirty="0" smtClean="0"/>
              <a:t>ntimate </a:t>
            </a:r>
            <a:r>
              <a:rPr lang="en-GB" dirty="0"/>
              <a:t>and sexual relationships, </a:t>
            </a:r>
            <a:r>
              <a:rPr lang="en-GB" dirty="0" smtClean="0"/>
              <a:t>Including </a:t>
            </a:r>
            <a:r>
              <a:rPr lang="en-GB" dirty="0"/>
              <a:t>sexual health</a:t>
            </a:r>
          </a:p>
          <a:p>
            <a:endParaRPr lang="en-GB" dirty="0"/>
          </a:p>
        </p:txBody>
      </p:sp>
      <p:sp>
        <p:nvSpPr>
          <p:cNvPr id="4" name="Content Placeholder 2"/>
          <p:cNvSpPr txBox="1">
            <a:spLocks/>
          </p:cNvSpPr>
          <p:nvPr/>
        </p:nvSpPr>
        <p:spPr>
          <a:xfrm>
            <a:off x="5475624" y="1930400"/>
            <a:ext cx="4522739" cy="4433455"/>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Font typeface="Wingdings 3" charset="2"/>
              <a:buNone/>
            </a:pPr>
            <a:r>
              <a:rPr lang="en-GB" sz="2200" b="1" dirty="0" smtClean="0"/>
              <a:t>Health Education:</a:t>
            </a:r>
          </a:p>
          <a:p>
            <a:pPr marL="0" indent="0">
              <a:buFont typeface="Wingdings 3" charset="2"/>
              <a:buNone/>
            </a:pPr>
            <a:endParaRPr lang="en-GB" sz="1000" b="1" dirty="0"/>
          </a:p>
          <a:p>
            <a:r>
              <a:rPr lang="en-GB" dirty="0"/>
              <a:t>M</a:t>
            </a:r>
            <a:r>
              <a:rPr lang="en-GB" dirty="0" smtClean="0"/>
              <a:t>ental wellbeing</a:t>
            </a:r>
            <a:endParaRPr lang="en-GB" dirty="0"/>
          </a:p>
          <a:p>
            <a:r>
              <a:rPr lang="en-GB" dirty="0"/>
              <a:t>I</a:t>
            </a:r>
            <a:r>
              <a:rPr lang="en-GB" dirty="0" smtClean="0"/>
              <a:t>nternet </a:t>
            </a:r>
            <a:r>
              <a:rPr lang="en-GB" dirty="0"/>
              <a:t>safety and harms</a:t>
            </a:r>
          </a:p>
          <a:p>
            <a:r>
              <a:rPr lang="en-GB" dirty="0"/>
              <a:t>P</a:t>
            </a:r>
            <a:r>
              <a:rPr lang="en-GB" dirty="0" smtClean="0"/>
              <a:t>hysical </a:t>
            </a:r>
            <a:r>
              <a:rPr lang="en-GB" dirty="0"/>
              <a:t>health and fitness</a:t>
            </a:r>
          </a:p>
          <a:p>
            <a:r>
              <a:rPr lang="en-GB" dirty="0"/>
              <a:t>H</a:t>
            </a:r>
            <a:r>
              <a:rPr lang="en-GB" dirty="0" smtClean="0"/>
              <a:t>ealthy eating</a:t>
            </a:r>
            <a:endParaRPr lang="en-GB" dirty="0"/>
          </a:p>
          <a:p>
            <a:r>
              <a:rPr lang="en-GB" dirty="0"/>
              <a:t>D</a:t>
            </a:r>
            <a:r>
              <a:rPr lang="en-GB" dirty="0" smtClean="0"/>
              <a:t>rugs</a:t>
            </a:r>
            <a:r>
              <a:rPr lang="en-GB" dirty="0"/>
              <a:t>, alcohol and tobacco</a:t>
            </a:r>
          </a:p>
          <a:p>
            <a:r>
              <a:rPr lang="en-GB" dirty="0"/>
              <a:t>H</a:t>
            </a:r>
            <a:r>
              <a:rPr lang="en-GB" dirty="0" smtClean="0"/>
              <a:t>ealth </a:t>
            </a:r>
            <a:r>
              <a:rPr lang="en-GB" dirty="0"/>
              <a:t>and prevention</a:t>
            </a:r>
          </a:p>
          <a:p>
            <a:r>
              <a:rPr lang="en-GB" dirty="0"/>
              <a:t>B</a:t>
            </a:r>
            <a:r>
              <a:rPr lang="en-GB" dirty="0" smtClean="0"/>
              <a:t>asic </a:t>
            </a:r>
            <a:r>
              <a:rPr lang="en-GB" dirty="0"/>
              <a:t>first aid</a:t>
            </a:r>
          </a:p>
          <a:p>
            <a:r>
              <a:rPr lang="en-GB" dirty="0"/>
              <a:t>C</a:t>
            </a:r>
            <a:r>
              <a:rPr lang="en-GB" dirty="0" smtClean="0"/>
              <a:t>hanging </a:t>
            </a:r>
            <a:r>
              <a:rPr lang="en-GB" dirty="0"/>
              <a:t>adolescent body</a:t>
            </a:r>
          </a:p>
          <a:p>
            <a:pPr marL="0" indent="0">
              <a:buFont typeface="Wingdings 3" charset="2"/>
              <a:buNone/>
            </a:pPr>
            <a:endParaRPr lang="en-GB" sz="2200" b="1" dirty="0" smtClean="0"/>
          </a:p>
          <a:p>
            <a:pPr marL="0" indent="0">
              <a:buFont typeface="Wingdings 3" charset="2"/>
              <a:buNone/>
            </a:pPr>
            <a:endParaRPr lang="en-GB" sz="200" dirty="0" smtClean="0"/>
          </a:p>
          <a:p>
            <a:endParaRPr lang="en-GB" dirty="0"/>
          </a:p>
        </p:txBody>
      </p:sp>
    </p:spTree>
    <p:extLst>
      <p:ext uri="{BB962C8B-B14F-4D97-AF65-F5344CB8AC3E}">
        <p14:creationId xmlns:p14="http://schemas.microsoft.com/office/powerpoint/2010/main" val="7806303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When will RSHE be taught?</a:t>
            </a:r>
            <a:endParaRPr lang="en-GB" dirty="0"/>
          </a:p>
        </p:txBody>
      </p:sp>
      <p:sp>
        <p:nvSpPr>
          <p:cNvPr id="3" name="Content Placeholder 2"/>
          <p:cNvSpPr>
            <a:spLocks noGrp="1"/>
          </p:cNvSpPr>
          <p:nvPr>
            <p:ph idx="1"/>
          </p:nvPr>
        </p:nvSpPr>
        <p:spPr/>
        <p:txBody>
          <a:bodyPr/>
          <a:lstStyle/>
          <a:p>
            <a:r>
              <a:rPr lang="en-GB" dirty="0" smtClean="0"/>
              <a:t>Newsletter</a:t>
            </a:r>
          </a:p>
          <a:p>
            <a:r>
              <a:rPr lang="en-GB" dirty="0" smtClean="0"/>
              <a:t>Website</a:t>
            </a:r>
            <a:endParaRPr lang="en-GB" dirty="0"/>
          </a:p>
        </p:txBody>
      </p:sp>
      <p:pic>
        <p:nvPicPr>
          <p:cNvPr id="4" name="Picture 3"/>
          <p:cNvPicPr>
            <a:picLocks noChangeAspect="1"/>
          </p:cNvPicPr>
          <p:nvPr/>
        </p:nvPicPr>
        <p:blipFill rotWithShape="1">
          <a:blip r:embed="rId2"/>
          <a:srcRect t="13070" r="23308" b="39763"/>
          <a:stretch/>
        </p:blipFill>
        <p:spPr>
          <a:xfrm>
            <a:off x="840607" y="3029721"/>
            <a:ext cx="8382916" cy="2900023"/>
          </a:xfrm>
          <a:prstGeom prst="rect">
            <a:avLst/>
          </a:prstGeom>
        </p:spPr>
      </p:pic>
    </p:spTree>
    <p:extLst>
      <p:ext uri="{BB962C8B-B14F-4D97-AF65-F5344CB8AC3E}">
        <p14:creationId xmlns:p14="http://schemas.microsoft.com/office/powerpoint/2010/main" val="2077244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33140" t="27316" r="10229" b="24648"/>
          <a:stretch/>
        </p:blipFill>
        <p:spPr>
          <a:xfrm>
            <a:off x="381122" y="849745"/>
            <a:ext cx="10356784" cy="4941453"/>
          </a:xfrm>
          <a:prstGeom prst="rect">
            <a:avLst/>
          </a:prstGeom>
        </p:spPr>
      </p:pic>
    </p:spTree>
    <p:extLst>
      <p:ext uri="{BB962C8B-B14F-4D97-AF65-F5344CB8AC3E}">
        <p14:creationId xmlns:p14="http://schemas.microsoft.com/office/powerpoint/2010/main" val="17070959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34616" t="34428" r="33485" b="22065"/>
          <a:stretch/>
        </p:blipFill>
        <p:spPr>
          <a:xfrm>
            <a:off x="1948871" y="1047714"/>
            <a:ext cx="6197602" cy="4754773"/>
          </a:xfrm>
          <a:prstGeom prst="rect">
            <a:avLst/>
          </a:prstGeom>
        </p:spPr>
      </p:pic>
    </p:spTree>
    <p:extLst>
      <p:ext uri="{BB962C8B-B14F-4D97-AF65-F5344CB8AC3E}">
        <p14:creationId xmlns:p14="http://schemas.microsoft.com/office/powerpoint/2010/main" val="1798752926"/>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95</TotalTime>
  <Words>505</Words>
  <Application>Microsoft Office PowerPoint</Application>
  <PresentationFormat>Widescreen</PresentationFormat>
  <Paragraphs>73</Paragraphs>
  <Slides>10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Trebuchet MS</vt:lpstr>
      <vt:lpstr>Wingdings 3</vt:lpstr>
      <vt:lpstr>ヒラギノ角ゴ Pro W3</vt:lpstr>
      <vt:lpstr>Facet</vt:lpstr>
      <vt:lpstr>RSHE information evening</vt:lpstr>
      <vt:lpstr>Definitions</vt:lpstr>
      <vt:lpstr>Relationships, Sex and Health Education</vt:lpstr>
      <vt:lpstr>By the end of primary school, pupils  will have been taught content on: </vt:lpstr>
      <vt:lpstr>Y6 Sex Education</vt:lpstr>
      <vt:lpstr>By the end of secondary school, pupils  will have been taught content on: </vt:lpstr>
      <vt:lpstr>When will RSHE be taught?</vt:lpstr>
      <vt:lpstr>PowerPoint Presentation</vt:lpstr>
      <vt:lpstr>PowerPoint Presentation</vt:lpstr>
      <vt:lpstr>Signposting </vt:lpstr>
    </vt:vector>
  </TitlesOfParts>
  <Company>The Mast Academy Trust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RSHE information evening</dc:title>
  <dc:creator>D Johnson</dc:creator>
  <cp:lastModifiedBy>Chris Taylor KMS</cp:lastModifiedBy>
  <cp:revision>14</cp:revision>
  <dcterms:created xsi:type="dcterms:W3CDTF">2021-03-24T14:38:28Z</dcterms:created>
  <dcterms:modified xsi:type="dcterms:W3CDTF">2021-03-25T18:17:11Z</dcterms:modified>
</cp:coreProperties>
</file>