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55"/>
  </p:notesMasterIdLst>
  <p:sldIdLst>
    <p:sldId id="256" r:id="rId2"/>
    <p:sldId id="309" r:id="rId3"/>
    <p:sldId id="310" r:id="rId4"/>
    <p:sldId id="311" r:id="rId5"/>
    <p:sldId id="289" r:id="rId6"/>
    <p:sldId id="312" r:id="rId7"/>
    <p:sldId id="313" r:id="rId8"/>
    <p:sldId id="314" r:id="rId9"/>
    <p:sldId id="263" r:id="rId10"/>
    <p:sldId id="315" r:id="rId11"/>
    <p:sldId id="266" r:id="rId12"/>
    <p:sldId id="316" r:id="rId13"/>
    <p:sldId id="264" r:id="rId14"/>
    <p:sldId id="300" r:id="rId15"/>
    <p:sldId id="267" r:id="rId16"/>
    <p:sldId id="317" r:id="rId17"/>
    <p:sldId id="297" r:id="rId18"/>
    <p:sldId id="268" r:id="rId19"/>
    <p:sldId id="318" r:id="rId20"/>
    <p:sldId id="269" r:id="rId21"/>
    <p:sldId id="319" r:id="rId22"/>
    <p:sldId id="277" r:id="rId23"/>
    <p:sldId id="298" r:id="rId24"/>
    <p:sldId id="320" r:id="rId25"/>
    <p:sldId id="321" r:id="rId26"/>
    <p:sldId id="259" r:id="rId27"/>
    <p:sldId id="260" r:id="rId28"/>
    <p:sldId id="261" r:id="rId29"/>
    <p:sldId id="262" r:id="rId30"/>
    <p:sldId id="296" r:id="rId31"/>
    <p:sldId id="272" r:id="rId32"/>
    <p:sldId id="273" r:id="rId33"/>
    <p:sldId id="274" r:id="rId34"/>
    <p:sldId id="276" r:id="rId35"/>
    <p:sldId id="302" r:id="rId36"/>
    <p:sldId id="308" r:id="rId37"/>
    <p:sldId id="306" r:id="rId38"/>
    <p:sldId id="281" r:id="rId39"/>
    <p:sldId id="282" r:id="rId40"/>
    <p:sldId id="301" r:id="rId41"/>
    <p:sldId id="295" r:id="rId42"/>
    <p:sldId id="291" r:id="rId43"/>
    <p:sldId id="293" r:id="rId44"/>
    <p:sldId id="294" r:id="rId45"/>
    <p:sldId id="292" r:id="rId46"/>
    <p:sldId id="299" r:id="rId47"/>
    <p:sldId id="290" r:id="rId48"/>
    <p:sldId id="288" r:id="rId49"/>
    <p:sldId id="283" r:id="rId50"/>
    <p:sldId id="284" r:id="rId51"/>
    <p:sldId id="285" r:id="rId52"/>
    <p:sldId id="286" r:id="rId53"/>
    <p:sldId id="287" r:id="rId54"/>
  </p:sldIdLst>
  <p:sldSz cx="9144000" cy="5143500" type="screen16x9"/>
  <p:notesSz cx="6858000" cy="9144000"/>
  <p:embeddedFontLst>
    <p:embeddedFont>
      <p:font typeface="Goudy Stout" panose="0202090407030B020401" pitchFamily="18" charset="0"/>
      <p:regular r:id="rId56"/>
    </p:embeddedFont>
    <p:embeddedFont>
      <p:font typeface="Nunito" pitchFamily="2" charset="0"/>
      <p:regular r:id="rId57"/>
      <p:bold r:id="rId58"/>
      <p:italic r:id="rId59"/>
      <p:boldItalic r:id="rId60"/>
    </p:embeddedFont>
    <p:embeddedFont>
      <p:font typeface="Nunito Sans SemiBold"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371" autoAdjust="0"/>
  </p:normalViewPr>
  <p:slideViewPr>
    <p:cSldViewPr snapToGrid="0">
      <p:cViewPr varScale="1">
        <p:scale>
          <a:sx n="92" d="100"/>
          <a:sy n="92" d="100"/>
        </p:scale>
        <p:origin x="12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6C253-1C75-FAAF-B4F6-381127FE3E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37636-FC08-2ADE-5A49-63E435172DE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F479083-DA29-C5B7-A855-4E4A425EAAFF}"/>
              </a:ext>
            </a:extLst>
          </p:cNvPr>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090332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0135F-79E5-2510-17BB-0E886347B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84F47-DB86-747F-9E40-4C9C2176113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550FEA-0B91-7C25-DEF8-DF765DE59D33}"/>
              </a:ext>
            </a:extLst>
          </p:cNvPr>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372497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717C6-AA00-0F3E-07D3-19E5D2396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10053-CC8B-E589-DBAB-FBFC33A7FDF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253D209-B96D-479B-1448-7C65086D00C2}"/>
              </a:ext>
            </a:extLst>
          </p:cNvPr>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113842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Like SATs companion Miss Charlesworth has also sent this </a:t>
            </a:r>
            <a:r>
              <a:rPr lang="en-GB" dirty="0" err="1"/>
              <a:t>mymaths</a:t>
            </a:r>
            <a:r>
              <a:rPr lang="en-GB" dirty="0"/>
              <a:t> guide home via </a:t>
            </a:r>
            <a:r>
              <a:rPr lang="en-GB" dirty="0" err="1"/>
              <a:t>edulink</a:t>
            </a:r>
            <a:r>
              <a:rPr lang="en-GB" dirty="0"/>
              <a:t>.</a:t>
            </a:r>
          </a:p>
        </p:txBody>
      </p:sp>
    </p:spTree>
    <p:extLst>
      <p:ext uri="{BB962C8B-B14F-4D97-AF65-F5344CB8AC3E}">
        <p14:creationId xmlns:p14="http://schemas.microsoft.com/office/powerpoint/2010/main" val="74637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Your child can search for topics using the search bar.</a:t>
            </a:r>
          </a:p>
        </p:txBody>
      </p:sp>
    </p:spTree>
    <p:extLst>
      <p:ext uri="{BB962C8B-B14F-4D97-AF65-F5344CB8AC3E}">
        <p14:creationId xmlns:p14="http://schemas.microsoft.com/office/powerpoint/2010/main" val="924572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 letter has been sent home about how to order revision guides and practice books. </a:t>
            </a:r>
          </a:p>
        </p:txBody>
      </p:sp>
    </p:spTree>
    <p:extLst>
      <p:ext uri="{BB962C8B-B14F-4D97-AF65-F5344CB8AC3E}">
        <p14:creationId xmlns:p14="http://schemas.microsoft.com/office/powerpoint/2010/main" val="3433171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presented in order of difficulty</a:t>
            </a:r>
          </a:p>
        </p:txBody>
      </p:sp>
      <p:sp>
        <p:nvSpPr>
          <p:cNvPr id="4" name="Slide Number Placeholder 3"/>
          <p:cNvSpPr>
            <a:spLocks noGrp="1"/>
          </p:cNvSpPr>
          <p:nvPr>
            <p:ph type="sldNum" sz="quarter" idx="10"/>
          </p:nvPr>
        </p:nvSpPr>
        <p:spPr/>
        <p:txBody>
          <a:bodyPr/>
          <a:lstStyle/>
          <a:p>
            <a:fld id="{C12C1519-F039-4A63-BAB0-155C624409E7}" type="slidenum">
              <a:rPr lang="en-GB" smtClean="0"/>
              <a:t>20</a:t>
            </a:fld>
            <a:endParaRPr lang="en-GB"/>
          </a:p>
        </p:txBody>
      </p:sp>
    </p:spTree>
    <p:extLst>
      <p:ext uri="{BB962C8B-B14F-4D97-AF65-F5344CB8AC3E}">
        <p14:creationId xmlns:p14="http://schemas.microsoft.com/office/powerpoint/2010/main" val="132677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0746BBCC-1D9F-4693-9099-41AB134B2B6B}" type="slidenum">
              <a:rPr lang="es-ES" altLang="en-US"/>
              <a:pPr/>
              <a:t>‹#›</a:t>
            </a:fld>
            <a:endParaRPr lang="es-ES" altLang="en-US"/>
          </a:p>
        </p:txBody>
      </p:sp>
    </p:spTree>
    <p:extLst>
      <p:ext uri="{BB962C8B-B14F-4D97-AF65-F5344CB8AC3E}">
        <p14:creationId xmlns:p14="http://schemas.microsoft.com/office/powerpoint/2010/main" val="13471713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p:cNvSpPr>
            <a:spLocks noGrp="1" noChangeArrowheads="1"/>
          </p:cNvSpPr>
          <p:nvPr>
            <p:ph type="sldNum" sz="quarter" idx="12"/>
          </p:nvPr>
        </p:nvSpPr>
        <p:spPr>
          <a:ln/>
        </p:spPr>
        <p:txBody>
          <a:bodyPr/>
          <a:lstStyle>
            <a:lvl1pPr>
              <a:defRPr/>
            </a:lvl1pPr>
          </a:lstStyle>
          <a:p>
            <a:fld id="{100952BD-818A-452E-B605-78E5E4D82295}" type="slidenum">
              <a:rPr lang="es-ES" altLang="en-US"/>
              <a:pPr/>
              <a:t>‹#›</a:t>
            </a:fld>
            <a:endParaRPr lang="es-ES" altLang="en-US"/>
          </a:p>
        </p:txBody>
      </p:sp>
    </p:spTree>
    <p:extLst>
      <p:ext uri="{BB962C8B-B14F-4D97-AF65-F5344CB8AC3E}">
        <p14:creationId xmlns:p14="http://schemas.microsoft.com/office/powerpoint/2010/main" val="7560145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4F516F07-61D7-405B-8B32-D00F9E095A0B}" type="slidenum">
              <a:rPr lang="es-ES" altLang="en-US"/>
              <a:pPr/>
              <a:t>‹#›</a:t>
            </a:fld>
            <a:endParaRPr lang="es-ES" altLang="en-US"/>
          </a:p>
        </p:txBody>
      </p:sp>
    </p:spTree>
    <p:extLst>
      <p:ext uri="{BB962C8B-B14F-4D97-AF65-F5344CB8AC3E}">
        <p14:creationId xmlns:p14="http://schemas.microsoft.com/office/powerpoint/2010/main" val="13941570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fld id="{A3D3BB75-E981-469F-901C-D3704CEDF407}" type="slidenum">
              <a:rPr lang="es-ES" altLang="en-US"/>
              <a:pPr/>
              <a:t>‹#›</a:t>
            </a:fld>
            <a:endParaRPr lang="es-ES" altLang="en-US"/>
          </a:p>
        </p:txBody>
      </p:sp>
    </p:spTree>
    <p:extLst>
      <p:ext uri="{BB962C8B-B14F-4D97-AF65-F5344CB8AC3E}">
        <p14:creationId xmlns:p14="http://schemas.microsoft.com/office/powerpoint/2010/main" val="10620678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p:cNvSpPr>
            <a:spLocks noGrp="1" noChangeArrowheads="1"/>
          </p:cNvSpPr>
          <p:nvPr>
            <p:ph type="sldNum" sz="quarter" idx="12"/>
          </p:nvPr>
        </p:nvSpPr>
        <p:spPr>
          <a:ln/>
        </p:spPr>
        <p:txBody>
          <a:bodyPr/>
          <a:lstStyle>
            <a:lvl1pPr>
              <a:defRPr/>
            </a:lvl1pPr>
          </a:lstStyle>
          <a:p>
            <a:fld id="{3FE10E07-7FD8-4921-89CE-B4EAB9FA63A8}" type="slidenum">
              <a:rPr lang="es-ES" altLang="en-US"/>
              <a:pPr/>
              <a:t>‹#›</a:t>
            </a:fld>
            <a:endParaRPr lang="es-ES" altLang="en-US"/>
          </a:p>
        </p:txBody>
      </p:sp>
    </p:spTree>
    <p:extLst>
      <p:ext uri="{BB962C8B-B14F-4D97-AF65-F5344CB8AC3E}">
        <p14:creationId xmlns:p14="http://schemas.microsoft.com/office/powerpoint/2010/main" val="287689980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 id="2147483670" r:id="rId4"/>
    <p:sldLayoutId id="2147483671" r:id="rId5"/>
    <p:sldLayoutId id="2147483672" r:id="rId6"/>
    <p:sldLayoutId id="2147483673" r:id="rId7"/>
    <p:sldLayoutId id="2147483674" r:id="rId8"/>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kirkburtonmiddleschool.co.uk/subjects/ks2-sats-revis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play.ttrockstars.com/auth/school/studen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mymaths.co.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tx1"/>
              </a:solidFill>
              <a:latin typeface="+mj-lt"/>
              <a:ea typeface="Nunito"/>
              <a:cs typeface="Nunito"/>
              <a:sym typeface="Nunito"/>
            </a:endParaRPr>
          </a:p>
          <a:p>
            <a:pPr marL="0" lvl="0" indent="0" algn="ctr" rtl="0">
              <a:spcBef>
                <a:spcPts val="0"/>
              </a:spcBef>
              <a:spcAft>
                <a:spcPts val="0"/>
              </a:spcAft>
              <a:buNone/>
            </a:pPr>
            <a:endParaRPr sz="4800" dirty="0">
              <a:solidFill>
                <a:schemeClr val="tx1"/>
              </a:solidFill>
              <a:latin typeface="+mj-lt"/>
              <a:ea typeface="Nunito"/>
              <a:cs typeface="Nunito"/>
              <a:sym typeface="Nunito"/>
            </a:endParaRPr>
          </a:p>
          <a:p>
            <a:r>
              <a:rPr lang="en-US" sz="4000" dirty="0">
                <a:solidFill>
                  <a:schemeClr val="tx1"/>
                </a:solidFill>
                <a:latin typeface="+mj-lt"/>
                <a:ea typeface="Arial"/>
                <a:cs typeface="Arial"/>
                <a:sym typeface="Arial"/>
              </a:rPr>
              <a:t>Year 6 SATs 2026 Presentation for Parents, Carers &amp; Guardians</a:t>
            </a:r>
            <a:endParaRPr sz="3800" dirty="0">
              <a:solidFill>
                <a:schemeClr val="tx1"/>
              </a:solidFill>
              <a:latin typeface="+mj-lt"/>
              <a:ea typeface="Nunito Sans Light"/>
              <a:cs typeface="Nunito Sans Light"/>
              <a:sym typeface="Nunito Sans Light"/>
            </a:endParaRPr>
          </a:p>
        </p:txBody>
      </p:sp>
      <p:pic>
        <p:nvPicPr>
          <p:cNvPr id="6" name="Picture 5"/>
          <p:cNvPicPr>
            <a:picLocks noChangeAspect="1"/>
          </p:cNvPicPr>
          <p:nvPr/>
        </p:nvPicPr>
        <p:blipFill>
          <a:blip r:embed="rId3"/>
          <a:stretch>
            <a:fillRect/>
          </a:stretch>
        </p:blipFill>
        <p:spPr>
          <a:xfrm>
            <a:off x="3453650" y="389704"/>
            <a:ext cx="2236700" cy="19171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439466" y="0"/>
            <a:ext cx="6172200" cy="857250"/>
          </a:xfrm>
        </p:spPr>
        <p:txBody>
          <a:bodyPr/>
          <a:lstStyle/>
          <a:p>
            <a:pPr eaLnBrk="1" hangingPunct="1"/>
            <a:r>
              <a:rPr lang="en-GB" altLang="en-US" b="1" u="sng" dirty="0">
                <a:solidFill>
                  <a:srgbClr val="FF0000"/>
                </a:solidFill>
              </a:rPr>
              <a:t>Answering the questions:</a:t>
            </a:r>
          </a:p>
        </p:txBody>
      </p:sp>
      <p:sp>
        <p:nvSpPr>
          <p:cNvPr id="4" name="Content Placeholder 3"/>
          <p:cNvSpPr>
            <a:spLocks noGrp="1"/>
          </p:cNvSpPr>
          <p:nvPr>
            <p:ph sz="half" idx="2"/>
          </p:nvPr>
        </p:nvSpPr>
        <p:spPr>
          <a:xfrm>
            <a:off x="2513716" y="1005576"/>
            <a:ext cx="5352650" cy="2916324"/>
          </a:xfrm>
        </p:spPr>
        <p:txBody>
          <a:bodyPr/>
          <a:lstStyle/>
          <a:p>
            <a:pPr eaLnBrk="1" hangingPunct="1">
              <a:lnSpc>
                <a:spcPct val="150000"/>
              </a:lnSpc>
              <a:defRPr/>
            </a:pPr>
            <a:r>
              <a:rPr lang="en-GB" dirty="0"/>
              <a:t>Multiple choice questions</a:t>
            </a:r>
          </a:p>
          <a:p>
            <a:pPr eaLnBrk="1" hangingPunct="1">
              <a:lnSpc>
                <a:spcPct val="150000"/>
              </a:lnSpc>
              <a:defRPr/>
            </a:pPr>
            <a:r>
              <a:rPr lang="en-GB" dirty="0"/>
              <a:t>One word / phrase answers (find and copy)</a:t>
            </a:r>
          </a:p>
          <a:p>
            <a:pPr eaLnBrk="1" hangingPunct="1">
              <a:lnSpc>
                <a:spcPct val="150000"/>
              </a:lnSpc>
              <a:defRPr/>
            </a:pPr>
            <a:r>
              <a:rPr lang="en-GB" dirty="0"/>
              <a:t>Matching </a:t>
            </a:r>
          </a:p>
          <a:p>
            <a:pPr eaLnBrk="1" hangingPunct="1">
              <a:lnSpc>
                <a:spcPct val="150000"/>
              </a:lnSpc>
              <a:defRPr/>
            </a:pPr>
            <a:r>
              <a:rPr lang="en-GB" dirty="0"/>
              <a:t>Explanations requiring evidence</a:t>
            </a:r>
          </a:p>
          <a:p>
            <a:pPr marL="0" indent="0">
              <a:lnSpc>
                <a:spcPct val="150000"/>
              </a:lnSpc>
              <a:buNone/>
              <a:defRPr/>
            </a:pPr>
            <a:endParaRPr lang="en-GB" sz="1200" dirty="0">
              <a:solidFill>
                <a:srgbClr val="FF0000"/>
              </a:solidFill>
            </a:endParaRPr>
          </a:p>
          <a:p>
            <a:pPr eaLnBrk="1" hangingPunct="1">
              <a:defRPr/>
            </a:pPr>
            <a:endParaRPr lang="en-GB" dirty="0"/>
          </a:p>
          <a:p>
            <a:pPr marL="0" indent="0">
              <a:buNone/>
              <a:defRPr/>
            </a:pPr>
            <a:endParaRPr lang="en-GB" dirty="0">
              <a:solidFill>
                <a:srgbClr val="FF0000"/>
              </a:solidFill>
            </a:endParaRPr>
          </a:p>
          <a:p>
            <a:pPr marL="0" indent="0">
              <a:buNone/>
              <a:defRPr/>
            </a:pPr>
            <a:endParaRPr lang="en-GB" dirty="0"/>
          </a:p>
        </p:txBody>
      </p:sp>
      <p:pic>
        <p:nvPicPr>
          <p:cNvPr id="2" name="Picture 1"/>
          <p:cNvPicPr>
            <a:picLocks noChangeAspect="1"/>
          </p:cNvPicPr>
          <p:nvPr/>
        </p:nvPicPr>
        <p:blipFill>
          <a:blip r:embed="rId3"/>
          <a:stretch>
            <a:fillRect/>
          </a:stretch>
        </p:blipFill>
        <p:spPr>
          <a:xfrm>
            <a:off x="1439467" y="1329612"/>
            <a:ext cx="931016" cy="1404156"/>
          </a:xfrm>
          <a:prstGeom prst="rect">
            <a:avLst/>
          </a:prstGeom>
        </p:spPr>
      </p:pic>
    </p:spTree>
    <p:custDataLst>
      <p:tags r:id="rId1"/>
    </p:custDataLst>
    <p:extLst>
      <p:ext uri="{BB962C8B-B14F-4D97-AF65-F5344CB8AC3E}">
        <p14:creationId xmlns:p14="http://schemas.microsoft.com/office/powerpoint/2010/main" val="1500932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b="1" u="sng" dirty="0">
                <a:solidFill>
                  <a:srgbClr val="FF0000"/>
                </a:solidFill>
              </a:rPr>
              <a:t>Making inferences (up to 50%)</a:t>
            </a:r>
          </a:p>
        </p:txBody>
      </p:sp>
      <p:pic>
        <p:nvPicPr>
          <p:cNvPr id="15363" name="Content Placeholder 3" descr="2016_ks2_Englishreading_readinganswerbooklet_04012016_PDFA.pdf - Google Chrome"/>
          <p:cNvPicPr>
            <a:picLocks noGrp="1" noChangeAspect="1"/>
          </p:cNvPicPr>
          <p:nvPr>
            <p:ph idx="1"/>
          </p:nvPr>
        </p:nvPicPr>
        <p:blipFill>
          <a:blip r:embed="rId3">
            <a:extLst>
              <a:ext uri="{28A0092B-C50C-407E-A947-70E740481C1C}">
                <a14:useLocalDpi xmlns:a14="http://schemas.microsoft.com/office/drawing/2010/main" val="0"/>
              </a:ext>
            </a:extLst>
          </a:blip>
          <a:srcRect l="23334" t="41232" r="24074" b="20242"/>
          <a:stretch>
            <a:fillRect/>
          </a:stretch>
        </p:blipFill>
        <p:spPr>
          <a:xfrm>
            <a:off x="1494235" y="897732"/>
            <a:ext cx="4643438" cy="1831181"/>
          </a:xfrm>
        </p:spPr>
      </p:pic>
      <p:pic>
        <p:nvPicPr>
          <p:cNvPr id="15364" name="Picture 4" descr="2016_ks2_Englishreading_readinganswerbooklet_04012016_PDFA.pdf - Google Chrome"/>
          <p:cNvPicPr>
            <a:picLocks noChangeAspect="1"/>
          </p:cNvPicPr>
          <p:nvPr/>
        </p:nvPicPr>
        <p:blipFill>
          <a:blip r:embed="rId4">
            <a:extLst>
              <a:ext uri="{28A0092B-C50C-407E-A947-70E740481C1C}">
                <a14:useLocalDpi xmlns:a14="http://schemas.microsoft.com/office/drawing/2010/main" val="0"/>
              </a:ext>
            </a:extLst>
          </a:blip>
          <a:srcRect l="22334" t="31116" r="24834" b="34444"/>
          <a:stretch>
            <a:fillRect/>
          </a:stretch>
        </p:blipFill>
        <p:spPr bwMode="auto">
          <a:xfrm>
            <a:off x="2826544" y="2733675"/>
            <a:ext cx="4769644" cy="167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p Arrow 2"/>
          <p:cNvSpPr/>
          <p:nvPr/>
        </p:nvSpPr>
        <p:spPr>
          <a:xfrm>
            <a:off x="2579350" y="1766846"/>
            <a:ext cx="162018" cy="10801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4" name="Picture 3"/>
          <p:cNvPicPr>
            <a:picLocks noChangeAspect="1"/>
          </p:cNvPicPr>
          <p:nvPr/>
        </p:nvPicPr>
        <p:blipFill>
          <a:blip r:embed="rId5"/>
          <a:stretch>
            <a:fillRect/>
          </a:stretch>
        </p:blipFill>
        <p:spPr>
          <a:xfrm>
            <a:off x="4788024" y="3428242"/>
            <a:ext cx="205758" cy="1101947"/>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93658" y="0"/>
            <a:ext cx="6172200" cy="857250"/>
          </a:xfrm>
        </p:spPr>
        <p:txBody>
          <a:bodyPr/>
          <a:lstStyle/>
          <a:p>
            <a:r>
              <a:rPr lang="en-GB" sz="2700" b="1" u="sng" dirty="0">
                <a:solidFill>
                  <a:srgbClr val="FF0000"/>
                </a:solidFill>
              </a:rPr>
              <a:t>Retrieval questions (42% in 2019)</a:t>
            </a:r>
          </a:p>
        </p:txBody>
      </p:sp>
      <p:pic>
        <p:nvPicPr>
          <p:cNvPr id="7" name="Content Placeholder 6"/>
          <p:cNvPicPr>
            <a:picLocks noGrp="1" noChangeAspect="1"/>
          </p:cNvPicPr>
          <p:nvPr>
            <p:ph idx="1"/>
          </p:nvPr>
        </p:nvPicPr>
        <p:blipFill>
          <a:blip r:embed="rId2"/>
          <a:stretch>
            <a:fillRect/>
          </a:stretch>
        </p:blipFill>
        <p:spPr>
          <a:xfrm>
            <a:off x="2141730" y="951570"/>
            <a:ext cx="5346594" cy="1670540"/>
          </a:xfrm>
          <a:prstGeom prst="rect">
            <a:avLst/>
          </a:prstGeom>
        </p:spPr>
      </p:pic>
      <p:pic>
        <p:nvPicPr>
          <p:cNvPr id="8" name="Picture 7"/>
          <p:cNvPicPr>
            <a:picLocks noChangeAspect="1"/>
          </p:cNvPicPr>
          <p:nvPr/>
        </p:nvPicPr>
        <p:blipFill>
          <a:blip r:embed="rId3"/>
          <a:stretch>
            <a:fillRect/>
          </a:stretch>
        </p:blipFill>
        <p:spPr>
          <a:xfrm>
            <a:off x="2519773" y="2841780"/>
            <a:ext cx="4968552" cy="1266554"/>
          </a:xfrm>
          <a:prstGeom prst="rect">
            <a:avLst/>
          </a:prstGeom>
        </p:spPr>
      </p:pic>
    </p:spTree>
    <p:extLst>
      <p:ext uri="{BB962C8B-B14F-4D97-AF65-F5344CB8AC3E}">
        <p14:creationId xmlns:p14="http://schemas.microsoft.com/office/powerpoint/2010/main" val="40111143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2016_ks2_Englishreading_readinganswerbooklet_04012016_PDFA.pdf - Google Chrome"/>
          <p:cNvPicPr>
            <a:picLocks noChangeAspect="1"/>
          </p:cNvPicPr>
          <p:nvPr/>
        </p:nvPicPr>
        <p:blipFill>
          <a:blip r:embed="rId3">
            <a:extLst>
              <a:ext uri="{28A0092B-C50C-407E-A947-70E740481C1C}">
                <a14:useLocalDpi xmlns:a14="http://schemas.microsoft.com/office/drawing/2010/main" val="0"/>
              </a:ext>
            </a:extLst>
          </a:blip>
          <a:srcRect l="21529" t="15280" r="24805" b="28065"/>
          <a:stretch>
            <a:fillRect/>
          </a:stretch>
        </p:blipFill>
        <p:spPr bwMode="auto">
          <a:xfrm>
            <a:off x="2627710" y="1113235"/>
            <a:ext cx="5403056"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601391" y="250032"/>
            <a:ext cx="6065044" cy="4266010"/>
          </a:xfrm>
        </p:spPr>
        <p:txBody>
          <a:bodyPr/>
          <a:lstStyle/>
          <a:p>
            <a:pPr marL="0" indent="0">
              <a:buNone/>
              <a:defRPr/>
            </a:pPr>
            <a:r>
              <a:rPr lang="en-GB" sz="2100" dirty="0"/>
              <a:t>In the last few years, up to 20% of marks focused on </a:t>
            </a:r>
            <a:r>
              <a:rPr lang="en-GB" sz="2100" dirty="0">
                <a:solidFill>
                  <a:srgbClr val="FF0000"/>
                </a:solidFill>
              </a:rPr>
              <a:t>explaining</a:t>
            </a:r>
            <a:r>
              <a:rPr lang="en-GB" sz="2100" dirty="0"/>
              <a:t> the meaning of words in context.</a:t>
            </a:r>
          </a:p>
          <a:p>
            <a:pPr eaLnBrk="1" hangingPunct="1">
              <a:defRPr/>
            </a:pPr>
            <a:endParaRPr lang="en-GB" dirty="0"/>
          </a:p>
        </p:txBody>
      </p:sp>
      <p:sp>
        <p:nvSpPr>
          <p:cNvPr id="5" name="Right Arrow 4"/>
          <p:cNvSpPr/>
          <p:nvPr/>
        </p:nvSpPr>
        <p:spPr>
          <a:xfrm rot="19512144">
            <a:off x="3243138" y="2432008"/>
            <a:ext cx="810090" cy="13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68EB-B7DF-170A-4ABC-383B2DC2C521}"/>
              </a:ext>
            </a:extLst>
          </p:cNvPr>
          <p:cNvSpPr>
            <a:spLocks noGrp="1"/>
          </p:cNvSpPr>
          <p:nvPr>
            <p:ph type="title"/>
          </p:nvPr>
        </p:nvSpPr>
        <p:spPr/>
        <p:txBody>
          <a:bodyPr/>
          <a:lstStyle/>
          <a:p>
            <a:r>
              <a:rPr lang="en-GB" dirty="0"/>
              <a:t>Reading The Questions Carefully</a:t>
            </a:r>
          </a:p>
        </p:txBody>
      </p:sp>
      <p:pic>
        <p:nvPicPr>
          <p:cNvPr id="5" name="Content Placeholder 4" descr="A screenshot of a computer screen&#10;&#10;AI-generated content may be incorrect.">
            <a:extLst>
              <a:ext uri="{FF2B5EF4-FFF2-40B4-BE49-F238E27FC236}">
                <a16:creationId xmlns:a16="http://schemas.microsoft.com/office/drawing/2014/main" id="{815DE6D6-F6A5-56C2-7A22-D2435FE5ECB2}"/>
              </a:ext>
            </a:extLst>
          </p:cNvPr>
          <p:cNvPicPr>
            <a:picLocks noGrp="1" noChangeAspect="1"/>
          </p:cNvPicPr>
          <p:nvPr>
            <p:ph idx="1"/>
          </p:nvPr>
        </p:nvPicPr>
        <p:blipFill>
          <a:blip r:embed="rId2"/>
          <a:stretch>
            <a:fillRect/>
          </a:stretch>
        </p:blipFill>
        <p:spPr bwMode="auto">
          <a:xfrm>
            <a:off x="2357754" y="1329612"/>
            <a:ext cx="5006774" cy="141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a:extLst>
              <a:ext uri="{FF2B5EF4-FFF2-40B4-BE49-F238E27FC236}">
                <a16:creationId xmlns:a16="http://schemas.microsoft.com/office/drawing/2014/main" id="{7EB05F3F-BFA1-9F52-D51E-C2F6071F4A23}"/>
              </a:ext>
            </a:extLst>
          </p:cNvPr>
          <p:cNvCxnSpPr/>
          <p:nvPr/>
        </p:nvCxnSpPr>
        <p:spPr>
          <a:xfrm>
            <a:off x="3383868" y="2355726"/>
            <a:ext cx="70207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E0DB033-0D49-7EA0-F255-C8596E527E3E}"/>
              </a:ext>
            </a:extLst>
          </p:cNvPr>
          <p:cNvCxnSpPr/>
          <p:nvPr/>
        </p:nvCxnSpPr>
        <p:spPr>
          <a:xfrm>
            <a:off x="4950042" y="2625756"/>
            <a:ext cx="70207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0C28FA5-EBA4-113C-DC0D-F5ED6CC5DA37}"/>
              </a:ext>
            </a:extLst>
          </p:cNvPr>
          <p:cNvSpPr txBox="1"/>
          <p:nvPr/>
        </p:nvSpPr>
        <p:spPr>
          <a:xfrm>
            <a:off x="6948264" y="2038334"/>
            <a:ext cx="324036" cy="253916"/>
          </a:xfrm>
          <a:prstGeom prst="rect">
            <a:avLst/>
          </a:prstGeom>
          <a:noFill/>
        </p:spPr>
        <p:txBody>
          <a:bodyPr wrap="square" rtlCol="0">
            <a:spAutoFit/>
          </a:bodyPr>
          <a:lstStyle/>
          <a:p>
            <a:pPr algn="ctr"/>
            <a:r>
              <a:rPr lang="en-GB" sz="1050" dirty="0"/>
              <a:t>0</a:t>
            </a:r>
          </a:p>
        </p:txBody>
      </p:sp>
      <p:sp>
        <p:nvSpPr>
          <p:cNvPr id="10" name="TextBox 9">
            <a:extLst>
              <a:ext uri="{FF2B5EF4-FFF2-40B4-BE49-F238E27FC236}">
                <a16:creationId xmlns:a16="http://schemas.microsoft.com/office/drawing/2014/main" id="{88BADA72-B26F-ED70-686F-F042AF1AE2E4}"/>
              </a:ext>
            </a:extLst>
          </p:cNvPr>
          <p:cNvSpPr txBox="1"/>
          <p:nvPr/>
        </p:nvSpPr>
        <p:spPr>
          <a:xfrm>
            <a:off x="3059832" y="3327834"/>
            <a:ext cx="3618402" cy="784830"/>
          </a:xfrm>
          <a:prstGeom prst="rect">
            <a:avLst/>
          </a:prstGeom>
          <a:noFill/>
        </p:spPr>
        <p:txBody>
          <a:bodyPr wrap="square" rtlCol="0">
            <a:spAutoFit/>
          </a:bodyPr>
          <a:lstStyle/>
          <a:p>
            <a:pPr algn="ctr"/>
            <a:r>
              <a:rPr lang="en-GB" sz="1500" dirty="0"/>
              <a:t>At home, asking your child to read things to you can help process words and instructions.</a:t>
            </a:r>
          </a:p>
        </p:txBody>
      </p:sp>
    </p:spTree>
    <p:extLst>
      <p:ext uri="{BB962C8B-B14F-4D97-AF65-F5344CB8AC3E}">
        <p14:creationId xmlns:p14="http://schemas.microsoft.com/office/powerpoint/2010/main" val="38425716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494235" y="1191"/>
            <a:ext cx="6172200" cy="857250"/>
          </a:xfrm>
        </p:spPr>
        <p:txBody>
          <a:bodyPr/>
          <a:lstStyle/>
          <a:p>
            <a:pPr eaLnBrk="1" hangingPunct="1"/>
            <a:r>
              <a:rPr lang="en-GB" altLang="en-US" b="1" u="sng" dirty="0">
                <a:solidFill>
                  <a:srgbClr val="FF0000"/>
                </a:solidFill>
              </a:rPr>
              <a:t>How can you help at home?</a:t>
            </a:r>
          </a:p>
        </p:txBody>
      </p:sp>
      <p:sp>
        <p:nvSpPr>
          <p:cNvPr id="3" name="Content Placeholder 2"/>
          <p:cNvSpPr>
            <a:spLocks noGrp="1"/>
          </p:cNvSpPr>
          <p:nvPr>
            <p:ph idx="1"/>
          </p:nvPr>
        </p:nvSpPr>
        <p:spPr>
          <a:xfrm>
            <a:off x="2573778" y="789385"/>
            <a:ext cx="5238582" cy="3780234"/>
          </a:xfrm>
        </p:spPr>
        <p:txBody>
          <a:bodyPr/>
          <a:lstStyle/>
          <a:p>
            <a:pPr eaLnBrk="1" hangingPunct="1">
              <a:defRPr/>
            </a:pPr>
            <a:r>
              <a:rPr lang="en-GB" sz="2100" dirty="0"/>
              <a:t>Read for </a:t>
            </a:r>
            <a:r>
              <a:rPr lang="en-GB" sz="2100" dirty="0">
                <a:solidFill>
                  <a:srgbClr val="FF0000"/>
                </a:solidFill>
              </a:rPr>
              <a:t>pleasure</a:t>
            </a:r>
            <a:r>
              <a:rPr lang="en-GB" sz="2100" dirty="0"/>
              <a:t> from a wide range of texts (including challenging older literature).</a:t>
            </a:r>
          </a:p>
          <a:p>
            <a:pPr eaLnBrk="1" hangingPunct="1">
              <a:defRPr/>
            </a:pPr>
            <a:r>
              <a:rPr lang="en-GB" sz="2100" dirty="0"/>
              <a:t>Discuss the meaning of new </a:t>
            </a:r>
            <a:r>
              <a:rPr lang="en-GB" sz="2100" dirty="0">
                <a:solidFill>
                  <a:srgbClr val="FF0000"/>
                </a:solidFill>
              </a:rPr>
              <a:t>vocabulary </a:t>
            </a:r>
            <a:r>
              <a:rPr lang="en-GB" sz="2100" dirty="0"/>
              <a:t>/ can you </a:t>
            </a:r>
            <a:r>
              <a:rPr lang="en-GB" sz="2100" dirty="0">
                <a:solidFill>
                  <a:srgbClr val="FF0000"/>
                </a:solidFill>
              </a:rPr>
              <a:t>find a word </a:t>
            </a:r>
            <a:r>
              <a:rPr lang="en-GB" sz="2100" dirty="0"/>
              <a:t>meaning? </a:t>
            </a:r>
          </a:p>
          <a:p>
            <a:pPr eaLnBrk="1" hangingPunct="1">
              <a:defRPr/>
            </a:pPr>
            <a:r>
              <a:rPr lang="en-GB" sz="2100" dirty="0"/>
              <a:t>Practise </a:t>
            </a:r>
            <a:r>
              <a:rPr lang="en-GB" sz="2100" dirty="0">
                <a:solidFill>
                  <a:srgbClr val="FF0000"/>
                </a:solidFill>
              </a:rPr>
              <a:t>scanning </a:t>
            </a:r>
            <a:r>
              <a:rPr lang="en-GB" sz="2100" dirty="0"/>
              <a:t>- find it quickly.</a:t>
            </a:r>
          </a:p>
          <a:p>
            <a:pPr eaLnBrk="1" hangingPunct="1">
              <a:defRPr/>
            </a:pPr>
            <a:r>
              <a:rPr lang="en-GB" sz="2100" dirty="0"/>
              <a:t>Ask </a:t>
            </a:r>
            <a:r>
              <a:rPr lang="en-GB" sz="2100" dirty="0">
                <a:solidFill>
                  <a:srgbClr val="FF0000"/>
                </a:solidFill>
              </a:rPr>
              <a:t>searching </a:t>
            </a:r>
            <a:r>
              <a:rPr lang="en-GB" sz="2100" dirty="0"/>
              <a:t>inference questions (how do you know?).</a:t>
            </a:r>
            <a:endParaRPr lang="en-GB" sz="2100" dirty="0">
              <a:solidFill>
                <a:srgbClr val="FF0000"/>
              </a:solidFill>
            </a:endParaRPr>
          </a:p>
          <a:p>
            <a:pPr eaLnBrk="1" hangingPunct="1">
              <a:defRPr/>
            </a:pPr>
            <a:r>
              <a:rPr lang="en-GB" sz="2100" dirty="0"/>
              <a:t>Build reading </a:t>
            </a:r>
            <a:r>
              <a:rPr lang="en-GB" sz="2100" dirty="0">
                <a:solidFill>
                  <a:srgbClr val="FF0000"/>
                </a:solidFill>
              </a:rPr>
              <a:t>stamina</a:t>
            </a:r>
            <a:r>
              <a:rPr lang="en-GB" sz="2100" dirty="0"/>
              <a:t>.</a:t>
            </a:r>
          </a:p>
          <a:p>
            <a:pPr eaLnBrk="1" hangingPunct="1">
              <a:defRPr/>
            </a:pPr>
            <a:r>
              <a:rPr lang="en-GB" sz="2100" dirty="0"/>
              <a:t>Make it </a:t>
            </a:r>
            <a:r>
              <a:rPr lang="en-GB" sz="2100" dirty="0">
                <a:solidFill>
                  <a:srgbClr val="FF0000"/>
                </a:solidFill>
              </a:rPr>
              <a:t>enjoyable</a:t>
            </a:r>
            <a:r>
              <a:rPr lang="en-GB" sz="2100" dirty="0"/>
              <a:t>.</a:t>
            </a:r>
          </a:p>
          <a:p>
            <a:pPr eaLnBrk="1" hangingPunct="1">
              <a:defRPr/>
            </a:pPr>
            <a:endParaRPr lang="en-GB" dirty="0"/>
          </a:p>
          <a:p>
            <a:pPr marL="0" indent="0">
              <a:buNone/>
              <a:defRPr/>
            </a:pPr>
            <a:endParaRPr lang="en-GB"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b="1" u="sng" dirty="0">
                <a:solidFill>
                  <a:srgbClr val="FF0000"/>
                </a:solidFill>
              </a:rPr>
              <a:t>What will be assessed?</a:t>
            </a:r>
            <a:endParaRPr lang="en-GB" altLang="en-US" u="sng" dirty="0">
              <a:solidFill>
                <a:srgbClr val="FF0000"/>
              </a:solidFill>
            </a:endParaRPr>
          </a:p>
        </p:txBody>
      </p:sp>
      <p:sp>
        <p:nvSpPr>
          <p:cNvPr id="18435" name="Content Placeholder 2"/>
          <p:cNvSpPr>
            <a:spLocks noGrp="1"/>
          </p:cNvSpPr>
          <p:nvPr>
            <p:ph sz="half" idx="1"/>
          </p:nvPr>
        </p:nvSpPr>
        <p:spPr>
          <a:xfrm>
            <a:off x="1277542" y="1200151"/>
            <a:ext cx="3564731" cy="3394472"/>
          </a:xfrm>
        </p:spPr>
        <p:txBody>
          <a:bodyPr/>
          <a:lstStyle/>
          <a:p>
            <a:pPr marL="0" indent="0">
              <a:buNone/>
            </a:pPr>
            <a:r>
              <a:rPr lang="en-GB" altLang="en-US" sz="3600" b="1" dirty="0"/>
              <a:t>       </a:t>
            </a:r>
            <a:r>
              <a:rPr lang="en-GB" altLang="en-US" sz="3600" b="1" dirty="0" err="1"/>
              <a:t>SPaG</a:t>
            </a:r>
            <a:endParaRPr lang="en-GB" altLang="en-US" sz="3600" b="1" dirty="0"/>
          </a:p>
          <a:p>
            <a:pPr marL="0" indent="0">
              <a:buNone/>
            </a:pPr>
            <a:endParaRPr lang="en-GB" altLang="en-US" sz="1800" dirty="0"/>
          </a:p>
          <a:p>
            <a:pPr marL="0" indent="0">
              <a:buNone/>
            </a:pPr>
            <a:r>
              <a:rPr lang="en-GB" altLang="en-US" sz="1800" dirty="0"/>
              <a:t>Paper  1 short answer questions</a:t>
            </a:r>
          </a:p>
          <a:p>
            <a:pPr marL="0" indent="0">
              <a:buNone/>
            </a:pPr>
            <a:r>
              <a:rPr lang="en-GB" altLang="en-US" sz="1800" dirty="0"/>
              <a:t>Paper  2  spelling</a:t>
            </a:r>
          </a:p>
          <a:p>
            <a:pPr marL="0" indent="0">
              <a:buNone/>
            </a:pPr>
            <a:endParaRPr lang="en-GB" altLang="en-US" dirty="0"/>
          </a:p>
        </p:txBody>
      </p:sp>
      <p:pic>
        <p:nvPicPr>
          <p:cNvPr id="18436" name="Content Placeholder 4" descr="2016_ks2_EnglishGPS_paper1_questions_PDFA.pdf - Google Chrome"/>
          <p:cNvPicPr>
            <a:picLocks noGrp="1" noChangeAspect="1"/>
          </p:cNvPicPr>
          <p:nvPr>
            <p:ph sz="half" idx="2"/>
          </p:nvPr>
        </p:nvPicPr>
        <p:blipFill>
          <a:blip r:embed="rId3">
            <a:extLst>
              <a:ext uri="{28A0092B-C50C-407E-A947-70E740481C1C}">
                <a14:useLocalDpi xmlns:a14="http://schemas.microsoft.com/office/drawing/2010/main" val="0"/>
              </a:ext>
            </a:extLst>
          </a:blip>
          <a:srcRect l="34717" t="20218" r="38113" b="8286"/>
          <a:stretch>
            <a:fillRect/>
          </a:stretch>
        </p:blipFill>
        <p:spPr>
          <a:xfrm>
            <a:off x="5057776" y="1059657"/>
            <a:ext cx="1431131" cy="2027635"/>
          </a:xfrm>
          <a:ln>
            <a:solidFill>
              <a:schemeClr val="tx1"/>
            </a:solidFill>
            <a:miter lim="800000"/>
            <a:headEnd/>
            <a:tailEnd/>
          </a:ln>
        </p:spPr>
      </p:pic>
      <p:pic>
        <p:nvPicPr>
          <p:cNvPr id="18437" name="Picture 5" descr="2016_ks2_EnglishGPS_paper2_spelling_PDFA.pdf - Google Chrome"/>
          <p:cNvPicPr>
            <a:picLocks noChangeAspect="1"/>
          </p:cNvPicPr>
          <p:nvPr/>
        </p:nvPicPr>
        <p:blipFill>
          <a:blip r:embed="rId4">
            <a:extLst>
              <a:ext uri="{28A0092B-C50C-407E-A947-70E740481C1C}">
                <a14:useLocalDpi xmlns:a14="http://schemas.microsoft.com/office/drawing/2010/main" val="0"/>
              </a:ext>
            </a:extLst>
          </a:blip>
          <a:srcRect l="35167" t="15636" r="37167" b="11302"/>
          <a:stretch>
            <a:fillRect/>
          </a:stretch>
        </p:blipFill>
        <p:spPr bwMode="auto">
          <a:xfrm>
            <a:off x="9550004" y="635794"/>
            <a:ext cx="1252538" cy="17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2016_ks2_EnglishGPS_paper2_spelling_PDFA.pdf - Google Chrome"/>
          <p:cNvPicPr>
            <a:picLocks noChangeAspect="1"/>
          </p:cNvPicPr>
          <p:nvPr/>
        </p:nvPicPr>
        <p:blipFill>
          <a:blip r:embed="rId4">
            <a:extLst>
              <a:ext uri="{28A0092B-C50C-407E-A947-70E740481C1C}">
                <a14:useLocalDpi xmlns:a14="http://schemas.microsoft.com/office/drawing/2010/main" val="0"/>
              </a:ext>
            </a:extLst>
          </a:blip>
          <a:srcRect l="35167" t="15636" r="37167" b="11302"/>
          <a:stretch>
            <a:fillRect/>
          </a:stretch>
        </p:blipFill>
        <p:spPr bwMode="auto">
          <a:xfrm>
            <a:off x="6030516" y="1924050"/>
            <a:ext cx="1457325" cy="20728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85646" y="205979"/>
            <a:ext cx="6426714" cy="857250"/>
          </a:xfrm>
        </p:spPr>
        <p:txBody>
          <a:bodyPr/>
          <a:lstStyle/>
          <a:p>
            <a:pPr algn="l"/>
            <a:r>
              <a:rPr lang="en-GB" sz="2400" b="1" u="sng" dirty="0">
                <a:solidFill>
                  <a:srgbClr val="FF0000"/>
                </a:solidFill>
              </a:rPr>
              <a:t>Grammar, Punctuation and Spelling (Paper 1) focuses on the following areas: </a:t>
            </a:r>
          </a:p>
        </p:txBody>
      </p:sp>
      <p:sp>
        <p:nvSpPr>
          <p:cNvPr id="6" name="Rectangle 5"/>
          <p:cNvSpPr/>
          <p:nvPr/>
        </p:nvSpPr>
        <p:spPr>
          <a:xfrm>
            <a:off x="2647622" y="1329613"/>
            <a:ext cx="5184576" cy="2354491"/>
          </a:xfrm>
          <a:prstGeom prst="rect">
            <a:avLst/>
          </a:prstGeom>
        </p:spPr>
        <p:txBody>
          <a:bodyPr wrap="square">
            <a:spAutoFit/>
          </a:bodyPr>
          <a:lstStyle/>
          <a:p>
            <a:r>
              <a:rPr lang="en-GB" sz="2100" dirty="0"/>
              <a:t>- Grammatical terms/word classes; </a:t>
            </a:r>
            <a:br>
              <a:rPr lang="en-GB" sz="2100" dirty="0"/>
            </a:br>
            <a:r>
              <a:rPr lang="en-GB" sz="2100" dirty="0"/>
              <a:t>- Functions of sentences;</a:t>
            </a:r>
            <a:br>
              <a:rPr lang="en-GB" sz="2100" dirty="0"/>
            </a:br>
            <a:r>
              <a:rPr lang="en-GB" sz="2100" dirty="0"/>
              <a:t>- Combining words, phrases and clauses; </a:t>
            </a:r>
            <a:br>
              <a:rPr lang="en-GB" sz="2100" dirty="0"/>
            </a:br>
            <a:r>
              <a:rPr lang="en-GB" sz="2100" dirty="0"/>
              <a:t>- Verb forms, tenses and consistency; </a:t>
            </a:r>
            <a:br>
              <a:rPr lang="en-GB" sz="2100" dirty="0"/>
            </a:br>
            <a:r>
              <a:rPr lang="en-GB" sz="2100" dirty="0"/>
              <a:t>- Punctuation; </a:t>
            </a:r>
            <a:br>
              <a:rPr lang="en-GB" sz="2100" dirty="0"/>
            </a:br>
            <a:r>
              <a:rPr lang="en-GB" sz="2100" dirty="0"/>
              <a:t>- Vocabulary;</a:t>
            </a:r>
            <a:br>
              <a:rPr lang="en-GB" sz="2100" dirty="0"/>
            </a:br>
            <a:r>
              <a:rPr lang="en-GB" sz="2100" dirty="0"/>
              <a:t>- Standard English and formality.</a:t>
            </a:r>
          </a:p>
        </p:txBody>
      </p:sp>
    </p:spTree>
    <p:extLst>
      <p:ext uri="{BB962C8B-B14F-4D97-AF65-F5344CB8AC3E}">
        <p14:creationId xmlns:p14="http://schemas.microsoft.com/office/powerpoint/2010/main" val="17365240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2249742" y="357504"/>
            <a:ext cx="5022726" cy="1079897"/>
          </a:xfrm>
        </p:spPr>
        <p:txBody>
          <a:bodyPr/>
          <a:lstStyle/>
          <a:p>
            <a:pPr eaLnBrk="1" hangingPunct="1"/>
            <a:r>
              <a:rPr lang="en-GB" altLang="en-US" sz="2100" dirty="0"/>
              <a:t>In 2025 the threshold for the expected standard was 35/70 (50%) which was the same as the previous year.</a:t>
            </a:r>
          </a:p>
        </p:txBody>
      </p:sp>
      <p:sp>
        <p:nvSpPr>
          <p:cNvPr id="3" name="Title 4">
            <a:extLst>
              <a:ext uri="{FF2B5EF4-FFF2-40B4-BE49-F238E27FC236}">
                <a16:creationId xmlns:a16="http://schemas.microsoft.com/office/drawing/2014/main" id="{D26E5C48-589B-166C-AB89-85E73A943528}"/>
              </a:ext>
            </a:extLst>
          </p:cNvPr>
          <p:cNvSpPr txBox="1">
            <a:spLocks/>
          </p:cNvSpPr>
          <p:nvPr/>
        </p:nvSpPr>
        <p:spPr bwMode="auto">
          <a:xfrm>
            <a:off x="2195736" y="1869672"/>
            <a:ext cx="5022726" cy="107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eaLnBrk="1" hangingPunct="1"/>
            <a:r>
              <a:rPr lang="en-GB" altLang="en-US" sz="2100" dirty="0"/>
              <a:t>The threshold for working at greater depth was 53/70 (75%) which was also the same as the previous year.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485900" y="205979"/>
            <a:ext cx="6172200" cy="475059"/>
          </a:xfrm>
        </p:spPr>
        <p:txBody>
          <a:bodyPr/>
          <a:lstStyle/>
          <a:p>
            <a:pPr eaLnBrk="1" hangingPunct="1"/>
            <a:r>
              <a:rPr lang="en-GB" altLang="en-US" b="1" u="sng" dirty="0">
                <a:solidFill>
                  <a:srgbClr val="FF0000"/>
                </a:solidFill>
              </a:rPr>
              <a:t>Terminology</a:t>
            </a:r>
          </a:p>
        </p:txBody>
      </p:sp>
      <p:pic>
        <p:nvPicPr>
          <p:cNvPr id="20483" name="Picture 4" descr="Achieve-IFT-GPS-2016-v6.pdf - Adobe Reader"/>
          <p:cNvPicPr>
            <a:picLocks noChangeAspect="1"/>
          </p:cNvPicPr>
          <p:nvPr/>
        </p:nvPicPr>
        <p:blipFill>
          <a:blip r:embed="rId3">
            <a:extLst>
              <a:ext uri="{28A0092B-C50C-407E-A947-70E740481C1C}">
                <a14:useLocalDpi xmlns:a14="http://schemas.microsoft.com/office/drawing/2010/main" val="0"/>
              </a:ext>
            </a:extLst>
          </a:blip>
          <a:srcRect l="14833" t="13159" r="11667" b="2324"/>
          <a:stretch>
            <a:fillRect/>
          </a:stretch>
        </p:blipFill>
        <p:spPr bwMode="auto">
          <a:xfrm>
            <a:off x="1143000" y="693928"/>
            <a:ext cx="68580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1"/>
          </p:nvPr>
        </p:nvSpPr>
        <p:spPr>
          <a:xfrm>
            <a:off x="1637110" y="789552"/>
            <a:ext cx="5886450" cy="1026114"/>
          </a:xfrm>
          <a:solidFill>
            <a:srgbClr val="FFC000"/>
          </a:solidFill>
        </p:spPr>
        <p:txBody>
          <a:bodyPr/>
          <a:lstStyle/>
          <a:p>
            <a:pPr marL="0" indent="0">
              <a:buNone/>
            </a:pPr>
            <a:r>
              <a:rPr lang="en-GB" altLang="en-US" dirty="0"/>
              <a:t>SATs week  </a:t>
            </a:r>
          </a:p>
          <a:p>
            <a:pPr marL="0" indent="0">
              <a:buNone/>
            </a:pPr>
            <a:r>
              <a:rPr lang="en-GB" altLang="en-US" dirty="0"/>
              <a:t>               </a:t>
            </a:r>
            <a:r>
              <a:rPr lang="en-GB" altLang="en-US" sz="3600" b="1" dirty="0"/>
              <a:t>11</a:t>
            </a:r>
            <a:r>
              <a:rPr lang="en-GB" altLang="en-US" sz="3600" b="1" baseline="30000" dirty="0"/>
              <a:t>th</a:t>
            </a:r>
            <a:r>
              <a:rPr lang="en-GB" altLang="en-US" sz="3600" b="1" dirty="0"/>
              <a:t> – 14</a:t>
            </a:r>
            <a:r>
              <a:rPr lang="en-GB" altLang="en-US" sz="3600" b="1" baseline="30000" dirty="0"/>
              <a:t>th</a:t>
            </a:r>
            <a:r>
              <a:rPr lang="en-GB" altLang="en-US" sz="3600" b="1" dirty="0"/>
              <a:t> May 2026</a:t>
            </a:r>
          </a:p>
          <a:p>
            <a:pPr marL="0" indent="0">
              <a:buNone/>
            </a:pPr>
            <a:r>
              <a:rPr lang="en-GB" altLang="en-US" dirty="0"/>
              <a:t>All tests will be done in the mornings of this week. If pupils are absent on the morning of a particular test, we can conduct it later, but the child will need to be isolated  from their peers to maintain the integrity of the test until all pupils have completed it.</a:t>
            </a: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85900" y="205979"/>
            <a:ext cx="6172200" cy="745331"/>
          </a:xfrm>
        </p:spPr>
        <p:txBody>
          <a:bodyPr/>
          <a:lstStyle/>
          <a:p>
            <a:pPr eaLnBrk="1" hangingPunct="1"/>
            <a:r>
              <a:rPr lang="en-GB" altLang="en-US" sz="3000" b="1" u="sng" spc="225" dirty="0">
                <a:solidFill>
                  <a:srgbClr val="FF0000"/>
                </a:solidFill>
              </a:rPr>
              <a:t>ACCURACY</a:t>
            </a:r>
            <a:r>
              <a:rPr lang="en-GB" altLang="en-US" sz="3000" u="sng" dirty="0"/>
              <a:t> and Challenge</a:t>
            </a:r>
          </a:p>
        </p:txBody>
      </p:sp>
      <p:sp>
        <p:nvSpPr>
          <p:cNvPr id="3" name="Content Placeholder 2"/>
          <p:cNvSpPr>
            <a:spLocks noGrp="1"/>
          </p:cNvSpPr>
          <p:nvPr>
            <p:ph idx="1"/>
          </p:nvPr>
        </p:nvSpPr>
        <p:spPr>
          <a:xfrm>
            <a:off x="1485901" y="1113235"/>
            <a:ext cx="6326981" cy="3481388"/>
          </a:xfrm>
        </p:spPr>
        <p:txBody>
          <a:bodyPr/>
          <a:lstStyle/>
          <a:p>
            <a:pPr eaLnBrk="1" hangingPunct="1">
              <a:defRPr/>
            </a:pPr>
            <a:r>
              <a:rPr lang="en-GB" dirty="0"/>
              <a:t>Many pupils lost marks because they </a:t>
            </a:r>
            <a:r>
              <a:rPr lang="en-GB" b="1" dirty="0"/>
              <a:t>did not read</a:t>
            </a:r>
            <a:r>
              <a:rPr lang="en-GB" dirty="0"/>
              <a:t> the question, </a:t>
            </a:r>
            <a:r>
              <a:rPr lang="en-GB" b="1" dirty="0">
                <a:solidFill>
                  <a:srgbClr val="FF0000"/>
                </a:solidFill>
              </a:rPr>
              <a:t>circle</a:t>
            </a:r>
            <a:r>
              <a:rPr lang="en-GB" dirty="0"/>
              <a:t> or </a:t>
            </a:r>
            <a:r>
              <a:rPr lang="en-GB" b="1" dirty="0">
                <a:solidFill>
                  <a:srgbClr val="FF0000"/>
                </a:solidFill>
              </a:rPr>
              <a:t>underline</a:t>
            </a:r>
            <a:r>
              <a:rPr lang="en-GB" dirty="0"/>
              <a:t>, or </a:t>
            </a:r>
            <a:r>
              <a:rPr lang="en-GB" b="1" dirty="0"/>
              <a:t>tick</a:t>
            </a:r>
            <a:r>
              <a:rPr lang="en-GB" dirty="0"/>
              <a:t> the </a:t>
            </a:r>
            <a:r>
              <a:rPr lang="en-GB" b="1" dirty="0">
                <a:solidFill>
                  <a:srgbClr val="FF0000"/>
                </a:solidFill>
              </a:rPr>
              <a:t>correct number </a:t>
            </a:r>
            <a:r>
              <a:rPr lang="en-GB" dirty="0"/>
              <a:t>of boxes.</a:t>
            </a:r>
          </a:p>
          <a:p>
            <a:pPr eaLnBrk="1" hangingPunct="1">
              <a:defRPr/>
            </a:pPr>
            <a:r>
              <a:rPr lang="en-GB" dirty="0"/>
              <a:t>There is a strong emphasis on </a:t>
            </a:r>
            <a:r>
              <a:rPr lang="en-GB" b="1" dirty="0">
                <a:solidFill>
                  <a:srgbClr val="FF0000"/>
                </a:solidFill>
              </a:rPr>
              <a:t>accuracy.</a:t>
            </a:r>
          </a:p>
          <a:p>
            <a:pPr marL="0" indent="0">
              <a:buNone/>
              <a:defRPr/>
            </a:pPr>
            <a:r>
              <a:rPr lang="en-GB" dirty="0"/>
              <a:t>             Pupils lost marks for not starting a  </a:t>
            </a:r>
          </a:p>
          <a:p>
            <a:pPr marL="0" indent="0">
              <a:buNone/>
              <a:defRPr/>
            </a:pPr>
            <a:r>
              <a:rPr lang="en-GB" dirty="0"/>
              <a:t>             sentence with  </a:t>
            </a:r>
            <a:r>
              <a:rPr lang="en-GB" dirty="0">
                <a:solidFill>
                  <a:srgbClr val="FF0000"/>
                </a:solidFill>
              </a:rPr>
              <a:t>capital letter</a:t>
            </a:r>
            <a:r>
              <a:rPr lang="en-GB" dirty="0"/>
              <a:t>, failing to </a:t>
            </a:r>
          </a:p>
          <a:p>
            <a:pPr marL="0" indent="0">
              <a:buNone/>
              <a:defRPr/>
            </a:pPr>
            <a:r>
              <a:rPr lang="en-GB" dirty="0"/>
              <a:t>              put a </a:t>
            </a:r>
            <a:r>
              <a:rPr lang="en-GB" dirty="0">
                <a:solidFill>
                  <a:srgbClr val="FF0000"/>
                </a:solidFill>
              </a:rPr>
              <a:t>full stop, </a:t>
            </a:r>
            <a:r>
              <a:rPr lang="en-GB" dirty="0"/>
              <a:t>inaccurate  </a:t>
            </a:r>
          </a:p>
          <a:p>
            <a:pPr marL="0" indent="0">
              <a:buNone/>
              <a:defRPr/>
            </a:pPr>
            <a:r>
              <a:rPr lang="en-GB" dirty="0"/>
              <a:t>              </a:t>
            </a:r>
            <a:r>
              <a:rPr lang="en-GB" dirty="0">
                <a:solidFill>
                  <a:srgbClr val="FF0000"/>
                </a:solidFill>
              </a:rPr>
              <a:t>spelling </a:t>
            </a:r>
            <a:r>
              <a:rPr lang="en-GB" dirty="0"/>
              <a:t>and</a:t>
            </a:r>
            <a:r>
              <a:rPr lang="en-GB" dirty="0">
                <a:solidFill>
                  <a:srgbClr val="FF0000"/>
                </a:solidFill>
              </a:rPr>
              <a:t> </a:t>
            </a:r>
            <a:r>
              <a:rPr lang="en-GB" dirty="0"/>
              <a:t>formation and size of </a:t>
            </a:r>
            <a:r>
              <a:rPr lang="en-GB" dirty="0">
                <a:solidFill>
                  <a:srgbClr val="FF0000"/>
                </a:solidFill>
              </a:rPr>
              <a:t>, ;</a:t>
            </a:r>
            <a:r>
              <a:rPr lang="en-GB" dirty="0"/>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altLang="en-US" b="1" u="sng" dirty="0">
                <a:solidFill>
                  <a:srgbClr val="FF0000"/>
                </a:solidFill>
              </a:rPr>
              <a:t>And finally…</a:t>
            </a:r>
          </a:p>
        </p:txBody>
      </p:sp>
      <p:pic>
        <p:nvPicPr>
          <p:cNvPr id="27651" name="Content Placeholder 3" descr="2016_ks2_EnglishGPS_paper2_spelling_PDFA.pdf - Google Chrome"/>
          <p:cNvPicPr>
            <a:picLocks noGrp="1" noChangeAspect="1"/>
          </p:cNvPicPr>
          <p:nvPr>
            <p:ph idx="1"/>
          </p:nvPr>
        </p:nvPicPr>
        <p:blipFill>
          <a:blip r:embed="rId3">
            <a:extLst>
              <a:ext uri="{28A0092B-C50C-407E-A947-70E740481C1C}">
                <a14:useLocalDpi xmlns:a14="http://schemas.microsoft.com/office/drawing/2010/main" val="0"/>
              </a:ext>
            </a:extLst>
          </a:blip>
          <a:srcRect l="39519" t="29295" r="41985" b="36023"/>
          <a:stretch>
            <a:fillRect/>
          </a:stretch>
        </p:blipFill>
        <p:spPr>
          <a:xfrm>
            <a:off x="2412207" y="1168004"/>
            <a:ext cx="2578894" cy="2950369"/>
          </a:xfrm>
        </p:spPr>
      </p:pic>
      <p:pic>
        <p:nvPicPr>
          <p:cNvPr id="27652" name="Picture 4" descr="2016_ks2_EnglishGPS_paper2_spelling_PDFA.pdf - Google Chrome"/>
          <p:cNvPicPr>
            <a:picLocks noChangeAspect="1"/>
          </p:cNvPicPr>
          <p:nvPr/>
        </p:nvPicPr>
        <p:blipFill>
          <a:blip r:embed="rId4">
            <a:extLst>
              <a:ext uri="{28A0092B-C50C-407E-A947-70E740481C1C}">
                <a14:useLocalDpi xmlns:a14="http://schemas.microsoft.com/office/drawing/2010/main" val="0"/>
              </a:ext>
            </a:extLst>
          </a:blip>
          <a:srcRect l="39833" t="41534" r="41167" b="22147"/>
          <a:stretch>
            <a:fillRect/>
          </a:stretch>
        </p:blipFill>
        <p:spPr bwMode="auto">
          <a:xfrm>
            <a:off x="4982766" y="1059656"/>
            <a:ext cx="2638425"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1277541" y="1168004"/>
            <a:ext cx="1350169" cy="1457325"/>
          </a:xfrm>
        </p:spPr>
        <p:txBody>
          <a:bodyPr/>
          <a:lstStyle/>
          <a:p>
            <a:pPr algn="l" eaLnBrk="1" hangingPunct="1"/>
            <a:r>
              <a:rPr lang="en-GB" altLang="en-US" dirty="0"/>
              <a:t>2025</a:t>
            </a:r>
            <a:br>
              <a:rPr lang="en-GB" altLang="en-US" dirty="0"/>
            </a:br>
            <a:r>
              <a:rPr lang="en-GB" altLang="en-US" dirty="0"/>
              <a:t>words</a:t>
            </a:r>
          </a:p>
        </p:txBody>
      </p:sp>
      <p:sp>
        <p:nvSpPr>
          <p:cNvPr id="28675" name="Content Placeholder 4"/>
          <p:cNvSpPr>
            <a:spLocks noGrp="1"/>
          </p:cNvSpPr>
          <p:nvPr>
            <p:ph sz="half" idx="1"/>
          </p:nvPr>
        </p:nvSpPr>
        <p:spPr>
          <a:xfrm>
            <a:off x="2552007" y="357187"/>
            <a:ext cx="2343843" cy="4291013"/>
          </a:xfrm>
        </p:spPr>
        <p:txBody>
          <a:bodyPr/>
          <a:lstStyle/>
          <a:p>
            <a:pPr eaLnBrk="1" hangingPunct="1"/>
            <a:r>
              <a:rPr lang="en-GB" altLang="en-US" dirty="0"/>
              <a:t>knight</a:t>
            </a:r>
          </a:p>
          <a:p>
            <a:pPr eaLnBrk="1" hangingPunct="1"/>
            <a:r>
              <a:rPr lang="en-GB" altLang="en-US" dirty="0"/>
              <a:t>through</a:t>
            </a:r>
          </a:p>
          <a:p>
            <a:pPr eaLnBrk="1" hangingPunct="1"/>
            <a:r>
              <a:rPr lang="en-GB" altLang="en-US" dirty="0"/>
              <a:t>rewarded</a:t>
            </a:r>
          </a:p>
          <a:p>
            <a:pPr eaLnBrk="1" hangingPunct="1"/>
            <a:r>
              <a:rPr lang="en-GB" altLang="en-US" dirty="0"/>
              <a:t>adventure</a:t>
            </a:r>
          </a:p>
          <a:p>
            <a:pPr eaLnBrk="1" hangingPunct="1"/>
            <a:r>
              <a:rPr lang="en-GB" altLang="en-US" dirty="0"/>
              <a:t>developed</a:t>
            </a:r>
          </a:p>
          <a:p>
            <a:pPr eaLnBrk="1" hangingPunct="1"/>
            <a:r>
              <a:rPr lang="en-GB" altLang="en-US" dirty="0"/>
              <a:t>explosion</a:t>
            </a:r>
          </a:p>
          <a:p>
            <a:pPr eaLnBrk="1" hangingPunct="1"/>
            <a:r>
              <a:rPr lang="en-GB" altLang="en-US" dirty="0"/>
              <a:t>passed</a:t>
            </a:r>
          </a:p>
          <a:p>
            <a:pPr eaLnBrk="1" hangingPunct="1"/>
            <a:r>
              <a:rPr lang="en-GB" altLang="en-US" dirty="0"/>
              <a:t>scene</a:t>
            </a:r>
          </a:p>
          <a:p>
            <a:pPr eaLnBrk="1" hangingPunct="1"/>
            <a:r>
              <a:rPr lang="en-GB" altLang="en-US" dirty="0"/>
              <a:t>affordable</a:t>
            </a:r>
          </a:p>
          <a:p>
            <a:pPr eaLnBrk="1" hangingPunct="1"/>
            <a:r>
              <a:rPr lang="en-GB" altLang="en-US" dirty="0"/>
              <a:t>suggestion</a:t>
            </a:r>
          </a:p>
        </p:txBody>
      </p:sp>
      <p:sp>
        <p:nvSpPr>
          <p:cNvPr id="28676" name="Content Placeholder 5"/>
          <p:cNvSpPr>
            <a:spLocks noGrp="1"/>
          </p:cNvSpPr>
          <p:nvPr>
            <p:ph sz="half" idx="2"/>
          </p:nvPr>
        </p:nvSpPr>
        <p:spPr>
          <a:xfrm>
            <a:off x="5220072" y="370321"/>
            <a:ext cx="2646387" cy="4291013"/>
          </a:xfrm>
        </p:spPr>
        <p:txBody>
          <a:bodyPr/>
          <a:lstStyle/>
          <a:p>
            <a:pPr eaLnBrk="1" hangingPunct="1"/>
            <a:r>
              <a:rPr lang="en-GB" altLang="en-US" dirty="0"/>
              <a:t>angrily</a:t>
            </a:r>
          </a:p>
          <a:p>
            <a:pPr eaLnBrk="1" hangingPunct="1"/>
            <a:r>
              <a:rPr lang="en-GB" altLang="en-US" dirty="0"/>
              <a:t>alteration</a:t>
            </a:r>
          </a:p>
          <a:p>
            <a:pPr eaLnBrk="1" hangingPunct="1"/>
            <a:r>
              <a:rPr lang="en-GB" altLang="en-US" dirty="0"/>
              <a:t>reindeer</a:t>
            </a:r>
          </a:p>
          <a:p>
            <a:pPr eaLnBrk="1" hangingPunct="1"/>
            <a:r>
              <a:rPr lang="en-GB" altLang="en-US" dirty="0"/>
              <a:t>residential</a:t>
            </a:r>
          </a:p>
          <a:p>
            <a:pPr eaLnBrk="1" hangingPunct="1"/>
            <a:r>
              <a:rPr lang="en-GB" altLang="en-US" dirty="0"/>
              <a:t>anchor</a:t>
            </a:r>
          </a:p>
          <a:p>
            <a:pPr eaLnBrk="1" hangingPunct="1"/>
            <a:r>
              <a:rPr lang="en-GB" altLang="en-US" dirty="0"/>
              <a:t>plaque</a:t>
            </a:r>
          </a:p>
          <a:p>
            <a:pPr eaLnBrk="1" hangingPunct="1"/>
            <a:r>
              <a:rPr lang="en-GB" altLang="en-US" dirty="0"/>
              <a:t>jealousy</a:t>
            </a:r>
          </a:p>
          <a:p>
            <a:pPr eaLnBrk="1" hangingPunct="1"/>
            <a:r>
              <a:rPr lang="en-GB" altLang="en-US" dirty="0"/>
              <a:t>flourish</a:t>
            </a:r>
          </a:p>
          <a:p>
            <a:pPr eaLnBrk="1" hangingPunct="1"/>
            <a:r>
              <a:rPr lang="en-GB" altLang="en-US" dirty="0"/>
              <a:t>disappointed</a:t>
            </a:r>
          </a:p>
          <a:p>
            <a:pPr eaLnBrk="1" hangingPunct="1"/>
            <a:r>
              <a:rPr lang="en-GB" altLang="en-US" dirty="0"/>
              <a:t>receiving</a:t>
            </a:r>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1277541" y="1168004"/>
            <a:ext cx="1350169" cy="1457325"/>
          </a:xfrm>
        </p:spPr>
        <p:txBody>
          <a:bodyPr/>
          <a:lstStyle/>
          <a:p>
            <a:pPr algn="l" eaLnBrk="1" hangingPunct="1"/>
            <a:r>
              <a:rPr lang="en-GB" altLang="en-US" dirty="0"/>
              <a:t>2024</a:t>
            </a:r>
            <a:br>
              <a:rPr lang="en-GB" altLang="en-US" dirty="0"/>
            </a:br>
            <a:r>
              <a:rPr lang="en-GB" altLang="en-US" dirty="0"/>
              <a:t>words</a:t>
            </a:r>
          </a:p>
        </p:txBody>
      </p:sp>
      <p:sp>
        <p:nvSpPr>
          <p:cNvPr id="28675" name="Content Placeholder 4"/>
          <p:cNvSpPr>
            <a:spLocks noGrp="1"/>
          </p:cNvSpPr>
          <p:nvPr>
            <p:ph sz="half" idx="1"/>
          </p:nvPr>
        </p:nvSpPr>
        <p:spPr>
          <a:xfrm>
            <a:off x="2709949" y="357187"/>
            <a:ext cx="2402111" cy="4291013"/>
          </a:xfrm>
        </p:spPr>
        <p:txBody>
          <a:bodyPr/>
          <a:lstStyle/>
          <a:p>
            <a:pPr eaLnBrk="1" hangingPunct="1"/>
            <a:r>
              <a:rPr lang="en-GB" altLang="en-US" dirty="0"/>
              <a:t>young </a:t>
            </a:r>
          </a:p>
          <a:p>
            <a:pPr eaLnBrk="1" hangingPunct="1"/>
            <a:r>
              <a:rPr lang="en-GB" altLang="en-US" dirty="0"/>
              <a:t>island</a:t>
            </a:r>
          </a:p>
          <a:p>
            <a:pPr eaLnBrk="1" hangingPunct="1"/>
            <a:r>
              <a:rPr lang="en-GB" altLang="en-US" dirty="0"/>
              <a:t>famous</a:t>
            </a:r>
          </a:p>
          <a:p>
            <a:pPr eaLnBrk="1" hangingPunct="1"/>
            <a:r>
              <a:rPr lang="en-GB" altLang="en-US" dirty="0"/>
              <a:t>texture</a:t>
            </a:r>
          </a:p>
          <a:p>
            <a:pPr eaLnBrk="1" hangingPunct="1"/>
            <a:r>
              <a:rPr lang="en-GB" altLang="en-US" dirty="0"/>
              <a:t>social</a:t>
            </a:r>
          </a:p>
          <a:p>
            <a:pPr eaLnBrk="1" hangingPunct="1"/>
            <a:r>
              <a:rPr lang="en-GB" altLang="en-US" dirty="0"/>
              <a:t>replacing</a:t>
            </a:r>
          </a:p>
          <a:p>
            <a:pPr eaLnBrk="1" hangingPunct="1"/>
            <a:r>
              <a:rPr lang="en-GB" altLang="en-US" dirty="0"/>
              <a:t>symbol</a:t>
            </a:r>
          </a:p>
          <a:p>
            <a:pPr eaLnBrk="1" hangingPunct="1"/>
            <a:r>
              <a:rPr lang="en-GB" altLang="en-US" dirty="0"/>
              <a:t>increase </a:t>
            </a:r>
          </a:p>
          <a:p>
            <a:pPr eaLnBrk="1" hangingPunct="1"/>
            <a:r>
              <a:rPr lang="en-GB" altLang="en-US" dirty="0"/>
              <a:t>examination</a:t>
            </a:r>
          </a:p>
          <a:p>
            <a:pPr eaLnBrk="1" hangingPunct="1"/>
            <a:r>
              <a:rPr lang="en-GB" altLang="en-US" dirty="0"/>
              <a:t>frequently</a:t>
            </a:r>
          </a:p>
        </p:txBody>
      </p:sp>
      <p:sp>
        <p:nvSpPr>
          <p:cNvPr id="28676" name="Content Placeholder 5"/>
          <p:cNvSpPr>
            <a:spLocks noGrp="1"/>
          </p:cNvSpPr>
          <p:nvPr>
            <p:ph sz="half" idx="2"/>
          </p:nvPr>
        </p:nvSpPr>
        <p:spPr>
          <a:xfrm>
            <a:off x="5220072" y="370321"/>
            <a:ext cx="2214711" cy="4291013"/>
          </a:xfrm>
        </p:spPr>
        <p:txBody>
          <a:bodyPr/>
          <a:lstStyle/>
          <a:p>
            <a:pPr eaLnBrk="1" hangingPunct="1"/>
            <a:r>
              <a:rPr lang="en-GB" altLang="en-US" dirty="0"/>
              <a:t>vein</a:t>
            </a:r>
          </a:p>
          <a:p>
            <a:pPr eaLnBrk="1" hangingPunct="1"/>
            <a:r>
              <a:rPr lang="en-GB" altLang="en-US" dirty="0"/>
              <a:t>league</a:t>
            </a:r>
          </a:p>
          <a:p>
            <a:pPr eaLnBrk="1" hangingPunct="1"/>
            <a:r>
              <a:rPr lang="en-GB" altLang="en-US" dirty="0"/>
              <a:t>chaos</a:t>
            </a:r>
          </a:p>
          <a:p>
            <a:pPr eaLnBrk="1" hangingPunct="1"/>
            <a:r>
              <a:rPr lang="en-GB" altLang="en-US" dirty="0"/>
              <a:t>queue</a:t>
            </a:r>
          </a:p>
          <a:p>
            <a:pPr eaLnBrk="1" hangingPunct="1"/>
            <a:r>
              <a:rPr lang="en-GB" altLang="en-US" dirty="0"/>
              <a:t>solution</a:t>
            </a:r>
          </a:p>
          <a:p>
            <a:pPr eaLnBrk="1" hangingPunct="1"/>
            <a:r>
              <a:rPr lang="en-GB" altLang="en-US" dirty="0"/>
              <a:t>reluctance</a:t>
            </a:r>
          </a:p>
          <a:p>
            <a:pPr eaLnBrk="1" hangingPunct="1"/>
            <a:r>
              <a:rPr lang="en-GB" altLang="en-US" dirty="0"/>
              <a:t>memorable</a:t>
            </a:r>
          </a:p>
          <a:p>
            <a:pPr eaLnBrk="1" hangingPunct="1"/>
            <a:r>
              <a:rPr lang="en-GB" altLang="en-US" dirty="0"/>
              <a:t>persuasion</a:t>
            </a:r>
          </a:p>
          <a:p>
            <a:pPr eaLnBrk="1" hangingPunct="1"/>
            <a:r>
              <a:rPr lang="en-GB" altLang="en-US" dirty="0"/>
              <a:t>referring</a:t>
            </a:r>
          </a:p>
          <a:p>
            <a:pPr eaLnBrk="1" hangingPunct="1"/>
            <a:r>
              <a:rPr lang="en-GB" altLang="en-US" dirty="0"/>
              <a:t>nutritious </a:t>
            </a:r>
          </a:p>
        </p:txBody>
      </p:sp>
    </p:spTree>
    <p:custDataLst>
      <p:tags r:id="rId1"/>
    </p:custDataLst>
    <p:extLst>
      <p:ext uri="{BB962C8B-B14F-4D97-AF65-F5344CB8AC3E}">
        <p14:creationId xmlns:p14="http://schemas.microsoft.com/office/powerpoint/2010/main" val="389165079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3A58-5614-3AAD-0D6F-4B1FC1B005DA}"/>
              </a:ext>
            </a:extLst>
          </p:cNvPr>
          <p:cNvSpPr>
            <a:spLocks noGrp="1"/>
          </p:cNvSpPr>
          <p:nvPr>
            <p:ph type="title"/>
          </p:nvPr>
        </p:nvSpPr>
        <p:spPr/>
        <p:txBody>
          <a:bodyPr/>
          <a:lstStyle/>
          <a:p>
            <a:r>
              <a:rPr lang="en-GB" dirty="0"/>
              <a:t>Resources</a:t>
            </a:r>
          </a:p>
        </p:txBody>
      </p:sp>
      <p:pic>
        <p:nvPicPr>
          <p:cNvPr id="6" name="Content Placeholder 5">
            <a:extLst>
              <a:ext uri="{FF2B5EF4-FFF2-40B4-BE49-F238E27FC236}">
                <a16:creationId xmlns:a16="http://schemas.microsoft.com/office/drawing/2014/main" id="{EC0E95C9-10FB-F609-8E26-25C450D53204}"/>
              </a:ext>
            </a:extLst>
          </p:cNvPr>
          <p:cNvPicPr>
            <a:picLocks noGrp="1" noChangeAspect="1"/>
          </p:cNvPicPr>
          <p:nvPr>
            <p:ph sz="half" idx="1"/>
          </p:nvPr>
        </p:nvPicPr>
        <p:blipFill>
          <a:blip r:embed="rId2"/>
          <a:stretch>
            <a:fillRect/>
          </a:stretch>
        </p:blipFill>
        <p:spPr bwMode="auto">
          <a:xfrm>
            <a:off x="1162016" y="1599642"/>
            <a:ext cx="3517997" cy="232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7" descr="A screenshot of a computer&#10;&#10;AI-generated content may be incorrect.">
            <a:extLst>
              <a:ext uri="{FF2B5EF4-FFF2-40B4-BE49-F238E27FC236}">
                <a16:creationId xmlns:a16="http://schemas.microsoft.com/office/drawing/2014/main" id="{610F4376-9907-796D-5172-CAB53327B010}"/>
              </a:ext>
            </a:extLst>
          </p:cNvPr>
          <p:cNvPicPr>
            <a:picLocks noGrp="1" noChangeAspect="1"/>
          </p:cNvPicPr>
          <p:nvPr>
            <p:ph sz="half" idx="2"/>
          </p:nvPr>
        </p:nvPicPr>
        <p:blipFill>
          <a:blip r:embed="rId3"/>
          <a:stretch>
            <a:fillRect/>
          </a:stretch>
        </p:blipFill>
        <p:spPr bwMode="auto">
          <a:xfrm>
            <a:off x="4783455" y="1599642"/>
            <a:ext cx="3198529" cy="232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8754473A-BFD7-2FC4-1E0A-FC686BAD0E0B}"/>
              </a:ext>
            </a:extLst>
          </p:cNvPr>
          <p:cNvSpPr txBox="1"/>
          <p:nvPr/>
        </p:nvSpPr>
        <p:spPr>
          <a:xfrm>
            <a:off x="1925706" y="1167594"/>
            <a:ext cx="2268252" cy="253916"/>
          </a:xfrm>
          <a:prstGeom prst="rect">
            <a:avLst/>
          </a:prstGeom>
          <a:noFill/>
        </p:spPr>
        <p:txBody>
          <a:bodyPr wrap="square" rtlCol="0">
            <a:spAutoFit/>
          </a:bodyPr>
          <a:lstStyle/>
          <a:p>
            <a:r>
              <a:rPr lang="en-GB" sz="1050" b="1" dirty="0">
                <a:solidFill>
                  <a:srgbClr val="FF0000"/>
                </a:solidFill>
              </a:rPr>
              <a:t>YouTube: TD Tutoring</a:t>
            </a:r>
          </a:p>
        </p:txBody>
      </p:sp>
      <p:sp>
        <p:nvSpPr>
          <p:cNvPr id="10" name="TextBox 9">
            <a:extLst>
              <a:ext uri="{FF2B5EF4-FFF2-40B4-BE49-F238E27FC236}">
                <a16:creationId xmlns:a16="http://schemas.microsoft.com/office/drawing/2014/main" id="{C103E648-1923-8069-E25C-12521FCFD640}"/>
              </a:ext>
            </a:extLst>
          </p:cNvPr>
          <p:cNvSpPr txBox="1"/>
          <p:nvPr/>
        </p:nvSpPr>
        <p:spPr>
          <a:xfrm>
            <a:off x="5058054" y="1194203"/>
            <a:ext cx="2646294" cy="253916"/>
          </a:xfrm>
          <a:prstGeom prst="rect">
            <a:avLst/>
          </a:prstGeom>
          <a:noFill/>
        </p:spPr>
        <p:txBody>
          <a:bodyPr wrap="square" rtlCol="0">
            <a:spAutoFit/>
          </a:bodyPr>
          <a:lstStyle/>
          <a:p>
            <a:r>
              <a:rPr lang="en-GB" sz="1050" b="1" dirty="0">
                <a:solidFill>
                  <a:srgbClr val="FF0000"/>
                </a:solidFill>
              </a:rPr>
              <a:t>BBC Bitesize: SATS Revision</a:t>
            </a:r>
          </a:p>
        </p:txBody>
      </p:sp>
    </p:spTree>
    <p:extLst>
      <p:ext uri="{BB962C8B-B14F-4D97-AF65-F5344CB8AC3E}">
        <p14:creationId xmlns:p14="http://schemas.microsoft.com/office/powerpoint/2010/main" val="5312342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1485900" y="205979"/>
            <a:ext cx="6172200" cy="1015603"/>
          </a:xfrm>
        </p:spPr>
        <p:txBody>
          <a:bodyPr/>
          <a:lstStyle/>
          <a:p>
            <a:pPr eaLnBrk="1" hangingPunct="1"/>
            <a:r>
              <a:rPr lang="en-GB" altLang="en-US">
                <a:solidFill>
                  <a:srgbClr val="000000"/>
                </a:solidFill>
              </a:rPr>
              <a:t>This evening: </a:t>
            </a:r>
            <a:br>
              <a:rPr lang="en-GB" altLang="en-US">
                <a:solidFill>
                  <a:srgbClr val="000000"/>
                </a:solidFill>
              </a:rPr>
            </a:br>
            <a:r>
              <a:rPr lang="en-GB" altLang="en-US">
                <a:solidFill>
                  <a:srgbClr val="000000"/>
                </a:solidFill>
              </a:rPr>
              <a:t>preparing to support your child</a:t>
            </a:r>
            <a:endParaRPr lang="en-GB" altLang="en-US"/>
          </a:p>
        </p:txBody>
      </p:sp>
      <p:sp>
        <p:nvSpPr>
          <p:cNvPr id="6" name="Content Placeholder 5"/>
          <p:cNvSpPr>
            <a:spLocks noGrp="1"/>
          </p:cNvSpPr>
          <p:nvPr>
            <p:ph idx="1"/>
          </p:nvPr>
        </p:nvSpPr>
        <p:spPr>
          <a:xfrm>
            <a:off x="3005827" y="1761660"/>
            <a:ext cx="4698206" cy="1728192"/>
          </a:xfrm>
        </p:spPr>
        <p:txBody>
          <a:bodyPr/>
          <a:lstStyle/>
          <a:p>
            <a:pPr eaLnBrk="1" hangingPunct="1"/>
            <a:r>
              <a:rPr lang="en-GB" altLang="en-US" dirty="0"/>
              <a:t>Managing homework</a:t>
            </a:r>
          </a:p>
          <a:p>
            <a:pPr eaLnBrk="1" hangingPunct="1"/>
            <a:r>
              <a:rPr lang="en-GB" altLang="en-US" dirty="0"/>
              <a:t>Encouraging your child to read</a:t>
            </a:r>
          </a:p>
          <a:p>
            <a:pPr eaLnBrk="1" hangingPunct="1"/>
            <a:r>
              <a:rPr lang="en-GB" altLang="en-US" dirty="0"/>
              <a:t>Completing additional SATS revision through booklets</a:t>
            </a:r>
          </a:p>
          <a:p>
            <a:pPr eaLnBrk="1" hangingPunct="1"/>
            <a:r>
              <a:rPr lang="en-GB" altLang="en-US" dirty="0"/>
              <a:t>YouTube resources </a:t>
            </a:r>
          </a:p>
          <a:p>
            <a:pPr eaLnBrk="1" hangingPunct="1"/>
            <a:r>
              <a:rPr lang="en-GB" altLang="en-US" dirty="0"/>
              <a:t>Reducing stress and pressure</a:t>
            </a:r>
          </a:p>
          <a:p>
            <a:pPr eaLnBrk="1" hangingPunct="1"/>
            <a:endParaRPr lang="en-GB" altLang="en-US" dirty="0"/>
          </a:p>
        </p:txBody>
      </p:sp>
      <p:sp>
        <p:nvSpPr>
          <p:cNvPr id="2" name="Rounded Rectangle 1"/>
          <p:cNvSpPr/>
          <p:nvPr/>
        </p:nvSpPr>
        <p:spPr>
          <a:xfrm>
            <a:off x="1385646" y="1383618"/>
            <a:ext cx="1458162" cy="1566174"/>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100" dirty="0">
                <a:solidFill>
                  <a:srgbClr val="FF0000"/>
                </a:solidFill>
              </a:rPr>
              <a:t>Please do NOT use past papers at home.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papers consist of in Maths:</a:t>
            </a:r>
          </a:p>
          <a:p>
            <a:pPr lvl="1">
              <a:lnSpc>
                <a:spcPct val="100000"/>
              </a:lnSpc>
              <a:spcBef>
                <a:spcPts val="0"/>
              </a:spcBef>
            </a:pPr>
            <a:r>
              <a:rPr lang="en-GB" dirty="0">
                <a:solidFill>
                  <a:srgbClr val="283593"/>
                </a:solidFill>
                <a:latin typeface="+mn-lt"/>
              </a:rPr>
              <a:t>Maths (paper 1: Arithmetic) </a:t>
            </a:r>
          </a:p>
          <a:p>
            <a:pPr lvl="1">
              <a:lnSpc>
                <a:spcPct val="100000"/>
              </a:lnSpc>
              <a:spcBef>
                <a:spcPts val="0"/>
              </a:spcBef>
            </a:pPr>
            <a:r>
              <a:rPr lang="en-GB" dirty="0">
                <a:solidFill>
                  <a:srgbClr val="283593"/>
                </a:solidFill>
                <a:latin typeface="+mn-lt"/>
              </a:rPr>
              <a:t>Maths (paper 2: Reasoning) </a:t>
            </a:r>
          </a:p>
          <a:p>
            <a:pPr lvl="1">
              <a:lnSpc>
                <a:spcPct val="100000"/>
              </a:lnSpc>
              <a:spcBef>
                <a:spcPts val="0"/>
              </a:spcBef>
            </a:pPr>
            <a:r>
              <a:rPr lang="en-GB" dirty="0">
                <a:solidFill>
                  <a:srgbClr val="283593"/>
                </a:solidFill>
                <a:latin typeface="+mn-lt"/>
              </a:rPr>
              <a:t>Maths (paper 3: Reasoning) </a:t>
            </a:r>
          </a:p>
          <a:p>
            <a:pPr lvl="1">
              <a:lnSpc>
                <a:spcPct val="100000"/>
              </a:lnSpc>
              <a:spcBef>
                <a:spcPts val="0"/>
              </a:spcBef>
            </a:pPr>
            <a:endParaRPr kumimoji="0" lang="en-GB" sz="1600" b="0" i="0" u="none" strike="noStrike" kern="0" cap="none" spc="0" normalizeH="0" baseline="0" noProof="0" dirty="0">
              <a:ln>
                <a:noFill/>
              </a:ln>
              <a:solidFill>
                <a:srgbClr val="283593"/>
              </a:solidFill>
              <a:effectLst/>
              <a:uLnTx/>
              <a:uFillTx/>
              <a:latin typeface="+mn-lt"/>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40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p>
          <a:p>
            <a:pPr marL="114300" indent="0">
              <a:buNone/>
            </a:pPr>
            <a:endParaRPr lang="en-GB" sz="1050" i="1" dirty="0">
              <a:solidFill>
                <a:srgbClr val="000000"/>
              </a:solidFill>
              <a:latin typeface="Arial"/>
              <a:cs typeface="Arial"/>
              <a:sym typeface="Arial"/>
            </a:endParaRPr>
          </a:p>
          <a:p>
            <a:pPr marL="114300" indent="0">
              <a:buNone/>
            </a:pPr>
            <a:r>
              <a:rPr lang="en-GB" sz="1400" i="1" dirty="0">
                <a:solidFill>
                  <a:srgbClr val="000000"/>
                </a:solidFill>
                <a:latin typeface="Arial"/>
                <a:cs typeface="Arial"/>
                <a:sym typeface="Arial"/>
              </a:rPr>
              <a:t>Please speak to Mr Lawlor if you have any questions about additional time and special arrangements.</a:t>
            </a:r>
            <a:endParaRPr lang="en-GB" sz="14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271327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820919" y="789553"/>
            <a:ext cx="577541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b="1" dirty="0"/>
              <a:t> </a:t>
            </a:r>
            <a:r>
              <a:rPr lang="en-GB" altLang="en-US" sz="2700" b="1" dirty="0"/>
              <a:t>Monday 11</a:t>
            </a:r>
            <a:r>
              <a:rPr lang="en-GB" altLang="en-US" sz="2700" b="1" baseline="30000" dirty="0"/>
              <a:t>th</a:t>
            </a:r>
            <a:r>
              <a:rPr lang="en-GB" altLang="en-US" sz="2700" b="1" dirty="0"/>
              <a:t> </a:t>
            </a:r>
            <a:r>
              <a:rPr lang="en-GB" altLang="en-US" sz="2700" b="1" dirty="0">
                <a:solidFill>
                  <a:srgbClr val="0070C0"/>
                </a:solidFill>
              </a:rPr>
              <a:t>English </a:t>
            </a:r>
            <a:r>
              <a:rPr lang="en-GB" altLang="en-US" sz="2700" b="1" dirty="0" err="1">
                <a:solidFill>
                  <a:srgbClr val="0070C0"/>
                </a:solidFill>
              </a:rPr>
              <a:t>SPaG</a:t>
            </a:r>
            <a:endParaRPr lang="en-GB" altLang="en-US" sz="2700" b="1" dirty="0">
              <a:solidFill>
                <a:srgbClr val="0070C0"/>
              </a:solidFill>
            </a:endParaRPr>
          </a:p>
          <a:p>
            <a:pPr eaLnBrk="1" hangingPunct="1">
              <a:spcBef>
                <a:spcPct val="0"/>
              </a:spcBef>
              <a:buFontTx/>
              <a:buNone/>
            </a:pPr>
            <a:r>
              <a:rPr lang="en-GB" altLang="en-US" sz="2400" b="1" dirty="0">
                <a:solidFill>
                  <a:srgbClr val="0070C0"/>
                </a:solidFill>
              </a:rPr>
              <a:t>                      </a:t>
            </a:r>
            <a:r>
              <a:rPr lang="en-GB" altLang="en-US" sz="1350" dirty="0">
                <a:solidFill>
                  <a:srgbClr val="0070C0"/>
                </a:solidFill>
              </a:rPr>
              <a:t>(Paper 1 punctuation and grammar 45 minutes)</a:t>
            </a:r>
          </a:p>
          <a:p>
            <a:pPr eaLnBrk="1" hangingPunct="1">
              <a:spcBef>
                <a:spcPct val="0"/>
              </a:spcBef>
              <a:buFontTx/>
              <a:buNone/>
            </a:pPr>
            <a:r>
              <a:rPr lang="en-GB" altLang="en-US" sz="1350" dirty="0">
                <a:solidFill>
                  <a:srgbClr val="0070C0"/>
                </a:solidFill>
              </a:rPr>
              <a:t>                        </a:t>
            </a:r>
          </a:p>
          <a:p>
            <a:pPr eaLnBrk="1" hangingPunct="1">
              <a:spcBef>
                <a:spcPct val="0"/>
              </a:spcBef>
              <a:buFontTx/>
              <a:buNone/>
            </a:pPr>
            <a:r>
              <a:rPr lang="en-GB" altLang="en-US" sz="1350" dirty="0">
                <a:solidFill>
                  <a:srgbClr val="0070C0"/>
                </a:solidFill>
              </a:rPr>
              <a:t>                                    </a:t>
            </a:r>
            <a:r>
              <a:rPr lang="en-GB" altLang="en-US" sz="1350" b="1" dirty="0">
                <a:solidFill>
                  <a:srgbClr val="0070C0"/>
                </a:solidFill>
              </a:rPr>
              <a:t>(</a:t>
            </a:r>
            <a:r>
              <a:rPr lang="en-GB" altLang="en-US" sz="1350" dirty="0">
                <a:solidFill>
                  <a:srgbClr val="0070C0"/>
                </a:solidFill>
              </a:rPr>
              <a:t>paper 2 spellings 15 minutes</a:t>
            </a:r>
            <a:r>
              <a:rPr lang="en-GB" altLang="en-US" sz="1350" b="1" dirty="0">
                <a:solidFill>
                  <a:srgbClr val="0070C0"/>
                </a:solidFill>
              </a:rPr>
              <a:t>) </a:t>
            </a:r>
          </a:p>
          <a:p>
            <a:pPr eaLnBrk="1" hangingPunct="1">
              <a:spcBef>
                <a:spcPct val="0"/>
              </a:spcBef>
              <a:buFontTx/>
              <a:buNone/>
            </a:pPr>
            <a:endParaRPr lang="en-GB" altLang="en-US" sz="1050" b="1" dirty="0">
              <a:solidFill>
                <a:srgbClr val="0070C0"/>
              </a:solidFill>
            </a:endParaRPr>
          </a:p>
          <a:p>
            <a:pPr eaLnBrk="1" hangingPunct="1">
              <a:spcBef>
                <a:spcPct val="0"/>
              </a:spcBef>
              <a:buFontTx/>
              <a:buNone/>
            </a:pPr>
            <a:r>
              <a:rPr lang="en-GB" altLang="en-US" sz="1800" b="1" dirty="0">
                <a:solidFill>
                  <a:srgbClr val="0070C0"/>
                </a:solidFill>
              </a:rPr>
              <a:t> </a:t>
            </a:r>
            <a:r>
              <a:rPr lang="en-GB" altLang="en-US" sz="2700" b="1" dirty="0"/>
              <a:t>Tuesday 12</a:t>
            </a:r>
            <a:r>
              <a:rPr lang="en-GB" altLang="en-US" sz="2700" b="1" baseline="30000" dirty="0"/>
              <a:t>th</a:t>
            </a:r>
            <a:r>
              <a:rPr lang="en-GB" altLang="en-US" sz="2700" b="1" dirty="0"/>
              <a:t>  </a:t>
            </a:r>
            <a:r>
              <a:rPr lang="en-GB" altLang="en-US" sz="2700" b="1" dirty="0">
                <a:solidFill>
                  <a:srgbClr val="0070C0"/>
                </a:solidFill>
              </a:rPr>
              <a:t>English reading</a:t>
            </a:r>
          </a:p>
          <a:p>
            <a:pPr eaLnBrk="1" hangingPunct="1">
              <a:spcBef>
                <a:spcPct val="0"/>
              </a:spcBef>
              <a:buFontTx/>
              <a:buNone/>
            </a:pPr>
            <a:r>
              <a:rPr lang="en-GB" altLang="en-US" sz="3300" b="1" dirty="0">
                <a:solidFill>
                  <a:srgbClr val="0070C0"/>
                </a:solidFill>
              </a:rPr>
              <a:t>                   </a:t>
            </a:r>
            <a:r>
              <a:rPr lang="en-GB" altLang="en-US" sz="1350" b="1" dirty="0">
                <a:solidFill>
                  <a:srgbClr val="0070C0"/>
                </a:solidFill>
              </a:rPr>
              <a:t>(1hour including reading time)</a:t>
            </a:r>
          </a:p>
          <a:p>
            <a:pPr eaLnBrk="1" hangingPunct="1">
              <a:spcBef>
                <a:spcPct val="0"/>
              </a:spcBef>
              <a:buFontTx/>
              <a:buNone/>
            </a:pPr>
            <a:endParaRPr lang="en-GB" altLang="en-US" sz="1350" dirty="0"/>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32D2-9EE4-B4E6-1FFC-C2BD1457A6D2}"/>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54F54909-3C84-C89E-09C0-19A8D5101254}"/>
              </a:ext>
            </a:extLst>
          </p:cNvPr>
          <p:cNvSpPr>
            <a:spLocks noGrp="1"/>
          </p:cNvSpPr>
          <p:nvPr>
            <p:ph type="sldNum" idx="12"/>
          </p:nvPr>
        </p:nvSpPr>
        <p:spPr/>
        <p:txBody>
          <a:bodyPr/>
          <a:lstStyle/>
          <a:p>
            <a:fld id="{00000000-1234-1234-1234-123412341234}" type="slidenum">
              <a:rPr lang="en" smtClean="0"/>
              <a:pPr/>
              <a:t>30</a:t>
            </a:fld>
            <a:endParaRPr lang="en"/>
          </a:p>
        </p:txBody>
      </p:sp>
      <p:pic>
        <p:nvPicPr>
          <p:cNvPr id="6" name="Picture 5">
            <a:extLst>
              <a:ext uri="{FF2B5EF4-FFF2-40B4-BE49-F238E27FC236}">
                <a16:creationId xmlns:a16="http://schemas.microsoft.com/office/drawing/2014/main" id="{61537D6A-732E-CC55-CB86-8BE7E9644D9C}"/>
              </a:ext>
            </a:extLst>
          </p:cNvPr>
          <p:cNvPicPr>
            <a:picLocks noChangeAspect="1"/>
          </p:cNvPicPr>
          <p:nvPr/>
        </p:nvPicPr>
        <p:blipFill>
          <a:blip r:embed="rId2"/>
          <a:stretch>
            <a:fillRect/>
          </a:stretch>
        </p:blipFill>
        <p:spPr>
          <a:xfrm>
            <a:off x="217850" y="141231"/>
            <a:ext cx="1162212" cy="4915586"/>
          </a:xfrm>
          <a:prstGeom prst="rect">
            <a:avLst/>
          </a:prstGeom>
        </p:spPr>
      </p:pic>
      <p:pic>
        <p:nvPicPr>
          <p:cNvPr id="10" name="Picture 9">
            <a:extLst>
              <a:ext uri="{FF2B5EF4-FFF2-40B4-BE49-F238E27FC236}">
                <a16:creationId xmlns:a16="http://schemas.microsoft.com/office/drawing/2014/main" id="{09F43CFC-328C-8AEC-2F32-3286E1CCE358}"/>
              </a:ext>
            </a:extLst>
          </p:cNvPr>
          <p:cNvPicPr>
            <a:picLocks noChangeAspect="1"/>
          </p:cNvPicPr>
          <p:nvPr/>
        </p:nvPicPr>
        <p:blipFill>
          <a:blip r:embed="rId3"/>
          <a:stretch>
            <a:fillRect/>
          </a:stretch>
        </p:blipFill>
        <p:spPr>
          <a:xfrm>
            <a:off x="3720382" y="171115"/>
            <a:ext cx="1152686" cy="4801270"/>
          </a:xfrm>
          <a:prstGeom prst="rect">
            <a:avLst/>
          </a:prstGeom>
        </p:spPr>
      </p:pic>
      <p:grpSp>
        <p:nvGrpSpPr>
          <p:cNvPr id="18" name="Group 17">
            <a:extLst>
              <a:ext uri="{FF2B5EF4-FFF2-40B4-BE49-F238E27FC236}">
                <a16:creationId xmlns:a16="http://schemas.microsoft.com/office/drawing/2014/main" id="{EAE19518-29ED-465D-E383-4A5DCF2A9C45}"/>
              </a:ext>
            </a:extLst>
          </p:cNvPr>
          <p:cNvGrpSpPr/>
          <p:nvPr/>
        </p:nvGrpSpPr>
        <p:grpSpPr>
          <a:xfrm>
            <a:off x="1875796" y="221921"/>
            <a:ext cx="1168398" cy="4699657"/>
            <a:chOff x="1659462" y="357160"/>
            <a:chExt cx="1168398" cy="4699657"/>
          </a:xfrm>
        </p:grpSpPr>
        <p:pic>
          <p:nvPicPr>
            <p:cNvPr id="8" name="Picture 7">
              <a:extLst>
                <a:ext uri="{FF2B5EF4-FFF2-40B4-BE49-F238E27FC236}">
                  <a16:creationId xmlns:a16="http://schemas.microsoft.com/office/drawing/2014/main" id="{EE5037B0-8AF5-1F18-1879-7EA7C06216F2}"/>
                </a:ext>
              </a:extLst>
            </p:cNvPr>
            <p:cNvPicPr>
              <a:picLocks noChangeAspect="1"/>
            </p:cNvPicPr>
            <p:nvPr/>
          </p:nvPicPr>
          <p:blipFill>
            <a:blip r:embed="rId4"/>
            <a:stretch>
              <a:fillRect/>
            </a:stretch>
          </p:blipFill>
          <p:spPr>
            <a:xfrm>
              <a:off x="1659462" y="741390"/>
              <a:ext cx="1143160" cy="4315427"/>
            </a:xfrm>
            <a:prstGeom prst="rect">
              <a:avLst/>
            </a:prstGeom>
          </p:spPr>
        </p:pic>
        <p:pic>
          <p:nvPicPr>
            <p:cNvPr id="12" name="Picture 11">
              <a:extLst>
                <a:ext uri="{FF2B5EF4-FFF2-40B4-BE49-F238E27FC236}">
                  <a16:creationId xmlns:a16="http://schemas.microsoft.com/office/drawing/2014/main" id="{005A3808-C7D1-1B46-187E-EED1B1E7D203}"/>
                </a:ext>
              </a:extLst>
            </p:cNvPr>
            <p:cNvPicPr>
              <a:picLocks noChangeAspect="1"/>
            </p:cNvPicPr>
            <p:nvPr/>
          </p:nvPicPr>
          <p:blipFill>
            <a:blip r:embed="rId5"/>
            <a:stretch>
              <a:fillRect/>
            </a:stretch>
          </p:blipFill>
          <p:spPr>
            <a:xfrm>
              <a:off x="1665648" y="357160"/>
              <a:ext cx="1162212" cy="390580"/>
            </a:xfrm>
            <a:prstGeom prst="rect">
              <a:avLst/>
            </a:prstGeom>
          </p:spPr>
        </p:pic>
      </p:grpSp>
      <p:grpSp>
        <p:nvGrpSpPr>
          <p:cNvPr id="17" name="Group 16">
            <a:extLst>
              <a:ext uri="{FF2B5EF4-FFF2-40B4-BE49-F238E27FC236}">
                <a16:creationId xmlns:a16="http://schemas.microsoft.com/office/drawing/2014/main" id="{4CAD0818-0A0A-4D5D-19B8-5FE8229162F5}"/>
              </a:ext>
            </a:extLst>
          </p:cNvPr>
          <p:cNvGrpSpPr/>
          <p:nvPr/>
        </p:nvGrpSpPr>
        <p:grpSpPr>
          <a:xfrm>
            <a:off x="5574494" y="304381"/>
            <a:ext cx="1162212" cy="4696481"/>
            <a:chOff x="5281342" y="323815"/>
            <a:chExt cx="1162212" cy="4696481"/>
          </a:xfrm>
        </p:grpSpPr>
        <p:pic>
          <p:nvPicPr>
            <p:cNvPr id="14" name="Picture 13">
              <a:extLst>
                <a:ext uri="{FF2B5EF4-FFF2-40B4-BE49-F238E27FC236}">
                  <a16:creationId xmlns:a16="http://schemas.microsoft.com/office/drawing/2014/main" id="{36CFEAE8-BCA2-1040-8AE5-7F44FE087661}"/>
                </a:ext>
              </a:extLst>
            </p:cNvPr>
            <p:cNvPicPr>
              <a:picLocks noChangeAspect="1"/>
            </p:cNvPicPr>
            <p:nvPr/>
          </p:nvPicPr>
          <p:blipFill>
            <a:blip r:embed="rId5"/>
            <a:stretch>
              <a:fillRect/>
            </a:stretch>
          </p:blipFill>
          <p:spPr>
            <a:xfrm>
              <a:off x="5281342" y="323815"/>
              <a:ext cx="1162212" cy="390580"/>
            </a:xfrm>
            <a:prstGeom prst="rect">
              <a:avLst/>
            </a:prstGeom>
          </p:spPr>
        </p:pic>
        <p:pic>
          <p:nvPicPr>
            <p:cNvPr id="16" name="Picture 15">
              <a:extLst>
                <a:ext uri="{FF2B5EF4-FFF2-40B4-BE49-F238E27FC236}">
                  <a16:creationId xmlns:a16="http://schemas.microsoft.com/office/drawing/2014/main" id="{8B147D39-B1A7-9282-7918-DB90B051EC59}"/>
                </a:ext>
              </a:extLst>
            </p:cNvPr>
            <p:cNvPicPr>
              <a:picLocks noChangeAspect="1"/>
            </p:cNvPicPr>
            <p:nvPr/>
          </p:nvPicPr>
          <p:blipFill>
            <a:blip r:embed="rId6"/>
            <a:stretch>
              <a:fillRect/>
            </a:stretch>
          </p:blipFill>
          <p:spPr>
            <a:xfrm>
              <a:off x="5281342" y="714395"/>
              <a:ext cx="1162212" cy="4305901"/>
            </a:xfrm>
            <a:prstGeom prst="rect">
              <a:avLst/>
            </a:prstGeom>
          </p:spPr>
        </p:pic>
      </p:grpSp>
    </p:spTree>
    <p:extLst>
      <p:ext uri="{BB962C8B-B14F-4D97-AF65-F5344CB8AC3E}">
        <p14:creationId xmlns:p14="http://schemas.microsoft.com/office/powerpoint/2010/main" val="281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13</a:t>
            </a:r>
            <a:r>
              <a:rPr lang="en-GB" baseline="30000" dirty="0"/>
              <a:t>th</a:t>
            </a:r>
            <a:r>
              <a:rPr lang="en-GB" dirty="0"/>
              <a:t> May and Thursday 14</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a:t>
            </a:r>
          </a:p>
          <a:p>
            <a:r>
              <a:rPr lang="en-GB" dirty="0"/>
              <a:t>Paper 2: Reasoning (40 minutes)</a:t>
            </a:r>
          </a:p>
          <a:p>
            <a:r>
              <a:rPr lang="en-GB" dirty="0"/>
              <a:t>Paper 3: Reasoning (40 minutes)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31</a:t>
            </a:fld>
            <a:endParaRPr lang="en"/>
          </a:p>
        </p:txBody>
      </p:sp>
      <p:sp>
        <p:nvSpPr>
          <p:cNvPr id="5" name="TextBox 4">
            <a:extLst>
              <a:ext uri="{FF2B5EF4-FFF2-40B4-BE49-F238E27FC236}">
                <a16:creationId xmlns:a16="http://schemas.microsoft.com/office/drawing/2014/main" id="{F9B9E772-7701-4DC7-89D8-AADE17898363}"/>
              </a:ext>
            </a:extLst>
          </p:cNvPr>
          <p:cNvSpPr txBox="1"/>
          <p:nvPr/>
        </p:nvSpPr>
        <p:spPr>
          <a:xfrm>
            <a:off x="311700" y="2683042"/>
            <a:ext cx="7298793" cy="307777"/>
          </a:xfrm>
          <a:prstGeom prst="rect">
            <a:avLst/>
          </a:prstGeom>
          <a:noFill/>
        </p:spPr>
        <p:txBody>
          <a:bodyPr wrap="none" rtlCol="0">
            <a:spAutoFit/>
          </a:bodyPr>
          <a:lstStyle/>
          <a:p>
            <a:r>
              <a:rPr lang="en-GB" dirty="0"/>
              <a:t>Examples of all these paper available to look at and discuss with us after this presentation.</a:t>
            </a:r>
          </a:p>
        </p:txBody>
      </p:sp>
    </p:spTree>
    <p:extLst>
      <p:ext uri="{BB962C8B-B14F-4D97-AF65-F5344CB8AC3E}">
        <p14:creationId xmlns:p14="http://schemas.microsoft.com/office/powerpoint/2010/main" val="2975852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32</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193469" y="2830068"/>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140609" y="2107120"/>
            <a:ext cx="5003391" cy="275289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33</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and paper 3 </a:t>
            </a:r>
            <a:r>
              <a:rPr lang="en-GB" dirty="0"/>
              <a:t>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34</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E64F-97B0-17E1-D9B9-5BAE17E79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148F7E-4296-B220-064F-13AD8116F24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8F33D9A7-7BE2-27BF-6E62-80BE90ED7D6D}"/>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8C81CA5B-8B94-A964-12FC-D746EBCB4B63}"/>
              </a:ext>
            </a:extLst>
          </p:cNvPr>
          <p:cNvSpPr>
            <a:spLocks noGrp="1"/>
          </p:cNvSpPr>
          <p:nvPr>
            <p:ph type="sldNum" idx="12"/>
          </p:nvPr>
        </p:nvSpPr>
        <p:spPr/>
        <p:txBody>
          <a:bodyPr/>
          <a:lstStyle/>
          <a:p>
            <a:fld id="{00000000-1234-1234-1234-123412341234}" type="slidenum">
              <a:rPr lang="en" smtClean="0"/>
              <a:pPr/>
              <a:t>35</a:t>
            </a:fld>
            <a:endParaRPr lang="en"/>
          </a:p>
        </p:txBody>
      </p:sp>
      <p:pic>
        <p:nvPicPr>
          <p:cNvPr id="12" name="Picture 11">
            <a:extLst>
              <a:ext uri="{FF2B5EF4-FFF2-40B4-BE49-F238E27FC236}">
                <a16:creationId xmlns:a16="http://schemas.microsoft.com/office/drawing/2014/main" id="{FD4ADF1B-3052-B4A9-865A-1595C56FD214}"/>
              </a:ext>
            </a:extLst>
          </p:cNvPr>
          <p:cNvPicPr>
            <a:picLocks noChangeAspect="1"/>
          </p:cNvPicPr>
          <p:nvPr/>
        </p:nvPicPr>
        <p:blipFill>
          <a:blip r:embed="rId3"/>
          <a:stretch>
            <a:fillRect/>
          </a:stretch>
        </p:blipFill>
        <p:spPr>
          <a:xfrm>
            <a:off x="311700" y="1271356"/>
            <a:ext cx="4638138" cy="2322744"/>
          </a:xfrm>
          <a:prstGeom prst="rect">
            <a:avLst/>
          </a:prstGeom>
        </p:spPr>
      </p:pic>
      <p:cxnSp>
        <p:nvCxnSpPr>
          <p:cNvPr id="14" name="Straight Connector 13">
            <a:extLst>
              <a:ext uri="{FF2B5EF4-FFF2-40B4-BE49-F238E27FC236}">
                <a16:creationId xmlns:a16="http://schemas.microsoft.com/office/drawing/2014/main" id="{75ACA1E7-9AA2-A52C-B989-3C4F3BDF3AB9}"/>
              </a:ext>
            </a:extLst>
          </p:cNvPr>
          <p:cNvCxnSpPr/>
          <p:nvPr/>
        </p:nvCxnSpPr>
        <p:spPr>
          <a:xfrm>
            <a:off x="2082800" y="1968500"/>
            <a:ext cx="1066800" cy="4826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4528E45-ADD4-BA7C-31D6-03DF4DBBB02D}"/>
              </a:ext>
            </a:extLst>
          </p:cNvPr>
          <p:cNvCxnSpPr/>
          <p:nvPr/>
        </p:nvCxnSpPr>
        <p:spPr>
          <a:xfrm>
            <a:off x="2082800" y="2921000"/>
            <a:ext cx="110490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08472B8-8D2C-F1EF-DAE0-6C4F65759531}"/>
              </a:ext>
            </a:extLst>
          </p:cNvPr>
          <p:cNvCxnSpPr/>
          <p:nvPr/>
        </p:nvCxnSpPr>
        <p:spPr>
          <a:xfrm flipV="1">
            <a:off x="2082800" y="1968500"/>
            <a:ext cx="1066800" cy="14478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F5DB6BF-DEAF-C150-AFA2-644A3F8F35FE}"/>
              </a:ext>
            </a:extLst>
          </p:cNvPr>
          <p:cNvCxnSpPr/>
          <p:nvPr/>
        </p:nvCxnSpPr>
        <p:spPr>
          <a:xfrm>
            <a:off x="2082800" y="2451100"/>
            <a:ext cx="1104900" cy="927100"/>
          </a:xfrm>
          <a:prstGeom prst="line">
            <a:avLst/>
          </a:prstGeom>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F8847BF4-31C7-D985-2B01-ADB01AF81134}"/>
              </a:ext>
            </a:extLst>
          </p:cNvPr>
          <p:cNvPicPr>
            <a:picLocks noChangeAspect="1"/>
          </p:cNvPicPr>
          <p:nvPr/>
        </p:nvPicPr>
        <p:blipFill>
          <a:blip r:embed="rId4"/>
          <a:stretch>
            <a:fillRect/>
          </a:stretch>
        </p:blipFill>
        <p:spPr>
          <a:xfrm>
            <a:off x="4139145" y="124200"/>
            <a:ext cx="4640513" cy="4812050"/>
          </a:xfrm>
          <a:prstGeom prst="rect">
            <a:avLst/>
          </a:prstGeom>
        </p:spPr>
      </p:pic>
      <p:sp>
        <p:nvSpPr>
          <p:cNvPr id="23" name="TextBox 22">
            <a:extLst>
              <a:ext uri="{FF2B5EF4-FFF2-40B4-BE49-F238E27FC236}">
                <a16:creationId xmlns:a16="http://schemas.microsoft.com/office/drawing/2014/main" id="{CBBAFBC6-E52E-12D4-1146-2995410A1837}"/>
              </a:ext>
            </a:extLst>
          </p:cNvPr>
          <p:cNvSpPr txBox="1"/>
          <p:nvPr/>
        </p:nvSpPr>
        <p:spPr>
          <a:xfrm>
            <a:off x="4949838" y="3594100"/>
            <a:ext cx="790562" cy="954107"/>
          </a:xfrm>
          <a:prstGeom prst="rect">
            <a:avLst/>
          </a:prstGeom>
          <a:noFill/>
        </p:spPr>
        <p:txBody>
          <a:bodyPr wrap="square" rtlCol="0">
            <a:spAutoFit/>
          </a:bodyPr>
          <a:lstStyle/>
          <a:p>
            <a:r>
              <a:rPr lang="en-GB" dirty="0"/>
              <a:t>1.50</a:t>
            </a:r>
          </a:p>
          <a:p>
            <a:r>
              <a:rPr lang="en-GB" dirty="0"/>
              <a:t>0.70</a:t>
            </a:r>
          </a:p>
          <a:p>
            <a:r>
              <a:rPr lang="en-GB" dirty="0"/>
              <a:t>1.45</a:t>
            </a:r>
          </a:p>
          <a:p>
            <a:r>
              <a:rPr lang="en-GB" dirty="0"/>
              <a:t>3.65</a:t>
            </a:r>
          </a:p>
        </p:txBody>
      </p:sp>
      <p:cxnSp>
        <p:nvCxnSpPr>
          <p:cNvPr id="25" name="Straight Connector 24">
            <a:extLst>
              <a:ext uri="{FF2B5EF4-FFF2-40B4-BE49-F238E27FC236}">
                <a16:creationId xmlns:a16="http://schemas.microsoft.com/office/drawing/2014/main" id="{017328F2-ED90-5248-0057-9DDA6BB74BF3}"/>
              </a:ext>
            </a:extLst>
          </p:cNvPr>
          <p:cNvCxnSpPr/>
          <p:nvPr/>
        </p:nvCxnSpPr>
        <p:spPr>
          <a:xfrm flipH="1">
            <a:off x="4949838" y="4267200"/>
            <a:ext cx="473062"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C607437-FDBD-16CF-DDB9-4ED9C1047236}"/>
              </a:ext>
            </a:extLst>
          </p:cNvPr>
          <p:cNvCxnSpPr/>
          <p:nvPr/>
        </p:nvCxnSpPr>
        <p:spPr>
          <a:xfrm flipH="1">
            <a:off x="4962538" y="4483100"/>
            <a:ext cx="473062" cy="0"/>
          </a:xfrm>
          <a:prstGeom prst="line">
            <a:avLst/>
          </a:prstGeom>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09A872C0-DD05-2F5C-38AC-FC4548319938}"/>
              </a:ext>
            </a:extLst>
          </p:cNvPr>
          <p:cNvSpPr txBox="1"/>
          <p:nvPr/>
        </p:nvSpPr>
        <p:spPr>
          <a:xfrm>
            <a:off x="4692750" y="3977133"/>
            <a:ext cx="325196" cy="307777"/>
          </a:xfrm>
          <a:prstGeom prst="rect">
            <a:avLst/>
          </a:prstGeom>
          <a:noFill/>
        </p:spPr>
        <p:txBody>
          <a:bodyPr wrap="square" rtlCol="0">
            <a:spAutoFit/>
          </a:bodyPr>
          <a:lstStyle/>
          <a:p>
            <a:r>
              <a:rPr lang="en-GB" dirty="0"/>
              <a:t>+</a:t>
            </a:r>
          </a:p>
        </p:txBody>
      </p:sp>
      <p:sp>
        <p:nvSpPr>
          <p:cNvPr id="28" name="TextBox 27">
            <a:extLst>
              <a:ext uri="{FF2B5EF4-FFF2-40B4-BE49-F238E27FC236}">
                <a16:creationId xmlns:a16="http://schemas.microsoft.com/office/drawing/2014/main" id="{479A04B9-1D49-1391-296A-C5DCC817969B}"/>
              </a:ext>
            </a:extLst>
          </p:cNvPr>
          <p:cNvSpPr txBox="1"/>
          <p:nvPr/>
        </p:nvSpPr>
        <p:spPr>
          <a:xfrm>
            <a:off x="5854700" y="3594100"/>
            <a:ext cx="557745" cy="738664"/>
          </a:xfrm>
          <a:prstGeom prst="rect">
            <a:avLst/>
          </a:prstGeom>
          <a:noFill/>
        </p:spPr>
        <p:txBody>
          <a:bodyPr wrap="square" rtlCol="0">
            <a:spAutoFit/>
          </a:bodyPr>
          <a:lstStyle/>
          <a:p>
            <a:r>
              <a:rPr lang="en-GB" dirty="0"/>
              <a:t>3.65</a:t>
            </a:r>
          </a:p>
          <a:p>
            <a:r>
              <a:rPr lang="en-GB" dirty="0"/>
              <a:t>3.85</a:t>
            </a:r>
          </a:p>
          <a:p>
            <a:r>
              <a:rPr lang="en-GB" dirty="0"/>
              <a:t>7.50</a:t>
            </a:r>
          </a:p>
        </p:txBody>
      </p:sp>
      <p:cxnSp>
        <p:nvCxnSpPr>
          <p:cNvPr id="29" name="Straight Connector 28">
            <a:extLst>
              <a:ext uri="{FF2B5EF4-FFF2-40B4-BE49-F238E27FC236}">
                <a16:creationId xmlns:a16="http://schemas.microsoft.com/office/drawing/2014/main" id="{BA08EC27-D0DE-7FF6-945A-A961AE55BB2E}"/>
              </a:ext>
            </a:extLst>
          </p:cNvPr>
          <p:cNvCxnSpPr/>
          <p:nvPr/>
        </p:nvCxnSpPr>
        <p:spPr>
          <a:xfrm flipH="1">
            <a:off x="5902338" y="4076700"/>
            <a:ext cx="473062"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98F60C4D-A5EB-B494-4346-8F8F39C935E4}"/>
              </a:ext>
            </a:extLst>
          </p:cNvPr>
          <p:cNvCxnSpPr/>
          <p:nvPr/>
        </p:nvCxnSpPr>
        <p:spPr>
          <a:xfrm flipH="1">
            <a:off x="5915038" y="4292600"/>
            <a:ext cx="473062"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8356D7B7-F45A-61A7-BF57-A3F9B27FA8B6}"/>
              </a:ext>
            </a:extLst>
          </p:cNvPr>
          <p:cNvSpPr txBox="1"/>
          <p:nvPr/>
        </p:nvSpPr>
        <p:spPr>
          <a:xfrm>
            <a:off x="5645250" y="3786633"/>
            <a:ext cx="325196" cy="307777"/>
          </a:xfrm>
          <a:prstGeom prst="rect">
            <a:avLst/>
          </a:prstGeom>
          <a:noFill/>
        </p:spPr>
        <p:txBody>
          <a:bodyPr wrap="square" rtlCol="0">
            <a:spAutoFit/>
          </a:bodyPr>
          <a:lstStyle/>
          <a:p>
            <a:r>
              <a:rPr lang="en-GB" dirty="0"/>
              <a:t>+</a:t>
            </a:r>
          </a:p>
        </p:txBody>
      </p:sp>
      <p:sp>
        <p:nvSpPr>
          <p:cNvPr id="32" name="TextBox 31">
            <a:extLst>
              <a:ext uri="{FF2B5EF4-FFF2-40B4-BE49-F238E27FC236}">
                <a16:creationId xmlns:a16="http://schemas.microsoft.com/office/drawing/2014/main" id="{5AA4924F-CC7D-1406-AED6-C98C2D30BD50}"/>
              </a:ext>
            </a:extLst>
          </p:cNvPr>
          <p:cNvSpPr txBox="1"/>
          <p:nvPr/>
        </p:nvSpPr>
        <p:spPr>
          <a:xfrm>
            <a:off x="6597750" y="3594100"/>
            <a:ext cx="1454050" cy="307777"/>
          </a:xfrm>
          <a:prstGeom prst="rect">
            <a:avLst/>
          </a:prstGeom>
          <a:noFill/>
        </p:spPr>
        <p:txBody>
          <a:bodyPr wrap="square" rtlCol="0">
            <a:spAutoFit/>
          </a:bodyPr>
          <a:lstStyle/>
          <a:p>
            <a:r>
              <a:rPr lang="en-GB" dirty="0"/>
              <a:t>10-7.50 = 2.50</a:t>
            </a:r>
          </a:p>
        </p:txBody>
      </p:sp>
      <p:sp>
        <p:nvSpPr>
          <p:cNvPr id="33" name="TextBox 32">
            <a:extLst>
              <a:ext uri="{FF2B5EF4-FFF2-40B4-BE49-F238E27FC236}">
                <a16:creationId xmlns:a16="http://schemas.microsoft.com/office/drawing/2014/main" id="{C89A559A-25CD-F338-2194-6A4C3B316974}"/>
              </a:ext>
            </a:extLst>
          </p:cNvPr>
          <p:cNvSpPr txBox="1"/>
          <p:nvPr/>
        </p:nvSpPr>
        <p:spPr>
          <a:xfrm>
            <a:off x="6985679" y="4355440"/>
            <a:ext cx="548700" cy="307777"/>
          </a:xfrm>
          <a:prstGeom prst="rect">
            <a:avLst/>
          </a:prstGeom>
          <a:noFill/>
        </p:spPr>
        <p:txBody>
          <a:bodyPr wrap="square" rtlCol="0">
            <a:spAutoFit/>
          </a:bodyPr>
          <a:lstStyle/>
          <a:p>
            <a:r>
              <a:rPr lang="en-GB" dirty="0"/>
              <a:t>2.50</a:t>
            </a:r>
          </a:p>
        </p:txBody>
      </p:sp>
    </p:spTree>
    <p:extLst>
      <p:ext uri="{BB962C8B-B14F-4D97-AF65-F5344CB8AC3E}">
        <p14:creationId xmlns:p14="http://schemas.microsoft.com/office/powerpoint/2010/main" val="93918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P spid="31" grpId="0"/>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96A20-91B1-6940-9439-0997998B80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88921-0FA5-DD71-05DB-6BEA63187236}"/>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A5B487A4-2910-9579-BC88-D35681D84E0D}"/>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21E42144-D5C8-BA32-8272-719A72A91ED5}"/>
              </a:ext>
            </a:extLst>
          </p:cNvPr>
          <p:cNvSpPr>
            <a:spLocks noGrp="1"/>
          </p:cNvSpPr>
          <p:nvPr>
            <p:ph type="sldNum" idx="12"/>
          </p:nvPr>
        </p:nvSpPr>
        <p:spPr/>
        <p:txBody>
          <a:bodyPr/>
          <a:lstStyle/>
          <a:p>
            <a:fld id="{00000000-1234-1234-1234-123412341234}" type="slidenum">
              <a:rPr lang="en" smtClean="0"/>
              <a:pPr/>
              <a:t>36</a:t>
            </a:fld>
            <a:endParaRPr lang="en"/>
          </a:p>
        </p:txBody>
      </p:sp>
      <p:pic>
        <p:nvPicPr>
          <p:cNvPr id="6" name="Picture 5">
            <a:extLst>
              <a:ext uri="{FF2B5EF4-FFF2-40B4-BE49-F238E27FC236}">
                <a16:creationId xmlns:a16="http://schemas.microsoft.com/office/drawing/2014/main" id="{7116C472-31BC-448F-01E6-6B0985A9A53A}"/>
              </a:ext>
            </a:extLst>
          </p:cNvPr>
          <p:cNvPicPr>
            <a:picLocks noChangeAspect="1"/>
          </p:cNvPicPr>
          <p:nvPr/>
        </p:nvPicPr>
        <p:blipFill>
          <a:blip r:embed="rId3"/>
          <a:stretch>
            <a:fillRect/>
          </a:stretch>
        </p:blipFill>
        <p:spPr>
          <a:xfrm>
            <a:off x="560001" y="1200436"/>
            <a:ext cx="6209099" cy="3569431"/>
          </a:xfrm>
          <a:prstGeom prst="rect">
            <a:avLst/>
          </a:prstGeom>
        </p:spPr>
      </p:pic>
      <p:pic>
        <p:nvPicPr>
          <p:cNvPr id="9" name="Picture 8">
            <a:extLst>
              <a:ext uri="{FF2B5EF4-FFF2-40B4-BE49-F238E27FC236}">
                <a16:creationId xmlns:a16="http://schemas.microsoft.com/office/drawing/2014/main" id="{7652D1D0-896E-2D76-98FE-A99B435A557F}"/>
              </a:ext>
            </a:extLst>
          </p:cNvPr>
          <p:cNvPicPr>
            <a:picLocks noChangeAspect="1"/>
          </p:cNvPicPr>
          <p:nvPr/>
        </p:nvPicPr>
        <p:blipFill>
          <a:blip r:embed="rId4"/>
          <a:stretch>
            <a:fillRect/>
          </a:stretch>
        </p:blipFill>
        <p:spPr>
          <a:xfrm>
            <a:off x="1299706" y="966563"/>
            <a:ext cx="7438744" cy="3648991"/>
          </a:xfrm>
          <a:prstGeom prst="rect">
            <a:avLst/>
          </a:prstGeom>
        </p:spPr>
      </p:pic>
    </p:spTree>
    <p:extLst>
      <p:ext uri="{BB962C8B-B14F-4D97-AF65-F5344CB8AC3E}">
        <p14:creationId xmlns:p14="http://schemas.microsoft.com/office/powerpoint/2010/main" val="227598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EEDE8-1AAA-4E9B-2385-18C4AF6D39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A5154-D309-3D46-BC82-F12C7E42E5F2}"/>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DB0EA4FA-573D-762D-23A6-D730A1DD3E51}"/>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6028C7AB-36F6-C735-6AC7-72F45E75F308}"/>
              </a:ext>
            </a:extLst>
          </p:cNvPr>
          <p:cNvSpPr>
            <a:spLocks noGrp="1"/>
          </p:cNvSpPr>
          <p:nvPr>
            <p:ph type="sldNum" idx="12"/>
          </p:nvPr>
        </p:nvSpPr>
        <p:spPr/>
        <p:txBody>
          <a:bodyPr/>
          <a:lstStyle/>
          <a:p>
            <a:fld id="{00000000-1234-1234-1234-123412341234}" type="slidenum">
              <a:rPr lang="en" smtClean="0"/>
              <a:pPr/>
              <a:t>37</a:t>
            </a:fld>
            <a:endParaRPr lang="en"/>
          </a:p>
        </p:txBody>
      </p:sp>
      <p:pic>
        <p:nvPicPr>
          <p:cNvPr id="7" name="Picture 6">
            <a:extLst>
              <a:ext uri="{FF2B5EF4-FFF2-40B4-BE49-F238E27FC236}">
                <a16:creationId xmlns:a16="http://schemas.microsoft.com/office/drawing/2014/main" id="{4BD481AC-1490-4778-D3DA-F4B4BCB74BA9}"/>
              </a:ext>
            </a:extLst>
          </p:cNvPr>
          <p:cNvPicPr>
            <a:picLocks noChangeAspect="1"/>
          </p:cNvPicPr>
          <p:nvPr/>
        </p:nvPicPr>
        <p:blipFill>
          <a:blip r:embed="rId3"/>
          <a:stretch>
            <a:fillRect/>
          </a:stretch>
        </p:blipFill>
        <p:spPr>
          <a:xfrm>
            <a:off x="1494995" y="1174079"/>
            <a:ext cx="6154009" cy="3467584"/>
          </a:xfrm>
          <a:prstGeom prst="rect">
            <a:avLst/>
          </a:prstGeom>
        </p:spPr>
      </p:pic>
      <p:pic>
        <p:nvPicPr>
          <p:cNvPr id="9" name="Picture 8">
            <a:extLst>
              <a:ext uri="{FF2B5EF4-FFF2-40B4-BE49-F238E27FC236}">
                <a16:creationId xmlns:a16="http://schemas.microsoft.com/office/drawing/2014/main" id="{1CC7A8E5-9B41-45BA-B774-F8A146A0077C}"/>
              </a:ext>
            </a:extLst>
          </p:cNvPr>
          <p:cNvPicPr>
            <a:picLocks noChangeAspect="1"/>
          </p:cNvPicPr>
          <p:nvPr/>
        </p:nvPicPr>
        <p:blipFill>
          <a:blip r:embed="rId4"/>
          <a:stretch>
            <a:fillRect/>
          </a:stretch>
        </p:blipFill>
        <p:spPr>
          <a:xfrm>
            <a:off x="1323521" y="861773"/>
            <a:ext cx="7058479" cy="3715533"/>
          </a:xfrm>
          <a:prstGeom prst="rect">
            <a:avLst/>
          </a:prstGeom>
        </p:spPr>
      </p:pic>
    </p:spTree>
    <p:extLst>
      <p:ext uri="{BB962C8B-B14F-4D97-AF65-F5344CB8AC3E}">
        <p14:creationId xmlns:p14="http://schemas.microsoft.com/office/powerpoint/2010/main" val="399360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38</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US" dirty="0"/>
              <a:t>If you’re looking to support your child further with </a:t>
            </a:r>
            <a:r>
              <a:rPr lang="en-US" dirty="0" err="1"/>
              <a:t>maths</a:t>
            </a:r>
            <a:r>
              <a:rPr lang="en-US" dirty="0"/>
              <a:t> at home, there are lots of good websites with free Year 6 revision resources. </a:t>
            </a:r>
          </a:p>
          <a:p>
            <a:r>
              <a:rPr lang="en-US" dirty="0"/>
              <a:t>Start with</a:t>
            </a:r>
          </a:p>
          <a:p>
            <a:r>
              <a:rPr lang="en-US" dirty="0">
                <a:hlinkClick r:id="rId2"/>
              </a:rPr>
              <a:t>https://www.kirkburtonmiddleschool.co.uk/subjects/ks2-sats-revision</a:t>
            </a:r>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39</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601391" y="357188"/>
            <a:ext cx="594121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700" b="1" u="sng" dirty="0">
                <a:solidFill>
                  <a:srgbClr val="FF0000"/>
                </a:solidFill>
              </a:rPr>
              <a:t>National Standards</a:t>
            </a:r>
          </a:p>
          <a:p>
            <a:pPr eaLnBrk="1" hangingPunct="1">
              <a:spcBef>
                <a:spcPct val="0"/>
              </a:spcBef>
              <a:buFontTx/>
              <a:buNone/>
            </a:pPr>
            <a:endParaRPr lang="en-GB" altLang="en-US" sz="1350" dirty="0"/>
          </a:p>
          <a:p>
            <a:pPr eaLnBrk="1" hangingPunct="1">
              <a:spcBef>
                <a:spcPct val="0"/>
              </a:spcBef>
              <a:buFontTx/>
              <a:buNone/>
            </a:pPr>
            <a:r>
              <a:rPr lang="en-GB" altLang="en-US" sz="1800" dirty="0"/>
              <a:t>There is </a:t>
            </a:r>
            <a:r>
              <a:rPr lang="en-GB" altLang="en-US" sz="1800" b="1" dirty="0"/>
              <a:t>no SAT English writing paper</a:t>
            </a:r>
            <a:r>
              <a:rPr lang="en-GB" altLang="en-US" sz="1800" dirty="0"/>
              <a:t>; the standard of a pupil’s writing is assessed by the teacher on their work throughout the year and reported to the </a:t>
            </a:r>
            <a:r>
              <a:rPr lang="en-GB" altLang="en-US" sz="1800" dirty="0" err="1"/>
              <a:t>DfE</a:t>
            </a:r>
            <a:r>
              <a:rPr lang="en-GB" altLang="en-US" sz="1800" dirty="0"/>
              <a:t> in late June.</a:t>
            </a:r>
          </a:p>
          <a:p>
            <a:pPr eaLnBrk="1" hangingPunct="1">
              <a:spcBef>
                <a:spcPct val="0"/>
              </a:spcBef>
              <a:buFontTx/>
              <a:buNone/>
            </a:pPr>
            <a:endParaRPr lang="en-GB" altLang="en-US" sz="1800" dirty="0"/>
          </a:p>
          <a:p>
            <a:pPr eaLnBrk="1" hangingPunct="1">
              <a:spcBef>
                <a:spcPct val="0"/>
              </a:spcBef>
              <a:buFontTx/>
              <a:buNone/>
            </a:pPr>
            <a:r>
              <a:rPr lang="en-GB" altLang="en-US" sz="1800" u="sng" dirty="0"/>
              <a:t>They will be given one of three judgements:  </a:t>
            </a:r>
          </a:p>
          <a:p>
            <a:pPr eaLnBrk="1" hangingPunct="1">
              <a:lnSpc>
                <a:spcPct val="150000"/>
              </a:lnSpc>
              <a:spcBef>
                <a:spcPct val="0"/>
              </a:spcBef>
              <a:buFontTx/>
              <a:buNone/>
            </a:pPr>
            <a:r>
              <a:rPr lang="en-GB" altLang="en-US" sz="1800" b="1" dirty="0"/>
              <a:t>                  Working towards the expected standard;</a:t>
            </a:r>
          </a:p>
          <a:p>
            <a:pPr eaLnBrk="1" hangingPunct="1">
              <a:lnSpc>
                <a:spcPct val="150000"/>
              </a:lnSpc>
              <a:spcBef>
                <a:spcPct val="0"/>
              </a:spcBef>
              <a:buFontTx/>
              <a:buNone/>
            </a:pPr>
            <a:r>
              <a:rPr lang="en-GB" altLang="en-US" sz="1800" b="1" dirty="0"/>
              <a:t>                  Meeting the expected standard;</a:t>
            </a:r>
          </a:p>
          <a:p>
            <a:pPr eaLnBrk="1" hangingPunct="1">
              <a:spcBef>
                <a:spcPct val="0"/>
              </a:spcBef>
              <a:buFontTx/>
              <a:buNone/>
            </a:pPr>
            <a:r>
              <a:rPr lang="en-GB" altLang="en-US" sz="1800" b="1" dirty="0"/>
              <a:t>                  Working at greater depth in the expected  </a:t>
            </a:r>
          </a:p>
          <a:p>
            <a:pPr eaLnBrk="1" hangingPunct="1">
              <a:spcBef>
                <a:spcPct val="0"/>
              </a:spcBef>
              <a:buFontTx/>
              <a:buNone/>
            </a:pPr>
            <a:r>
              <a:rPr lang="en-GB" altLang="en-US" sz="1800" b="1" dirty="0"/>
              <a:t>                  standard.</a:t>
            </a:r>
          </a:p>
          <a:p>
            <a:pPr eaLnBrk="1" hangingPunct="1">
              <a:spcBef>
                <a:spcPct val="0"/>
              </a:spcBef>
              <a:buFontTx/>
              <a:buNone/>
            </a:pPr>
            <a:endParaRPr lang="en-GB" altLang="en-US" sz="1350" dirty="0"/>
          </a:p>
        </p:txBody>
      </p:sp>
    </p:spTree>
    <p:custDataLst>
      <p:tags r:id="rId1"/>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B001-FADB-566E-B7B3-7E7DA66467AA}"/>
              </a:ext>
            </a:extLst>
          </p:cNvPr>
          <p:cNvSpPr>
            <a:spLocks noGrp="1"/>
          </p:cNvSpPr>
          <p:nvPr>
            <p:ph type="title"/>
          </p:nvPr>
        </p:nvSpPr>
        <p:spPr>
          <a:xfrm>
            <a:off x="226208" y="1464550"/>
            <a:ext cx="8520600" cy="434776"/>
          </a:xfrm>
        </p:spPr>
        <p:txBody>
          <a:bodyPr/>
          <a:lstStyle/>
          <a:p>
            <a:pPr algn="ctr"/>
            <a:r>
              <a:rPr lang="en-GB" sz="4000" dirty="0"/>
              <a:t>Revision resources for supporting your child at home</a:t>
            </a:r>
          </a:p>
        </p:txBody>
      </p:sp>
      <p:sp>
        <p:nvSpPr>
          <p:cNvPr id="4" name="Slide Number Placeholder 3">
            <a:extLst>
              <a:ext uri="{FF2B5EF4-FFF2-40B4-BE49-F238E27FC236}">
                <a16:creationId xmlns:a16="http://schemas.microsoft.com/office/drawing/2014/main" id="{BA3FF2F6-7F63-5ECB-8C78-2958FC54D13D}"/>
              </a:ext>
            </a:extLst>
          </p:cNvPr>
          <p:cNvSpPr>
            <a:spLocks noGrp="1"/>
          </p:cNvSpPr>
          <p:nvPr>
            <p:ph type="sldNum" idx="12"/>
          </p:nvPr>
        </p:nvSpPr>
        <p:spPr/>
        <p:txBody>
          <a:bodyPr/>
          <a:lstStyle/>
          <a:p>
            <a:fld id="{00000000-1234-1234-1234-123412341234}" type="slidenum">
              <a:rPr lang="en" smtClean="0"/>
              <a:pPr/>
              <a:t>40</a:t>
            </a:fld>
            <a:endParaRPr lang="en"/>
          </a:p>
        </p:txBody>
      </p:sp>
    </p:spTree>
    <p:extLst>
      <p:ext uri="{BB962C8B-B14F-4D97-AF65-F5344CB8AC3E}">
        <p14:creationId xmlns:p14="http://schemas.microsoft.com/office/powerpoint/2010/main" val="1495961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19F2-DAE6-DAAF-6222-32A4EA457F3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6B82634-16B2-2AD8-E2EF-4E6C9AE5E2E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5586B16-C882-4A12-A6D8-60A43F9A224D}"/>
              </a:ext>
            </a:extLst>
          </p:cNvPr>
          <p:cNvSpPr>
            <a:spLocks noGrp="1"/>
          </p:cNvSpPr>
          <p:nvPr>
            <p:ph type="sldNum" idx="12"/>
          </p:nvPr>
        </p:nvSpPr>
        <p:spPr/>
        <p:txBody>
          <a:bodyPr/>
          <a:lstStyle/>
          <a:p>
            <a:fld id="{00000000-1234-1234-1234-123412341234}" type="slidenum">
              <a:rPr lang="en" smtClean="0"/>
              <a:pPr/>
              <a:t>41</a:t>
            </a:fld>
            <a:endParaRPr lang="en"/>
          </a:p>
        </p:txBody>
      </p:sp>
      <p:pic>
        <p:nvPicPr>
          <p:cNvPr id="6" name="Picture 5">
            <a:extLst>
              <a:ext uri="{FF2B5EF4-FFF2-40B4-BE49-F238E27FC236}">
                <a16:creationId xmlns:a16="http://schemas.microsoft.com/office/drawing/2014/main" id="{120AA716-AFC7-F174-D156-7AA5546308C1}"/>
              </a:ext>
            </a:extLst>
          </p:cNvPr>
          <p:cNvPicPr>
            <a:picLocks noChangeAspect="1"/>
          </p:cNvPicPr>
          <p:nvPr/>
        </p:nvPicPr>
        <p:blipFill rotWithShape="1">
          <a:blip r:embed="rId2"/>
          <a:srcRect l="26171"/>
          <a:stretch/>
        </p:blipFill>
        <p:spPr>
          <a:xfrm>
            <a:off x="329350" y="207250"/>
            <a:ext cx="6460529" cy="4720677"/>
          </a:xfrm>
          <a:prstGeom prst="rect">
            <a:avLst/>
          </a:prstGeom>
        </p:spPr>
      </p:pic>
    </p:spTree>
    <p:extLst>
      <p:ext uri="{BB962C8B-B14F-4D97-AF65-F5344CB8AC3E}">
        <p14:creationId xmlns:p14="http://schemas.microsoft.com/office/powerpoint/2010/main" val="4217693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427888-B847-25CA-6DFE-220A4D10C044}"/>
              </a:ext>
            </a:extLst>
          </p:cNvPr>
          <p:cNvSpPr>
            <a:spLocks noGrp="1"/>
          </p:cNvSpPr>
          <p:nvPr>
            <p:ph type="body" idx="1"/>
          </p:nvPr>
        </p:nvSpPr>
        <p:spPr>
          <a:xfrm>
            <a:off x="311700" y="485302"/>
            <a:ext cx="8520600" cy="3829573"/>
          </a:xfrm>
        </p:spPr>
        <p:txBody>
          <a:bodyPr/>
          <a:lstStyle/>
          <a:p>
            <a:r>
              <a:rPr lang="en-GB" dirty="0" err="1"/>
              <a:t>TTrockstars</a:t>
            </a:r>
            <a:r>
              <a:rPr lang="en-GB" dirty="0"/>
              <a:t> - </a:t>
            </a:r>
            <a:r>
              <a:rPr lang="en-GB" dirty="0">
                <a:hlinkClick r:id="rId2"/>
              </a:rPr>
              <a:t>Times Tables Rock Stars: Play (ttrockstars.com)</a:t>
            </a:r>
            <a:endParaRPr lang="en-GB" dirty="0"/>
          </a:p>
          <a:p>
            <a:pPr marL="114300" indent="0">
              <a:buNone/>
            </a:pPr>
            <a:r>
              <a:rPr lang="en-GB" dirty="0"/>
              <a:t>Aim to do 20 minutes on </a:t>
            </a:r>
            <a:r>
              <a:rPr lang="en-GB" dirty="0" err="1"/>
              <a:t>ttrockstars</a:t>
            </a:r>
            <a:r>
              <a:rPr lang="en-GB" dirty="0"/>
              <a:t> 3 times a week.</a:t>
            </a:r>
          </a:p>
          <a:p>
            <a:pPr marL="114300" indent="0">
              <a:buNone/>
            </a:pPr>
            <a:endParaRPr lang="en-GB" dirty="0"/>
          </a:p>
        </p:txBody>
      </p:sp>
      <p:sp>
        <p:nvSpPr>
          <p:cNvPr id="4" name="Slide Number Placeholder 3">
            <a:extLst>
              <a:ext uri="{FF2B5EF4-FFF2-40B4-BE49-F238E27FC236}">
                <a16:creationId xmlns:a16="http://schemas.microsoft.com/office/drawing/2014/main" id="{20C3A555-396B-DB22-1CDF-38239D2F0581}"/>
              </a:ext>
            </a:extLst>
          </p:cNvPr>
          <p:cNvSpPr>
            <a:spLocks noGrp="1"/>
          </p:cNvSpPr>
          <p:nvPr>
            <p:ph type="sldNum" idx="12"/>
          </p:nvPr>
        </p:nvSpPr>
        <p:spPr/>
        <p:txBody>
          <a:bodyPr/>
          <a:lstStyle/>
          <a:p>
            <a:fld id="{00000000-1234-1234-1234-123412341234}" type="slidenum">
              <a:rPr lang="en" smtClean="0"/>
              <a:pPr/>
              <a:t>42</a:t>
            </a:fld>
            <a:endParaRPr lang="en"/>
          </a:p>
        </p:txBody>
      </p:sp>
      <p:pic>
        <p:nvPicPr>
          <p:cNvPr id="6" name="Picture 5">
            <a:extLst>
              <a:ext uri="{FF2B5EF4-FFF2-40B4-BE49-F238E27FC236}">
                <a16:creationId xmlns:a16="http://schemas.microsoft.com/office/drawing/2014/main" id="{EE1600FC-457A-DF23-A5DF-F6B429954288}"/>
              </a:ext>
            </a:extLst>
          </p:cNvPr>
          <p:cNvPicPr>
            <a:picLocks noChangeAspect="1"/>
          </p:cNvPicPr>
          <p:nvPr/>
        </p:nvPicPr>
        <p:blipFill>
          <a:blip r:embed="rId3"/>
          <a:stretch>
            <a:fillRect/>
          </a:stretch>
        </p:blipFill>
        <p:spPr>
          <a:xfrm>
            <a:off x="311700" y="1400187"/>
            <a:ext cx="5825058" cy="3362613"/>
          </a:xfrm>
          <a:prstGeom prst="rect">
            <a:avLst/>
          </a:prstGeom>
        </p:spPr>
      </p:pic>
      <p:sp>
        <p:nvSpPr>
          <p:cNvPr id="7" name="TextBox 6">
            <a:extLst>
              <a:ext uri="{FF2B5EF4-FFF2-40B4-BE49-F238E27FC236}">
                <a16:creationId xmlns:a16="http://schemas.microsoft.com/office/drawing/2014/main" id="{D9BF620B-7BA0-8A33-F8A2-5E7B5CFA5D21}"/>
              </a:ext>
            </a:extLst>
          </p:cNvPr>
          <p:cNvSpPr txBox="1"/>
          <p:nvPr/>
        </p:nvSpPr>
        <p:spPr>
          <a:xfrm>
            <a:off x="6667500" y="1968500"/>
            <a:ext cx="1943100" cy="954107"/>
          </a:xfrm>
          <a:prstGeom prst="rect">
            <a:avLst/>
          </a:prstGeom>
          <a:noFill/>
        </p:spPr>
        <p:txBody>
          <a:bodyPr wrap="square" rtlCol="0">
            <a:spAutoFit/>
          </a:bodyPr>
          <a:lstStyle/>
          <a:p>
            <a:r>
              <a:rPr lang="en-GB" dirty="0"/>
              <a:t>The heat map tells them which times table they are struggling with.</a:t>
            </a:r>
          </a:p>
        </p:txBody>
      </p:sp>
    </p:spTree>
    <p:extLst>
      <p:ext uri="{BB962C8B-B14F-4D97-AF65-F5344CB8AC3E}">
        <p14:creationId xmlns:p14="http://schemas.microsoft.com/office/powerpoint/2010/main" val="933353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371FCB-2584-233A-FB55-2AC5B4F3EBC9}"/>
              </a:ext>
            </a:extLst>
          </p:cNvPr>
          <p:cNvSpPr>
            <a:spLocks noGrp="1"/>
          </p:cNvSpPr>
          <p:nvPr>
            <p:ph type="sldNum" idx="12"/>
          </p:nvPr>
        </p:nvSpPr>
        <p:spPr/>
        <p:txBody>
          <a:bodyPr/>
          <a:lstStyle/>
          <a:p>
            <a:fld id="{00000000-1234-1234-1234-123412341234}" type="slidenum">
              <a:rPr lang="en" smtClean="0"/>
              <a:pPr/>
              <a:t>43</a:t>
            </a:fld>
            <a:endParaRPr lang="en"/>
          </a:p>
        </p:txBody>
      </p:sp>
      <p:pic>
        <p:nvPicPr>
          <p:cNvPr id="6" name="Picture 5">
            <a:extLst>
              <a:ext uri="{FF2B5EF4-FFF2-40B4-BE49-F238E27FC236}">
                <a16:creationId xmlns:a16="http://schemas.microsoft.com/office/drawing/2014/main" id="{3D6AC379-EBDF-E000-4126-6F1229BE805C}"/>
              </a:ext>
            </a:extLst>
          </p:cNvPr>
          <p:cNvPicPr>
            <a:picLocks noChangeAspect="1"/>
          </p:cNvPicPr>
          <p:nvPr/>
        </p:nvPicPr>
        <p:blipFill>
          <a:blip r:embed="rId2"/>
          <a:stretch>
            <a:fillRect/>
          </a:stretch>
        </p:blipFill>
        <p:spPr>
          <a:xfrm>
            <a:off x="5060402" y="345702"/>
            <a:ext cx="3231348" cy="4317515"/>
          </a:xfrm>
          <a:prstGeom prst="rect">
            <a:avLst/>
          </a:prstGeom>
        </p:spPr>
      </p:pic>
      <p:sp>
        <p:nvSpPr>
          <p:cNvPr id="7" name="TextBox 6">
            <a:extLst>
              <a:ext uri="{FF2B5EF4-FFF2-40B4-BE49-F238E27FC236}">
                <a16:creationId xmlns:a16="http://schemas.microsoft.com/office/drawing/2014/main" id="{30B60C45-C1E9-1A20-8FE1-460D727CC0B2}"/>
              </a:ext>
            </a:extLst>
          </p:cNvPr>
          <p:cNvSpPr txBox="1"/>
          <p:nvPr/>
        </p:nvSpPr>
        <p:spPr>
          <a:xfrm>
            <a:off x="177801" y="698500"/>
            <a:ext cx="4064000" cy="1384995"/>
          </a:xfrm>
          <a:prstGeom prst="rect">
            <a:avLst/>
          </a:prstGeom>
          <a:noFill/>
        </p:spPr>
        <p:txBody>
          <a:bodyPr wrap="square" rtlCol="0">
            <a:spAutoFit/>
          </a:bodyPr>
          <a:lstStyle/>
          <a:p>
            <a:r>
              <a:rPr lang="en-GB" dirty="0"/>
              <a:t>All pupils have a Maths progress booklet in the back of their Maths books.</a:t>
            </a:r>
          </a:p>
          <a:p>
            <a:endParaRPr lang="en-GB" dirty="0"/>
          </a:p>
          <a:p>
            <a:r>
              <a:rPr lang="en-GB" dirty="0"/>
              <a:t>They can bring this booklet home at any time as long as it is brought back to school for next lesson and stays neat.</a:t>
            </a:r>
          </a:p>
        </p:txBody>
      </p:sp>
    </p:spTree>
    <p:extLst>
      <p:ext uri="{BB962C8B-B14F-4D97-AF65-F5344CB8AC3E}">
        <p14:creationId xmlns:p14="http://schemas.microsoft.com/office/powerpoint/2010/main" val="1699346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B7F0C3-4536-5803-E377-07989D6A1908}"/>
              </a:ext>
            </a:extLst>
          </p:cNvPr>
          <p:cNvSpPr>
            <a:spLocks noGrp="1"/>
          </p:cNvSpPr>
          <p:nvPr>
            <p:ph type="sldNum" idx="12"/>
          </p:nvPr>
        </p:nvSpPr>
        <p:spPr/>
        <p:txBody>
          <a:bodyPr/>
          <a:lstStyle/>
          <a:p>
            <a:fld id="{00000000-1234-1234-1234-123412341234}" type="slidenum">
              <a:rPr lang="en" smtClean="0"/>
              <a:pPr/>
              <a:t>44</a:t>
            </a:fld>
            <a:endParaRPr lang="en"/>
          </a:p>
        </p:txBody>
      </p:sp>
      <p:pic>
        <p:nvPicPr>
          <p:cNvPr id="6" name="Picture 5">
            <a:extLst>
              <a:ext uri="{FF2B5EF4-FFF2-40B4-BE49-F238E27FC236}">
                <a16:creationId xmlns:a16="http://schemas.microsoft.com/office/drawing/2014/main" id="{90C5035E-5AE8-5A80-E43E-316C52A21A9E}"/>
              </a:ext>
            </a:extLst>
          </p:cNvPr>
          <p:cNvPicPr>
            <a:picLocks noChangeAspect="1"/>
          </p:cNvPicPr>
          <p:nvPr/>
        </p:nvPicPr>
        <p:blipFill>
          <a:blip r:embed="rId2"/>
          <a:stretch>
            <a:fillRect/>
          </a:stretch>
        </p:blipFill>
        <p:spPr>
          <a:xfrm>
            <a:off x="4694029" y="225421"/>
            <a:ext cx="4224097" cy="4831396"/>
          </a:xfrm>
          <a:prstGeom prst="rect">
            <a:avLst/>
          </a:prstGeom>
        </p:spPr>
      </p:pic>
      <p:sp>
        <p:nvSpPr>
          <p:cNvPr id="7" name="TextBox 6">
            <a:extLst>
              <a:ext uri="{FF2B5EF4-FFF2-40B4-BE49-F238E27FC236}">
                <a16:creationId xmlns:a16="http://schemas.microsoft.com/office/drawing/2014/main" id="{3B5DE178-B66B-BDED-0FA2-AE0EBC9EAAC8}"/>
              </a:ext>
            </a:extLst>
          </p:cNvPr>
          <p:cNvSpPr txBox="1"/>
          <p:nvPr/>
        </p:nvSpPr>
        <p:spPr>
          <a:xfrm>
            <a:off x="508000" y="850900"/>
            <a:ext cx="3941972" cy="954107"/>
          </a:xfrm>
          <a:prstGeom prst="rect">
            <a:avLst/>
          </a:prstGeom>
          <a:noFill/>
        </p:spPr>
        <p:txBody>
          <a:bodyPr wrap="square" rtlCol="0">
            <a:spAutoFit/>
          </a:bodyPr>
          <a:lstStyle/>
          <a:p>
            <a:r>
              <a:rPr lang="en-GB" dirty="0"/>
              <a:t>All practice SAT results are recorded in the booklet including their target grades and how many marks they roughly need to meet their target.</a:t>
            </a:r>
          </a:p>
        </p:txBody>
      </p:sp>
    </p:spTree>
    <p:extLst>
      <p:ext uri="{BB962C8B-B14F-4D97-AF65-F5344CB8AC3E}">
        <p14:creationId xmlns:p14="http://schemas.microsoft.com/office/powerpoint/2010/main" val="3448400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34F589-B9AB-78AF-8012-0B38641BD24E}"/>
              </a:ext>
            </a:extLst>
          </p:cNvPr>
          <p:cNvSpPr>
            <a:spLocks noGrp="1"/>
          </p:cNvSpPr>
          <p:nvPr>
            <p:ph type="sldNum" idx="12"/>
          </p:nvPr>
        </p:nvSpPr>
        <p:spPr/>
        <p:txBody>
          <a:bodyPr/>
          <a:lstStyle/>
          <a:p>
            <a:fld id="{00000000-1234-1234-1234-123412341234}" type="slidenum">
              <a:rPr lang="en" smtClean="0"/>
              <a:pPr/>
              <a:t>45</a:t>
            </a:fld>
            <a:endParaRPr lang="en"/>
          </a:p>
        </p:txBody>
      </p:sp>
      <p:pic>
        <p:nvPicPr>
          <p:cNvPr id="6" name="Picture 5">
            <a:extLst>
              <a:ext uri="{FF2B5EF4-FFF2-40B4-BE49-F238E27FC236}">
                <a16:creationId xmlns:a16="http://schemas.microsoft.com/office/drawing/2014/main" id="{C89651F5-1785-0DC7-601D-9A7B182B1FE1}"/>
              </a:ext>
            </a:extLst>
          </p:cNvPr>
          <p:cNvPicPr>
            <a:picLocks noChangeAspect="1"/>
          </p:cNvPicPr>
          <p:nvPr/>
        </p:nvPicPr>
        <p:blipFill>
          <a:blip r:embed="rId2"/>
          <a:stretch>
            <a:fillRect/>
          </a:stretch>
        </p:blipFill>
        <p:spPr>
          <a:xfrm>
            <a:off x="128180" y="569438"/>
            <a:ext cx="5839640" cy="3762900"/>
          </a:xfrm>
          <a:prstGeom prst="rect">
            <a:avLst/>
          </a:prstGeom>
        </p:spPr>
      </p:pic>
      <p:sp>
        <p:nvSpPr>
          <p:cNvPr id="7" name="TextBox 6">
            <a:extLst>
              <a:ext uri="{FF2B5EF4-FFF2-40B4-BE49-F238E27FC236}">
                <a16:creationId xmlns:a16="http://schemas.microsoft.com/office/drawing/2014/main" id="{07CC69F6-DEFF-BB2C-6496-3981D59B1E5D}"/>
              </a:ext>
            </a:extLst>
          </p:cNvPr>
          <p:cNvSpPr txBox="1"/>
          <p:nvPr/>
        </p:nvSpPr>
        <p:spPr>
          <a:xfrm>
            <a:off x="6400800" y="812800"/>
            <a:ext cx="2463800" cy="1815882"/>
          </a:xfrm>
          <a:prstGeom prst="rect">
            <a:avLst/>
          </a:prstGeom>
          <a:noFill/>
        </p:spPr>
        <p:txBody>
          <a:bodyPr wrap="square" rtlCol="0">
            <a:spAutoFit/>
          </a:bodyPr>
          <a:lstStyle/>
          <a:p>
            <a:r>
              <a:rPr lang="en-GB" dirty="0"/>
              <a:t>Pupils complete end of unit assessments and RAG themselves against the objectives tested.  </a:t>
            </a:r>
          </a:p>
          <a:p>
            <a:endParaRPr lang="en-GB" dirty="0"/>
          </a:p>
          <a:p>
            <a:r>
              <a:rPr lang="en-GB" dirty="0"/>
              <a:t>Green – correct</a:t>
            </a:r>
          </a:p>
          <a:p>
            <a:r>
              <a:rPr lang="en-GB" dirty="0"/>
              <a:t>Amber – some mistakes</a:t>
            </a:r>
          </a:p>
          <a:p>
            <a:r>
              <a:rPr lang="en-GB" dirty="0"/>
              <a:t>Red – needs attention </a:t>
            </a:r>
          </a:p>
        </p:txBody>
      </p:sp>
    </p:spTree>
    <p:extLst>
      <p:ext uri="{BB962C8B-B14F-4D97-AF65-F5344CB8AC3E}">
        <p14:creationId xmlns:p14="http://schemas.microsoft.com/office/powerpoint/2010/main" val="416098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7F03-C13E-B672-6410-BAC90184BA1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D43C83E-1BFF-FB69-D555-2EAF29D9846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F80B1CE-2F72-C196-46E0-39F347644441}"/>
              </a:ext>
            </a:extLst>
          </p:cNvPr>
          <p:cNvSpPr>
            <a:spLocks noGrp="1"/>
          </p:cNvSpPr>
          <p:nvPr>
            <p:ph type="sldNum" idx="12"/>
          </p:nvPr>
        </p:nvSpPr>
        <p:spPr/>
        <p:txBody>
          <a:bodyPr/>
          <a:lstStyle/>
          <a:p>
            <a:fld id="{00000000-1234-1234-1234-123412341234}" type="slidenum">
              <a:rPr lang="en" smtClean="0"/>
              <a:pPr/>
              <a:t>46</a:t>
            </a:fld>
            <a:endParaRPr lang="en"/>
          </a:p>
        </p:txBody>
      </p:sp>
      <p:pic>
        <p:nvPicPr>
          <p:cNvPr id="6" name="Picture 5">
            <a:extLst>
              <a:ext uri="{FF2B5EF4-FFF2-40B4-BE49-F238E27FC236}">
                <a16:creationId xmlns:a16="http://schemas.microsoft.com/office/drawing/2014/main" id="{120A06D7-A140-8682-9B70-25F9330A2EF9}"/>
              </a:ext>
            </a:extLst>
          </p:cNvPr>
          <p:cNvPicPr>
            <a:picLocks noChangeAspect="1"/>
          </p:cNvPicPr>
          <p:nvPr/>
        </p:nvPicPr>
        <p:blipFill>
          <a:blip r:embed="rId3"/>
          <a:stretch>
            <a:fillRect/>
          </a:stretch>
        </p:blipFill>
        <p:spPr>
          <a:xfrm>
            <a:off x="94625" y="66325"/>
            <a:ext cx="8954750" cy="5010849"/>
          </a:xfrm>
          <a:prstGeom prst="rect">
            <a:avLst/>
          </a:prstGeom>
        </p:spPr>
      </p:pic>
    </p:spTree>
    <p:extLst>
      <p:ext uri="{BB962C8B-B14F-4D97-AF65-F5344CB8AC3E}">
        <p14:creationId xmlns:p14="http://schemas.microsoft.com/office/powerpoint/2010/main" val="3760596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5453EF-2876-B969-D9AC-0EDF28ADDF97}"/>
              </a:ext>
            </a:extLst>
          </p:cNvPr>
          <p:cNvSpPr>
            <a:spLocks noGrp="1"/>
          </p:cNvSpPr>
          <p:nvPr>
            <p:ph type="body" idx="1"/>
          </p:nvPr>
        </p:nvSpPr>
        <p:spPr>
          <a:xfrm>
            <a:off x="226208" y="231302"/>
            <a:ext cx="8520600" cy="3829573"/>
          </a:xfrm>
        </p:spPr>
        <p:txBody>
          <a:bodyPr/>
          <a:lstStyle/>
          <a:p>
            <a:r>
              <a:rPr lang="en-GB" dirty="0" err="1"/>
              <a:t>MyMaths</a:t>
            </a:r>
            <a:r>
              <a:rPr lang="en-GB" dirty="0"/>
              <a:t> – </a:t>
            </a:r>
            <a:r>
              <a:rPr lang="en-GB" dirty="0">
                <a:hlinkClick r:id="rId3"/>
              </a:rPr>
              <a:t>www.mymaths.co.uk</a:t>
            </a:r>
            <a:endParaRPr lang="en-GB" dirty="0"/>
          </a:p>
          <a:p>
            <a:endParaRPr lang="en-GB" dirty="0"/>
          </a:p>
        </p:txBody>
      </p:sp>
      <p:sp>
        <p:nvSpPr>
          <p:cNvPr id="4" name="Slide Number Placeholder 3">
            <a:extLst>
              <a:ext uri="{FF2B5EF4-FFF2-40B4-BE49-F238E27FC236}">
                <a16:creationId xmlns:a16="http://schemas.microsoft.com/office/drawing/2014/main" id="{57FA3E08-59CC-0A79-8EA1-6AE04FE76395}"/>
              </a:ext>
            </a:extLst>
          </p:cNvPr>
          <p:cNvSpPr>
            <a:spLocks noGrp="1"/>
          </p:cNvSpPr>
          <p:nvPr>
            <p:ph type="sldNum" idx="12"/>
          </p:nvPr>
        </p:nvSpPr>
        <p:spPr/>
        <p:txBody>
          <a:bodyPr/>
          <a:lstStyle/>
          <a:p>
            <a:fld id="{00000000-1234-1234-1234-123412341234}" type="slidenum">
              <a:rPr lang="en" smtClean="0"/>
              <a:pPr/>
              <a:t>47</a:t>
            </a:fld>
            <a:endParaRPr lang="en"/>
          </a:p>
        </p:txBody>
      </p:sp>
      <p:pic>
        <p:nvPicPr>
          <p:cNvPr id="7" name="Picture 6">
            <a:extLst>
              <a:ext uri="{FF2B5EF4-FFF2-40B4-BE49-F238E27FC236}">
                <a16:creationId xmlns:a16="http://schemas.microsoft.com/office/drawing/2014/main" id="{8DEEFC2D-7BB0-D4A6-19A5-23223235A3E6}"/>
              </a:ext>
            </a:extLst>
          </p:cNvPr>
          <p:cNvPicPr>
            <a:picLocks noChangeAspect="1"/>
          </p:cNvPicPr>
          <p:nvPr/>
        </p:nvPicPr>
        <p:blipFill>
          <a:blip r:embed="rId4"/>
          <a:stretch>
            <a:fillRect/>
          </a:stretch>
        </p:blipFill>
        <p:spPr>
          <a:xfrm>
            <a:off x="412364" y="716184"/>
            <a:ext cx="6356736" cy="3947033"/>
          </a:xfrm>
          <a:prstGeom prst="rect">
            <a:avLst/>
          </a:prstGeom>
        </p:spPr>
      </p:pic>
      <p:cxnSp>
        <p:nvCxnSpPr>
          <p:cNvPr id="9" name="Straight Arrow Connector 8">
            <a:extLst>
              <a:ext uri="{FF2B5EF4-FFF2-40B4-BE49-F238E27FC236}">
                <a16:creationId xmlns:a16="http://schemas.microsoft.com/office/drawing/2014/main" id="{F545D206-89C0-376E-5143-D7969C3A59A0}"/>
              </a:ext>
            </a:extLst>
          </p:cNvPr>
          <p:cNvCxnSpPr/>
          <p:nvPr/>
        </p:nvCxnSpPr>
        <p:spPr>
          <a:xfrm flipH="1">
            <a:off x="5863908" y="716184"/>
            <a:ext cx="1270000" cy="23929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25671EE-C72A-4494-1FB6-3DDB295CC885}"/>
              </a:ext>
            </a:extLst>
          </p:cNvPr>
          <p:cNvSpPr txBox="1"/>
          <p:nvPr/>
        </p:nvSpPr>
        <p:spPr>
          <a:xfrm>
            <a:off x="7404100" y="480283"/>
            <a:ext cx="1513692" cy="1169551"/>
          </a:xfrm>
          <a:prstGeom prst="rect">
            <a:avLst/>
          </a:prstGeom>
          <a:noFill/>
        </p:spPr>
        <p:txBody>
          <a:bodyPr wrap="square" rtlCol="0">
            <a:spAutoFit/>
          </a:bodyPr>
          <a:lstStyle/>
          <a:p>
            <a:r>
              <a:rPr lang="en-GB" dirty="0"/>
              <a:t>Pupils or parents can search topics using key words from their target areas.</a:t>
            </a:r>
          </a:p>
        </p:txBody>
      </p:sp>
    </p:spTree>
    <p:extLst>
      <p:ext uri="{BB962C8B-B14F-4D97-AF65-F5344CB8AC3E}">
        <p14:creationId xmlns:p14="http://schemas.microsoft.com/office/powerpoint/2010/main" val="15872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08" y="-12357"/>
            <a:ext cx="8520600" cy="434776"/>
          </a:xfrm>
        </p:spPr>
        <p:txBody>
          <a:bodyPr/>
          <a:lstStyle/>
          <a:p>
            <a:r>
              <a:rPr lang="en-GB" dirty="0"/>
              <a:t>Revision Guides</a:t>
            </a:r>
          </a:p>
        </p:txBody>
      </p:sp>
      <p:sp>
        <p:nvSpPr>
          <p:cNvPr id="3" name="Text Placeholder 2"/>
          <p:cNvSpPr>
            <a:spLocks noGrp="1"/>
          </p:cNvSpPr>
          <p:nvPr>
            <p:ph type="body" idx="1"/>
          </p:nvPr>
        </p:nvSpPr>
        <p:spPr>
          <a:xfrm>
            <a:off x="311700" y="422419"/>
            <a:ext cx="8520600" cy="3829573"/>
          </a:xfrm>
        </p:spPr>
        <p:txBody>
          <a:bodyPr/>
          <a:lstStyle/>
          <a:p>
            <a:pPr marL="114300" indent="0">
              <a:buNone/>
            </a:pPr>
            <a:r>
              <a:rPr lang="en-GB" dirty="0"/>
              <a:t>CGP revision guides for KS2 are split into meeting expected level and stretch (enhanced)</a:t>
            </a:r>
          </a:p>
          <a:p>
            <a:pPr marL="114300" indent="0">
              <a:buNone/>
            </a:pPr>
            <a:endParaRPr lang="en-GB" dirty="0"/>
          </a:p>
          <a:p>
            <a:pPr marL="114300" indent="0">
              <a:buNone/>
            </a:pPr>
            <a:endParaRPr lang="en-GB" dirty="0"/>
          </a:p>
          <a:p>
            <a:pPr marL="114300" indent="0">
              <a:buNone/>
            </a:pPr>
            <a:r>
              <a:rPr lang="en-GB" dirty="0"/>
              <a:t>There are also packs of practice papers and 10 minutes booklets produced by CGP which could help revision. These can be found online (</a:t>
            </a:r>
            <a:r>
              <a:rPr lang="en-GB" dirty="0" err="1"/>
              <a:t>Whsmiths</a:t>
            </a:r>
            <a:r>
              <a:rPr lang="en-GB" dirty="0"/>
              <a:t>, Amazon) but not through school.</a:t>
            </a:r>
          </a:p>
          <a:p>
            <a:pPr marL="114300" indent="0">
              <a:buNone/>
            </a:pPr>
            <a:endParaRPr lang="en-GB" dirty="0"/>
          </a:p>
          <a:p>
            <a:pPr marL="114300" indent="0">
              <a:buNone/>
            </a:pPr>
            <a:endParaRPr lang="en-GB" dirty="0"/>
          </a:p>
        </p:txBody>
      </p:sp>
      <p:sp>
        <p:nvSpPr>
          <p:cNvPr id="4" name="Slide Number Placeholder 3"/>
          <p:cNvSpPr>
            <a:spLocks noGrp="1"/>
          </p:cNvSpPr>
          <p:nvPr>
            <p:ph type="sldNum" idx="12"/>
          </p:nvPr>
        </p:nvSpPr>
        <p:spPr>
          <a:xfrm>
            <a:off x="8472458" y="4790217"/>
            <a:ext cx="548700" cy="393600"/>
          </a:xfrm>
        </p:spPr>
        <p:txBody>
          <a:bodyPr/>
          <a:lstStyle/>
          <a:p>
            <a:fld id="{00000000-1234-1234-1234-123412341234}" type="slidenum">
              <a:rPr lang="en" smtClean="0"/>
              <a:pPr/>
              <a:t>48</a:t>
            </a:fld>
            <a:endParaRPr lang="en"/>
          </a:p>
        </p:txBody>
      </p:sp>
      <p:pic>
        <p:nvPicPr>
          <p:cNvPr id="5" name="Picture 4">
            <a:extLst>
              <a:ext uri="{FF2B5EF4-FFF2-40B4-BE49-F238E27FC236}">
                <a16:creationId xmlns:a16="http://schemas.microsoft.com/office/drawing/2014/main" id="{AEB0E93D-CDCD-54CA-50B5-8148DBB96853}"/>
              </a:ext>
            </a:extLst>
          </p:cNvPr>
          <p:cNvPicPr/>
          <p:nvPr/>
        </p:nvPicPr>
        <p:blipFill rotWithShape="1">
          <a:blip r:embed="rId3"/>
          <a:srcRect r="44906" b="44735"/>
          <a:stretch/>
        </p:blipFill>
        <p:spPr>
          <a:xfrm>
            <a:off x="2139069" y="2571749"/>
            <a:ext cx="1759455" cy="2326985"/>
          </a:xfrm>
          <a:prstGeom prst="rect">
            <a:avLst/>
          </a:prstGeom>
        </p:spPr>
      </p:pic>
      <p:pic>
        <p:nvPicPr>
          <p:cNvPr id="6" name="Picture 5">
            <a:extLst>
              <a:ext uri="{FF2B5EF4-FFF2-40B4-BE49-F238E27FC236}">
                <a16:creationId xmlns:a16="http://schemas.microsoft.com/office/drawing/2014/main" id="{05158B56-5ED7-730F-6133-4F02FA7DD199}"/>
              </a:ext>
            </a:extLst>
          </p:cNvPr>
          <p:cNvPicPr/>
          <p:nvPr/>
        </p:nvPicPr>
        <p:blipFill rotWithShape="1">
          <a:blip r:embed="rId4"/>
          <a:srcRect r="45757" b="43840"/>
          <a:stretch/>
        </p:blipFill>
        <p:spPr>
          <a:xfrm>
            <a:off x="7155524" y="2571749"/>
            <a:ext cx="1747461" cy="2351108"/>
          </a:xfrm>
          <a:prstGeom prst="rect">
            <a:avLst/>
          </a:prstGeom>
        </p:spPr>
      </p:pic>
      <p:pic>
        <p:nvPicPr>
          <p:cNvPr id="7" name="Picture 6">
            <a:extLst>
              <a:ext uri="{FF2B5EF4-FFF2-40B4-BE49-F238E27FC236}">
                <a16:creationId xmlns:a16="http://schemas.microsoft.com/office/drawing/2014/main" id="{C477E044-E2B5-B2FA-A63E-14F0D6A66010}"/>
              </a:ext>
            </a:extLst>
          </p:cNvPr>
          <p:cNvPicPr/>
          <p:nvPr/>
        </p:nvPicPr>
        <p:blipFill rotWithShape="1">
          <a:blip r:embed="rId5"/>
          <a:srcRect r="44078" b="45576"/>
          <a:stretch/>
        </p:blipFill>
        <p:spPr>
          <a:xfrm>
            <a:off x="382385" y="2571751"/>
            <a:ext cx="1759455" cy="2326984"/>
          </a:xfrm>
          <a:prstGeom prst="rect">
            <a:avLst/>
          </a:prstGeom>
        </p:spPr>
      </p:pic>
      <p:pic>
        <p:nvPicPr>
          <p:cNvPr id="8" name="Picture 7">
            <a:extLst>
              <a:ext uri="{FF2B5EF4-FFF2-40B4-BE49-F238E27FC236}">
                <a16:creationId xmlns:a16="http://schemas.microsoft.com/office/drawing/2014/main" id="{F252F665-F8A2-4744-43F1-DA04C537D2D9}"/>
              </a:ext>
            </a:extLst>
          </p:cNvPr>
          <p:cNvPicPr/>
          <p:nvPr/>
        </p:nvPicPr>
        <p:blipFill rotWithShape="1">
          <a:blip r:embed="rId6"/>
          <a:srcRect r="46906" b="44170"/>
          <a:stretch/>
        </p:blipFill>
        <p:spPr>
          <a:xfrm>
            <a:off x="5413479" y="2571750"/>
            <a:ext cx="1759454" cy="2351108"/>
          </a:xfrm>
          <a:prstGeom prst="rect">
            <a:avLst/>
          </a:prstGeom>
        </p:spPr>
      </p:pic>
    </p:spTree>
    <p:extLst>
      <p:ext uri="{BB962C8B-B14F-4D97-AF65-F5344CB8AC3E}">
        <p14:creationId xmlns:p14="http://schemas.microsoft.com/office/powerpoint/2010/main" val="119037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49</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601391" y="303610"/>
            <a:ext cx="5994797" cy="21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700" b="1" u="sng" dirty="0">
                <a:solidFill>
                  <a:srgbClr val="FF0000"/>
                </a:solidFill>
              </a:rPr>
              <a:t>How the tests are reported:</a:t>
            </a:r>
          </a:p>
          <a:p>
            <a:pPr eaLnBrk="1" hangingPunct="1">
              <a:spcBef>
                <a:spcPct val="0"/>
              </a:spcBef>
              <a:buFontTx/>
              <a:buNone/>
            </a:pPr>
            <a:endParaRPr lang="en-GB" altLang="en-US" sz="1350" dirty="0"/>
          </a:p>
          <a:p>
            <a:pPr eaLnBrk="1" hangingPunct="1">
              <a:spcBef>
                <a:spcPct val="0"/>
              </a:spcBef>
              <a:buFontTx/>
              <a:buNone/>
            </a:pPr>
            <a:r>
              <a:rPr lang="en-GB" altLang="en-US" sz="1800" dirty="0"/>
              <a:t>After the tests are marked, in early July the results come back into school. </a:t>
            </a:r>
          </a:p>
          <a:p>
            <a:pPr eaLnBrk="1" hangingPunct="1">
              <a:spcBef>
                <a:spcPct val="0"/>
              </a:spcBef>
              <a:buFontTx/>
              <a:buNone/>
            </a:pPr>
            <a:r>
              <a:rPr lang="en-GB" altLang="en-US" sz="1800" dirty="0"/>
              <a:t>The marks on each paper are combined to give a </a:t>
            </a:r>
            <a:r>
              <a:rPr lang="en-GB" altLang="en-US" sz="1800" b="1" dirty="0"/>
              <a:t>raw score </a:t>
            </a:r>
            <a:r>
              <a:rPr lang="en-GB" altLang="en-US" sz="1800" dirty="0"/>
              <a:t>this is then converted into a </a:t>
            </a:r>
            <a:r>
              <a:rPr lang="en-GB" altLang="en-US" sz="1800" b="1" dirty="0"/>
              <a:t>scaled score</a:t>
            </a:r>
            <a:r>
              <a:rPr lang="en-GB" altLang="en-US" sz="1800" dirty="0"/>
              <a:t> between 80 -120</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851" y="2301720"/>
            <a:ext cx="4482740" cy="2484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F8DC8246-618B-5C99-B7DB-0E98A3B03904}"/>
              </a:ext>
            </a:extLst>
          </p:cNvPr>
          <p:cNvSpPr txBox="1"/>
          <p:nvPr/>
        </p:nvSpPr>
        <p:spPr>
          <a:xfrm>
            <a:off x="6948264" y="3111810"/>
            <a:ext cx="702078" cy="230832"/>
          </a:xfrm>
          <a:prstGeom prst="rect">
            <a:avLst/>
          </a:prstGeom>
          <a:solidFill>
            <a:schemeClr val="bg1"/>
          </a:solidFill>
        </p:spPr>
        <p:txBody>
          <a:bodyPr wrap="square" rtlCol="0">
            <a:spAutoFit/>
          </a:bodyPr>
          <a:lstStyle/>
          <a:p>
            <a:r>
              <a:rPr lang="en-GB" sz="900" b="1" dirty="0">
                <a:solidFill>
                  <a:schemeClr val="accent2"/>
                </a:solidFill>
              </a:rPr>
              <a:t>120.</a:t>
            </a:r>
          </a:p>
        </p:txBody>
      </p:sp>
    </p:spTree>
    <p:custDataLst>
      <p:tags r:id="rId1"/>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50</a:t>
            </a:fld>
            <a:endParaRPr lang="en"/>
          </a:p>
        </p:txBody>
      </p:sp>
    </p:spTree>
    <p:extLst>
      <p:ext uri="{BB962C8B-B14F-4D97-AF65-F5344CB8AC3E}">
        <p14:creationId xmlns:p14="http://schemas.microsoft.com/office/powerpoint/2010/main" val="1354907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51</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52</a:t>
            </a:fld>
            <a:endParaRPr lang="en"/>
          </a:p>
        </p:txBody>
      </p:sp>
    </p:spTree>
    <p:extLst>
      <p:ext uri="{BB962C8B-B14F-4D97-AF65-F5344CB8AC3E}">
        <p14:creationId xmlns:p14="http://schemas.microsoft.com/office/powerpoint/2010/main" val="1643563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School contacts</a:t>
            </a:r>
          </a:p>
        </p:txBody>
      </p:sp>
      <p:sp>
        <p:nvSpPr>
          <p:cNvPr id="3" name="Text Placeholder 2"/>
          <p:cNvSpPr>
            <a:spLocks noGrp="1"/>
          </p:cNvSpPr>
          <p:nvPr>
            <p:ph type="body" idx="1"/>
          </p:nvPr>
        </p:nvSpPr>
        <p:spPr>
          <a:xfrm>
            <a:off x="311700" y="739303"/>
            <a:ext cx="8520600" cy="1613200"/>
          </a:xfrm>
        </p:spPr>
        <p:txBody>
          <a:bodyPr/>
          <a:lstStyle/>
          <a:p>
            <a:pPr marL="114300" indent="0">
              <a:buNone/>
            </a:pPr>
            <a:r>
              <a:rPr lang="en-GB" dirty="0"/>
              <a:t>Please contact school if there is anything you would like to discuss with regards to SATS</a:t>
            </a:r>
          </a:p>
          <a:p>
            <a:pPr marL="114300" indent="0">
              <a:buNone/>
            </a:pPr>
            <a:endParaRPr lang="en-GB" dirty="0"/>
          </a:p>
          <a:p>
            <a:pPr marL="114300" indent="0">
              <a:buNone/>
            </a:pPr>
            <a:r>
              <a:rPr lang="en-GB" dirty="0"/>
              <a:t>Emails to be sent to the office and they will forward you email to the relevant member of staff.</a:t>
            </a:r>
          </a:p>
          <a:p>
            <a:pPr marL="114300" indent="0">
              <a:buNone/>
            </a:pPr>
            <a:endParaRPr lang="en-GB" dirty="0"/>
          </a:p>
          <a:p>
            <a:pPr marL="114300" indent="0">
              <a:buNone/>
            </a:pPr>
            <a:r>
              <a:rPr lang="en-GB" dirty="0"/>
              <a:t>                                    </a:t>
            </a:r>
          </a:p>
          <a:p>
            <a:pPr marL="114300" indent="0">
              <a:buNone/>
            </a:pPr>
            <a:endParaRPr lang="en-GB" dirty="0"/>
          </a:p>
          <a:p>
            <a:pPr marL="114300" indent="0">
              <a:buNone/>
            </a:pPr>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53</a:t>
            </a:fld>
            <a:endParaRPr lang="en"/>
          </a:p>
        </p:txBody>
      </p:sp>
    </p:spTree>
    <p:extLst>
      <p:ext uri="{BB962C8B-B14F-4D97-AF65-F5344CB8AC3E}">
        <p14:creationId xmlns:p14="http://schemas.microsoft.com/office/powerpoint/2010/main" val="9755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5"/>
          <p:cNvSpPr>
            <a:spLocks noGrp="1" noChangeArrowheads="1"/>
          </p:cNvSpPr>
          <p:nvPr>
            <p:ph type="ctrTitle"/>
          </p:nvPr>
        </p:nvSpPr>
        <p:spPr>
          <a:xfrm>
            <a:off x="1601391" y="1329929"/>
            <a:ext cx="5886450" cy="1102519"/>
          </a:xfrm>
        </p:spPr>
        <p:txBody>
          <a:bodyPr/>
          <a:lstStyle/>
          <a:p>
            <a:pPr eaLnBrk="1" hangingPunct="1"/>
            <a:r>
              <a:rPr lang="es-UY" altLang="en-US">
                <a:solidFill>
                  <a:schemeClr val="tx1"/>
                </a:solidFill>
                <a:latin typeface="Goudy Stout" panose="0202090407030B020401" pitchFamily="18" charset="0"/>
              </a:rPr>
              <a:t>KS2 ENGLISH SATs</a:t>
            </a:r>
            <a:endParaRPr lang="es-ES" altLang="en-US">
              <a:solidFill>
                <a:schemeClr val="tx1"/>
              </a:solidFill>
              <a:latin typeface="Goudy Stout" panose="0202090407030B020401" pitchFamily="18" charset="0"/>
            </a:endParaRPr>
          </a:p>
        </p:txBody>
      </p:sp>
      <p:sp>
        <p:nvSpPr>
          <p:cNvPr id="10243" name="Rectangle 29"/>
          <p:cNvSpPr>
            <a:spLocks noGrp="1" noChangeArrowheads="1"/>
          </p:cNvSpPr>
          <p:nvPr>
            <p:ph type="subTitle" idx="1"/>
          </p:nvPr>
        </p:nvSpPr>
        <p:spPr>
          <a:xfrm>
            <a:off x="2195513" y="2463404"/>
            <a:ext cx="4800600" cy="1314450"/>
          </a:xfrm>
        </p:spPr>
        <p:txBody>
          <a:bodyPr/>
          <a:lstStyle/>
          <a:p>
            <a:pPr eaLnBrk="1" hangingPunct="1"/>
            <a:r>
              <a:rPr lang="en-US" altLang="en-US" sz="4500" dirty="0"/>
              <a:t>2026</a:t>
            </a: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85900" y="43695"/>
            <a:ext cx="6172200" cy="857250"/>
          </a:xfrm>
        </p:spPr>
        <p:txBody>
          <a:bodyPr/>
          <a:lstStyle/>
          <a:p>
            <a:pPr eaLnBrk="1" hangingPunct="1"/>
            <a:r>
              <a:rPr lang="en-GB" altLang="en-US" b="1" u="sng" dirty="0">
                <a:solidFill>
                  <a:srgbClr val="FF0000"/>
                </a:solidFill>
              </a:rPr>
              <a:t>What will be assessed?</a:t>
            </a:r>
          </a:p>
        </p:txBody>
      </p:sp>
      <p:sp>
        <p:nvSpPr>
          <p:cNvPr id="11267" name="Content Placeholder 7"/>
          <p:cNvSpPr>
            <a:spLocks noGrp="1"/>
          </p:cNvSpPr>
          <p:nvPr>
            <p:ph sz="half" idx="2"/>
          </p:nvPr>
        </p:nvSpPr>
        <p:spPr>
          <a:xfrm>
            <a:off x="1485900" y="951571"/>
            <a:ext cx="5778104" cy="3394472"/>
          </a:xfrm>
        </p:spPr>
        <p:txBody>
          <a:bodyPr/>
          <a:lstStyle/>
          <a:p>
            <a:pPr marL="0" indent="0">
              <a:buNone/>
            </a:pPr>
            <a:r>
              <a:rPr lang="en-GB" altLang="en-US" sz="2400" dirty="0"/>
              <a:t>Reading paper with 3 different texts that could be any combination of:</a:t>
            </a:r>
          </a:p>
          <a:p>
            <a:pPr marL="0" indent="0">
              <a:buNone/>
            </a:pPr>
            <a:r>
              <a:rPr lang="en-GB" altLang="en-US" sz="2400" dirty="0"/>
              <a:t>         - Fiction</a:t>
            </a:r>
          </a:p>
          <a:p>
            <a:pPr marL="0" indent="0">
              <a:buNone/>
            </a:pPr>
            <a:r>
              <a:rPr lang="en-GB" altLang="en-US" sz="2400" dirty="0"/>
              <a:t>         - Non-fiction</a:t>
            </a:r>
          </a:p>
          <a:p>
            <a:pPr marL="0" indent="0">
              <a:buNone/>
            </a:pPr>
            <a:r>
              <a:rPr lang="en-GB" altLang="en-US" sz="2400" dirty="0"/>
              <a:t>         - Poetry</a:t>
            </a:r>
          </a:p>
          <a:p>
            <a:pPr marL="0" indent="0">
              <a:buNone/>
            </a:pPr>
            <a:r>
              <a:rPr lang="en-GB" altLang="en-US" sz="2400" dirty="0"/>
              <a:t>         - Older literature</a:t>
            </a:r>
          </a:p>
          <a:p>
            <a:pPr marL="0" indent="0">
              <a:buNone/>
            </a:pPr>
            <a:endParaRPr lang="en-GB" altLang="en-US" sz="1050" dirty="0"/>
          </a:p>
          <a:p>
            <a:pPr marL="0" indent="0">
              <a:buNone/>
            </a:pPr>
            <a:r>
              <a:rPr lang="en-GB" altLang="en-US" sz="2400" dirty="0"/>
              <a:t>                </a:t>
            </a:r>
            <a:r>
              <a:rPr lang="en-GB" altLang="en-US" sz="3300" b="1" dirty="0">
                <a:solidFill>
                  <a:srgbClr val="FF0000"/>
                </a:solidFill>
              </a:rPr>
              <a:t>I hour</a:t>
            </a:r>
          </a:p>
          <a:p>
            <a:pPr marL="0" indent="0">
              <a:buNone/>
            </a:pPr>
            <a:r>
              <a:rPr lang="en-GB" altLang="en-US" sz="2400" dirty="0"/>
              <a:t>         </a:t>
            </a:r>
          </a:p>
        </p:txBody>
      </p:sp>
      <p:pic>
        <p:nvPicPr>
          <p:cNvPr id="73737" name="Picture 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950042" y="1770046"/>
            <a:ext cx="931315" cy="1327253"/>
          </a:xfrm>
          <a:noFill/>
        </p:spPr>
      </p:pic>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6126" y="2405852"/>
            <a:ext cx="933687" cy="130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stretch>
            <a:fillRect/>
          </a:stretch>
        </p:blipFill>
        <p:spPr>
          <a:xfrm>
            <a:off x="6386353" y="3003798"/>
            <a:ext cx="1019864" cy="1466770"/>
          </a:xfrm>
          <a:prstGeom prst="rect">
            <a:avLst/>
          </a:prstGeom>
        </p:spPr>
      </p:pic>
      <p:pic>
        <p:nvPicPr>
          <p:cNvPr id="2" name="Picture 1"/>
          <p:cNvPicPr>
            <a:picLocks noChangeAspect="1"/>
          </p:cNvPicPr>
          <p:nvPr/>
        </p:nvPicPr>
        <p:blipFill>
          <a:blip r:embed="rId6"/>
          <a:stretch>
            <a:fillRect/>
          </a:stretch>
        </p:blipFill>
        <p:spPr>
          <a:xfrm>
            <a:off x="6780555" y="1531062"/>
            <a:ext cx="966898" cy="1371486"/>
          </a:xfrm>
          <a:prstGeom prst="rect">
            <a:avLst/>
          </a:prstGeom>
        </p:spPr>
      </p:pic>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AA9CC-7A3F-DF96-8DAB-927997E7114A}"/>
            </a:ext>
          </a:extLst>
        </p:cNvPr>
        <p:cNvGrpSpPr/>
        <p:nvPr/>
      </p:nvGrpSpPr>
      <p:grpSpPr>
        <a:xfrm>
          <a:off x="0" y="0"/>
          <a:ext cx="0" cy="0"/>
          <a:chOff x="0" y="0"/>
          <a:chExt cx="0" cy="0"/>
        </a:xfrm>
      </p:grpSpPr>
      <p:sp>
        <p:nvSpPr>
          <p:cNvPr id="19458" name="Title 4">
            <a:extLst>
              <a:ext uri="{FF2B5EF4-FFF2-40B4-BE49-F238E27FC236}">
                <a16:creationId xmlns:a16="http://schemas.microsoft.com/office/drawing/2014/main" id="{64C7FA8C-6DCF-9EBE-4BCE-E6DF9A9A8F05}"/>
              </a:ext>
            </a:extLst>
          </p:cNvPr>
          <p:cNvSpPr>
            <a:spLocks noGrp="1"/>
          </p:cNvSpPr>
          <p:nvPr>
            <p:ph type="title"/>
          </p:nvPr>
        </p:nvSpPr>
        <p:spPr>
          <a:xfrm>
            <a:off x="1871700" y="357504"/>
            <a:ext cx="5400768" cy="1512168"/>
          </a:xfrm>
        </p:spPr>
        <p:txBody>
          <a:bodyPr/>
          <a:lstStyle/>
          <a:p>
            <a:pPr eaLnBrk="1" hangingPunct="1"/>
            <a:r>
              <a:rPr lang="en-GB" sz="2700" b="1" dirty="0"/>
              <a:t>Expected Standard (EXS - Scaled Score 100):</a:t>
            </a:r>
            <a:r>
              <a:rPr lang="en-GB" sz="2700" dirty="0"/>
              <a:t> Raw Score </a:t>
            </a:r>
            <a:r>
              <a:rPr lang="en-GB" sz="2700" b="1" dirty="0"/>
              <a:t>28/50</a:t>
            </a:r>
            <a:r>
              <a:rPr lang="en-GB" sz="2700" dirty="0"/>
              <a:t> (56%).</a:t>
            </a:r>
            <a:endParaRPr lang="en-GB" altLang="en-US" sz="1500" dirty="0"/>
          </a:p>
        </p:txBody>
      </p:sp>
      <p:sp>
        <p:nvSpPr>
          <p:cNvPr id="4" name="TextBox 3">
            <a:extLst>
              <a:ext uri="{FF2B5EF4-FFF2-40B4-BE49-F238E27FC236}">
                <a16:creationId xmlns:a16="http://schemas.microsoft.com/office/drawing/2014/main" id="{1B1C6FA7-864B-45B7-AD4A-F6C019F01BA1}"/>
              </a:ext>
            </a:extLst>
          </p:cNvPr>
          <p:cNvSpPr txBox="1"/>
          <p:nvPr/>
        </p:nvSpPr>
        <p:spPr>
          <a:xfrm>
            <a:off x="2573778" y="2329377"/>
            <a:ext cx="4212468" cy="1200329"/>
          </a:xfrm>
          <a:prstGeom prst="rect">
            <a:avLst/>
          </a:prstGeom>
          <a:noFill/>
        </p:spPr>
        <p:txBody>
          <a:bodyPr wrap="square">
            <a:spAutoFit/>
          </a:bodyPr>
          <a:lstStyle/>
          <a:p>
            <a:r>
              <a:rPr lang="en-GB" sz="2400" b="1" dirty="0">
                <a:solidFill>
                  <a:srgbClr val="0A0A0A"/>
                </a:solidFill>
                <a:latin typeface="Google Sans"/>
              </a:rPr>
              <a:t>Greater Depth Standard (GDS - Scaled Score 110):</a:t>
            </a:r>
            <a:r>
              <a:rPr lang="en-GB" sz="2400" dirty="0">
                <a:solidFill>
                  <a:srgbClr val="0A0A0A"/>
                </a:solidFill>
                <a:latin typeface="Google Sans"/>
              </a:rPr>
              <a:t> Raw Score </a:t>
            </a:r>
            <a:r>
              <a:rPr lang="en-GB" sz="2400" b="1" dirty="0">
                <a:solidFill>
                  <a:srgbClr val="0A0A0A"/>
                </a:solidFill>
                <a:latin typeface="Google Sans"/>
              </a:rPr>
              <a:t>40/50</a:t>
            </a:r>
            <a:r>
              <a:rPr lang="en-GB" sz="2400" dirty="0">
                <a:solidFill>
                  <a:srgbClr val="0A0A0A"/>
                </a:solidFill>
                <a:latin typeface="Google Sans"/>
              </a:rPr>
              <a:t> (80%)</a:t>
            </a:r>
            <a:endParaRPr lang="en-GB" sz="2400" dirty="0"/>
          </a:p>
        </p:txBody>
      </p:sp>
    </p:spTree>
    <p:custDataLst>
      <p:tags r:id="rId1"/>
    </p:custDataLst>
    <p:extLst>
      <p:ext uri="{BB962C8B-B14F-4D97-AF65-F5344CB8AC3E}">
        <p14:creationId xmlns:p14="http://schemas.microsoft.com/office/powerpoint/2010/main" val="1679396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439466" y="0"/>
            <a:ext cx="6172200" cy="857250"/>
          </a:xfrm>
        </p:spPr>
        <p:txBody>
          <a:bodyPr/>
          <a:lstStyle/>
          <a:p>
            <a:pPr eaLnBrk="1" hangingPunct="1"/>
            <a:r>
              <a:rPr lang="en-GB" altLang="en-US" sz="3000" b="1" u="sng" dirty="0">
                <a:solidFill>
                  <a:srgbClr val="FF0000"/>
                </a:solidFill>
              </a:rPr>
              <a:t>The reading paper focuses on:</a:t>
            </a:r>
          </a:p>
        </p:txBody>
      </p:sp>
      <p:sp>
        <p:nvSpPr>
          <p:cNvPr id="4" name="Content Placeholder 3"/>
          <p:cNvSpPr>
            <a:spLocks noGrp="1"/>
          </p:cNvSpPr>
          <p:nvPr>
            <p:ph sz="half" idx="2"/>
          </p:nvPr>
        </p:nvSpPr>
        <p:spPr>
          <a:xfrm>
            <a:off x="2897815" y="897565"/>
            <a:ext cx="4919495" cy="3812381"/>
          </a:xfrm>
        </p:spPr>
        <p:txBody>
          <a:bodyPr/>
          <a:lstStyle/>
          <a:p>
            <a:pPr eaLnBrk="1" hangingPunct="1">
              <a:defRPr/>
            </a:pPr>
            <a:r>
              <a:rPr lang="en-GB" dirty="0"/>
              <a:t>Understanding </a:t>
            </a:r>
            <a:r>
              <a:rPr lang="en-GB" dirty="0">
                <a:solidFill>
                  <a:srgbClr val="FF0000"/>
                </a:solidFill>
              </a:rPr>
              <a:t>vocabulary</a:t>
            </a:r>
            <a:r>
              <a:rPr lang="en-GB" dirty="0"/>
              <a:t> in context</a:t>
            </a:r>
          </a:p>
          <a:p>
            <a:pPr eaLnBrk="1" hangingPunct="1">
              <a:defRPr/>
            </a:pPr>
            <a:r>
              <a:rPr lang="en-GB" dirty="0">
                <a:solidFill>
                  <a:srgbClr val="FF0000"/>
                </a:solidFill>
              </a:rPr>
              <a:t>Retrieval</a:t>
            </a:r>
            <a:r>
              <a:rPr lang="en-GB" dirty="0"/>
              <a:t> of information / key details</a:t>
            </a:r>
          </a:p>
          <a:p>
            <a:pPr eaLnBrk="1" hangingPunct="1">
              <a:defRPr/>
            </a:pPr>
            <a:r>
              <a:rPr lang="en-GB" dirty="0">
                <a:solidFill>
                  <a:srgbClr val="FF0000"/>
                </a:solidFill>
              </a:rPr>
              <a:t>Summarising </a:t>
            </a:r>
          </a:p>
          <a:p>
            <a:pPr eaLnBrk="1" hangingPunct="1">
              <a:defRPr/>
            </a:pPr>
            <a:r>
              <a:rPr lang="en-GB" dirty="0"/>
              <a:t>Making </a:t>
            </a:r>
            <a:r>
              <a:rPr lang="en-GB" dirty="0">
                <a:solidFill>
                  <a:srgbClr val="FF0000"/>
                </a:solidFill>
              </a:rPr>
              <a:t>inferences</a:t>
            </a:r>
            <a:r>
              <a:rPr lang="en-GB" dirty="0"/>
              <a:t> and justifying these with evidence</a:t>
            </a:r>
          </a:p>
          <a:p>
            <a:pPr eaLnBrk="1" hangingPunct="1">
              <a:defRPr/>
            </a:pPr>
            <a:r>
              <a:rPr lang="en-GB" dirty="0">
                <a:solidFill>
                  <a:srgbClr val="FF0000"/>
                </a:solidFill>
              </a:rPr>
              <a:t>Predictions </a:t>
            </a:r>
          </a:p>
          <a:p>
            <a:pPr eaLnBrk="1" hangingPunct="1">
              <a:defRPr/>
            </a:pPr>
            <a:r>
              <a:rPr lang="en-GB" dirty="0"/>
              <a:t>Explain </a:t>
            </a:r>
            <a:r>
              <a:rPr lang="en-GB" dirty="0">
                <a:solidFill>
                  <a:srgbClr val="FF0000"/>
                </a:solidFill>
              </a:rPr>
              <a:t>meaning</a:t>
            </a:r>
            <a:r>
              <a:rPr lang="en-GB" dirty="0"/>
              <a:t> of text</a:t>
            </a:r>
          </a:p>
          <a:p>
            <a:pPr eaLnBrk="1" hangingPunct="1">
              <a:defRPr/>
            </a:pPr>
            <a:r>
              <a:rPr lang="en-GB" dirty="0"/>
              <a:t>Explain effect of </a:t>
            </a:r>
            <a:r>
              <a:rPr lang="en-GB" dirty="0">
                <a:solidFill>
                  <a:srgbClr val="FF0000"/>
                </a:solidFill>
              </a:rPr>
              <a:t>language choices</a:t>
            </a:r>
          </a:p>
          <a:p>
            <a:pPr eaLnBrk="1" hangingPunct="1">
              <a:defRPr/>
            </a:pPr>
            <a:r>
              <a:rPr lang="en-GB" dirty="0"/>
              <a:t>Make </a:t>
            </a:r>
            <a:r>
              <a:rPr lang="en-GB" dirty="0">
                <a:solidFill>
                  <a:srgbClr val="FF0000"/>
                </a:solidFill>
              </a:rPr>
              <a:t>comparisons.</a:t>
            </a:r>
          </a:p>
          <a:p>
            <a:pPr marL="0" indent="0">
              <a:buNone/>
              <a:defRPr/>
            </a:pPr>
            <a:endParaRPr lang="en-GB" dirty="0"/>
          </a:p>
        </p:txBody>
      </p:sp>
      <p:pic>
        <p:nvPicPr>
          <p:cNvPr id="2" name="Picture 1"/>
          <p:cNvPicPr>
            <a:picLocks noChangeAspect="1"/>
          </p:cNvPicPr>
          <p:nvPr/>
        </p:nvPicPr>
        <p:blipFill>
          <a:blip r:embed="rId3"/>
          <a:stretch>
            <a:fillRect/>
          </a:stretch>
        </p:blipFill>
        <p:spPr>
          <a:xfrm>
            <a:off x="1439466" y="1113588"/>
            <a:ext cx="1074250" cy="162018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TotalTime>
  <Words>3320</Words>
  <Application>Microsoft Office PowerPoint</Application>
  <PresentationFormat>On-screen Show (16:9)</PresentationFormat>
  <Paragraphs>372</Paragraphs>
  <Slides>53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Google Sans</vt:lpstr>
      <vt:lpstr>Arial</vt:lpstr>
      <vt:lpstr>Nunito Sans SemiBold</vt:lpstr>
      <vt:lpstr>Nunito</vt:lpstr>
      <vt:lpstr>Goudy Stout</vt:lpstr>
      <vt:lpstr>TSL</vt:lpstr>
      <vt:lpstr>  Year 6 SATs 2026 Presentation for Parents, Carers &amp; Guardians</vt:lpstr>
      <vt:lpstr>PowerPoint Presentation</vt:lpstr>
      <vt:lpstr>PowerPoint Presentation</vt:lpstr>
      <vt:lpstr>PowerPoint Presentation</vt:lpstr>
      <vt:lpstr>PowerPoint Presentation</vt:lpstr>
      <vt:lpstr>KS2 ENGLISH SATs</vt:lpstr>
      <vt:lpstr>What will be assessed?</vt:lpstr>
      <vt:lpstr>Expected Standard (EXS - Scaled Score 100): Raw Score 28/50 (56%).</vt:lpstr>
      <vt:lpstr>The reading paper focuses on:</vt:lpstr>
      <vt:lpstr>Answering the questions:</vt:lpstr>
      <vt:lpstr>Making inferences (up to 50%)</vt:lpstr>
      <vt:lpstr>Retrieval questions (42% in 2019)</vt:lpstr>
      <vt:lpstr>PowerPoint Presentation</vt:lpstr>
      <vt:lpstr>Reading The Questions Carefully</vt:lpstr>
      <vt:lpstr>How can you help at home?</vt:lpstr>
      <vt:lpstr>What will be assessed?</vt:lpstr>
      <vt:lpstr>Grammar, Punctuation and Spelling (Paper 1) focuses on the following areas: </vt:lpstr>
      <vt:lpstr>In 2025 the threshold for the expected standard was 35/70 (50%) which was the same as the previous year.</vt:lpstr>
      <vt:lpstr>Terminology</vt:lpstr>
      <vt:lpstr>ACCURACY and Challenge</vt:lpstr>
      <vt:lpstr>And finally…</vt:lpstr>
      <vt:lpstr>2025 words</vt:lpstr>
      <vt:lpstr>2024 words</vt:lpstr>
      <vt:lpstr>Resources</vt:lpstr>
      <vt:lpstr>This evening:  preparing to support your child</vt:lpstr>
      <vt:lpstr>What are the SATs? </vt:lpstr>
      <vt:lpstr>When and how the SATs are completed</vt:lpstr>
      <vt:lpstr>Specific arrangements for SATs</vt:lpstr>
      <vt:lpstr>The results</vt:lpstr>
      <vt:lpstr>PowerPoint Presentation</vt:lpstr>
      <vt:lpstr>Maths: Wednesday 13th May and Thursday 14th May</vt:lpstr>
      <vt:lpstr>Maths Paper 1 (Arithmetic)</vt:lpstr>
      <vt:lpstr>Maths Paper 1 (Arithmetic)</vt:lpstr>
      <vt:lpstr>Maths Papers 2 and 3 (Reasoning)</vt:lpstr>
      <vt:lpstr>Maths Papers 2 (Reasoning)</vt:lpstr>
      <vt:lpstr>Maths Papers 2 (Reasoning)</vt:lpstr>
      <vt:lpstr>Maths Papers 3 (Reasoning)</vt:lpstr>
      <vt:lpstr>Supporting your child in preparing for the SATs</vt:lpstr>
      <vt:lpstr>Supporting your child in preparing for the SATs</vt:lpstr>
      <vt:lpstr>Revision resources for supporting your child at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Revision Guides</vt:lpstr>
      <vt:lpstr>Things to remember about SATs</vt:lpstr>
      <vt:lpstr>What to do if you are worried about your child</vt:lpstr>
      <vt:lpstr>What to do if you are worried about your child</vt:lpstr>
      <vt:lpstr>Advice for Year 6 children</vt:lpstr>
      <vt:lpstr>School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D Martin</dc:creator>
  <cp:lastModifiedBy>Emma Charlesworth</cp:lastModifiedBy>
  <cp:revision>27</cp:revision>
  <dcterms:modified xsi:type="dcterms:W3CDTF">2026-01-14T13:03:29Z</dcterms:modified>
</cp:coreProperties>
</file>