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307" r:id="rId3"/>
    <p:sldId id="338" r:id="rId4"/>
    <p:sldId id="339" r:id="rId5"/>
    <p:sldId id="261" r:id="rId6"/>
    <p:sldId id="317" r:id="rId7"/>
    <p:sldId id="331" r:id="rId8"/>
    <p:sldId id="332" r:id="rId9"/>
    <p:sldId id="314" r:id="rId10"/>
    <p:sldId id="337" r:id="rId11"/>
    <p:sldId id="273" r:id="rId12"/>
    <p:sldId id="308" r:id="rId13"/>
    <p:sldId id="267" r:id="rId14"/>
    <p:sldId id="274" r:id="rId15"/>
    <p:sldId id="275" r:id="rId16"/>
    <p:sldId id="276" r:id="rId17"/>
    <p:sldId id="320" r:id="rId18"/>
    <p:sldId id="334" r:id="rId19"/>
    <p:sldId id="335" r:id="rId20"/>
    <p:sldId id="336" r:id="rId21"/>
    <p:sldId id="321" r:id="rId22"/>
    <p:sldId id="315" r:id="rId23"/>
    <p:sldId id="277" r:id="rId24"/>
    <p:sldId id="281" r:id="rId25"/>
    <p:sldId id="278" r:id="rId26"/>
    <p:sldId id="322" r:id="rId27"/>
    <p:sldId id="333" r:id="rId28"/>
    <p:sldId id="340" r:id="rId29"/>
    <p:sldId id="309" r:id="rId30"/>
    <p:sldId id="316" r:id="rId31"/>
    <p:sldId id="341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284" r:id="rId40"/>
    <p:sldId id="286" r:id="rId41"/>
    <p:sldId id="289" r:id="rId42"/>
    <p:sldId id="291" r:id="rId43"/>
    <p:sldId id="292" r:id="rId44"/>
    <p:sldId id="293" r:id="rId45"/>
    <p:sldId id="294" r:id="rId46"/>
    <p:sldId id="295" r:id="rId47"/>
    <p:sldId id="296" r:id="rId48"/>
    <p:sldId id="298" r:id="rId49"/>
    <p:sldId id="302" r:id="rId50"/>
    <p:sldId id="303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26B60-9988-4773-B913-7B8F6D678EC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4602E6-FA60-4567-984A-5D538916FB65}">
      <dgm:prSet phldrT="[Text]"/>
      <dgm:spPr/>
      <dgm:t>
        <a:bodyPr/>
        <a:lstStyle/>
        <a:p>
          <a:r>
            <a:rPr lang="en-GB" dirty="0" smtClean="0"/>
            <a:t>My eSafety roles</a:t>
          </a:r>
          <a:endParaRPr lang="en-GB" dirty="0"/>
        </a:p>
      </dgm:t>
    </dgm:pt>
    <dgm:pt modelId="{11C91AEA-DB4C-489D-A609-13AB46A774D2}" type="parTrans" cxnId="{0D238C73-9402-4BCD-930D-70A531955328}">
      <dgm:prSet/>
      <dgm:spPr/>
      <dgm:t>
        <a:bodyPr/>
        <a:lstStyle/>
        <a:p>
          <a:endParaRPr lang="en-GB"/>
        </a:p>
      </dgm:t>
    </dgm:pt>
    <dgm:pt modelId="{EEE17420-2262-4C3B-A64B-394E6A5E741B}" type="sibTrans" cxnId="{0D238C73-9402-4BCD-930D-70A531955328}">
      <dgm:prSet/>
      <dgm:spPr/>
      <dgm:t>
        <a:bodyPr/>
        <a:lstStyle/>
        <a:p>
          <a:endParaRPr lang="en-GB"/>
        </a:p>
      </dgm:t>
    </dgm:pt>
    <dgm:pt modelId="{90E1601D-FCC3-48ED-BFCD-4258E9C637DE}">
      <dgm:prSet phldrT="[Text]"/>
      <dgm:spPr/>
      <dgm:t>
        <a:bodyPr/>
        <a:lstStyle/>
        <a:p>
          <a:r>
            <a:rPr lang="en-GB" dirty="0" smtClean="0"/>
            <a:t>Teacher</a:t>
          </a:r>
          <a:endParaRPr lang="en-GB" dirty="0"/>
        </a:p>
      </dgm:t>
    </dgm:pt>
    <dgm:pt modelId="{05E36A3F-AA6D-44F9-8DB2-CA7A41C52F4D}" type="parTrans" cxnId="{EB0FD6E3-81A1-4F1C-84C9-ACAFB6D49193}">
      <dgm:prSet/>
      <dgm:spPr/>
      <dgm:t>
        <a:bodyPr/>
        <a:lstStyle/>
        <a:p>
          <a:endParaRPr lang="en-GB"/>
        </a:p>
      </dgm:t>
    </dgm:pt>
    <dgm:pt modelId="{254ABFC9-8C6E-4049-A1A1-527A4CF327F8}" type="sibTrans" cxnId="{EB0FD6E3-81A1-4F1C-84C9-ACAFB6D49193}">
      <dgm:prSet/>
      <dgm:spPr/>
      <dgm:t>
        <a:bodyPr/>
        <a:lstStyle/>
        <a:p>
          <a:endParaRPr lang="en-GB"/>
        </a:p>
      </dgm:t>
    </dgm:pt>
    <dgm:pt modelId="{19A5B68B-DEE4-465B-9758-6217EC477127}">
      <dgm:prSet phldrT="[Text]"/>
      <dgm:spPr/>
      <dgm:t>
        <a:bodyPr/>
        <a:lstStyle/>
        <a:p>
          <a:r>
            <a:rPr lang="en-GB" dirty="0" smtClean="0"/>
            <a:t>Parent</a:t>
          </a:r>
          <a:endParaRPr lang="en-GB" dirty="0"/>
        </a:p>
      </dgm:t>
    </dgm:pt>
    <dgm:pt modelId="{91F4C5E0-0169-414B-B5E7-7FA94632180D}" type="parTrans" cxnId="{A280DCA6-1DF7-42D1-87EE-FF5EBDAB74D8}">
      <dgm:prSet/>
      <dgm:spPr/>
      <dgm:t>
        <a:bodyPr/>
        <a:lstStyle/>
        <a:p>
          <a:endParaRPr lang="en-GB"/>
        </a:p>
      </dgm:t>
    </dgm:pt>
    <dgm:pt modelId="{0A90B569-7273-4025-80F6-FE42EB6EE23C}" type="sibTrans" cxnId="{A280DCA6-1DF7-42D1-87EE-FF5EBDAB74D8}">
      <dgm:prSet/>
      <dgm:spPr/>
      <dgm:t>
        <a:bodyPr/>
        <a:lstStyle/>
        <a:p>
          <a:endParaRPr lang="en-GB"/>
        </a:p>
      </dgm:t>
    </dgm:pt>
    <dgm:pt modelId="{4AF9499D-589A-4C7D-9896-A339552BB160}">
      <dgm:prSet phldrT="[Text]"/>
      <dgm:spPr/>
      <dgm:t>
        <a:bodyPr/>
        <a:lstStyle/>
        <a:p>
          <a:r>
            <a:rPr lang="en-GB" dirty="0" smtClean="0"/>
            <a:t>Governor</a:t>
          </a:r>
          <a:endParaRPr lang="en-GB" dirty="0"/>
        </a:p>
      </dgm:t>
    </dgm:pt>
    <dgm:pt modelId="{C5D0F7E9-6B6A-430A-88AC-D183AB316B74}" type="parTrans" cxnId="{921C9841-304A-4D7E-BEB0-0E15D43D88C7}">
      <dgm:prSet/>
      <dgm:spPr/>
      <dgm:t>
        <a:bodyPr/>
        <a:lstStyle/>
        <a:p>
          <a:endParaRPr lang="en-GB"/>
        </a:p>
      </dgm:t>
    </dgm:pt>
    <dgm:pt modelId="{C32FF9FE-DCB6-440B-82EF-2EC701311B88}" type="sibTrans" cxnId="{921C9841-304A-4D7E-BEB0-0E15D43D88C7}">
      <dgm:prSet/>
      <dgm:spPr/>
      <dgm:t>
        <a:bodyPr/>
        <a:lstStyle/>
        <a:p>
          <a:endParaRPr lang="en-GB"/>
        </a:p>
      </dgm:t>
    </dgm:pt>
    <dgm:pt modelId="{DA4B1858-D110-4472-8BB8-C1B9760A7C8C}">
      <dgm:prSet phldrT="[Text]"/>
      <dgm:spPr/>
      <dgm:t>
        <a:bodyPr/>
        <a:lstStyle/>
        <a:p>
          <a:r>
            <a:rPr lang="en-GB" dirty="0" smtClean="0"/>
            <a:t>Kirklees Learning Partner</a:t>
          </a:r>
          <a:endParaRPr lang="en-GB" dirty="0"/>
        </a:p>
      </dgm:t>
    </dgm:pt>
    <dgm:pt modelId="{963FFB21-CB18-4AA7-A1CB-75251682D250}" type="parTrans" cxnId="{F5349049-F94A-4AF2-9AB6-3124C1A85430}">
      <dgm:prSet/>
      <dgm:spPr/>
      <dgm:t>
        <a:bodyPr/>
        <a:lstStyle/>
        <a:p>
          <a:endParaRPr lang="en-GB"/>
        </a:p>
      </dgm:t>
    </dgm:pt>
    <dgm:pt modelId="{3AA4FF12-8718-4C15-8265-905968306F03}" type="sibTrans" cxnId="{F5349049-F94A-4AF2-9AB6-3124C1A85430}">
      <dgm:prSet/>
      <dgm:spPr/>
      <dgm:t>
        <a:bodyPr/>
        <a:lstStyle/>
        <a:p>
          <a:endParaRPr lang="en-GB"/>
        </a:p>
      </dgm:t>
    </dgm:pt>
    <dgm:pt modelId="{E9198C8F-6188-420B-B9E0-A437EE222D86}" type="pres">
      <dgm:prSet presAssocID="{6FF26B60-9988-4773-B913-7B8F6D678E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4F65C7-0EF6-428F-B72D-80B8A0BF84A0}" type="pres">
      <dgm:prSet presAssocID="{854602E6-FA60-4567-984A-5D538916FB65}" presName="centerShape" presStyleLbl="node0" presStyleIdx="0" presStyleCnt="1" custScaleX="141242" custScaleY="141242"/>
      <dgm:spPr/>
      <dgm:t>
        <a:bodyPr/>
        <a:lstStyle/>
        <a:p>
          <a:endParaRPr lang="en-GB"/>
        </a:p>
      </dgm:t>
    </dgm:pt>
    <dgm:pt modelId="{944F50C4-D6E4-46E1-BAA1-BFDEA0EC0476}" type="pres">
      <dgm:prSet presAssocID="{05E36A3F-AA6D-44F9-8DB2-CA7A41C52F4D}" presName="parTrans" presStyleLbl="sibTrans2D1" presStyleIdx="0" presStyleCnt="4"/>
      <dgm:spPr/>
      <dgm:t>
        <a:bodyPr/>
        <a:lstStyle/>
        <a:p>
          <a:endParaRPr lang="en-GB"/>
        </a:p>
      </dgm:t>
    </dgm:pt>
    <dgm:pt modelId="{6E69B8A8-84EB-4DD4-A8CB-4463478B0CA7}" type="pres">
      <dgm:prSet presAssocID="{05E36A3F-AA6D-44F9-8DB2-CA7A41C52F4D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BE50641-4D4E-42D3-A7C2-C0E29239DF4B}" type="pres">
      <dgm:prSet presAssocID="{90E1601D-FCC3-48ED-BFCD-4258E9C637DE}" presName="node" presStyleLbl="node1" presStyleIdx="0" presStyleCnt="4" custScaleX="138417" custScaleY="1291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420BA-691E-45A8-AA1C-B394738AD9F6}" type="pres">
      <dgm:prSet presAssocID="{91F4C5E0-0169-414B-B5E7-7FA94632180D}" presName="parTrans" presStyleLbl="sibTrans2D1" presStyleIdx="1" presStyleCnt="4"/>
      <dgm:spPr/>
      <dgm:t>
        <a:bodyPr/>
        <a:lstStyle/>
        <a:p>
          <a:endParaRPr lang="en-GB"/>
        </a:p>
      </dgm:t>
    </dgm:pt>
    <dgm:pt modelId="{57145ACA-2B6C-4A5C-A2C6-F93B26913462}" type="pres">
      <dgm:prSet presAssocID="{91F4C5E0-0169-414B-B5E7-7FA94632180D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35658527-48DD-40C3-BEBF-4AA109239463}" type="pres">
      <dgm:prSet presAssocID="{19A5B68B-DEE4-465B-9758-6217EC477127}" presName="node" presStyleLbl="node1" presStyleIdx="1" presStyleCnt="4" custScaleX="133027" custScaleY="1342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844637-F655-47A9-A6ED-B1DE62A74EC6}" type="pres">
      <dgm:prSet presAssocID="{C5D0F7E9-6B6A-430A-88AC-D183AB316B74}" presName="parTrans" presStyleLbl="sibTrans2D1" presStyleIdx="2" presStyleCnt="4"/>
      <dgm:spPr/>
      <dgm:t>
        <a:bodyPr/>
        <a:lstStyle/>
        <a:p>
          <a:endParaRPr lang="en-GB"/>
        </a:p>
      </dgm:t>
    </dgm:pt>
    <dgm:pt modelId="{CDA4B5FC-6A18-42D6-B821-50CD45E01638}" type="pres">
      <dgm:prSet presAssocID="{C5D0F7E9-6B6A-430A-88AC-D183AB316B7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A19164A8-0EAB-4585-8AC7-572D2225AB04}" type="pres">
      <dgm:prSet presAssocID="{4AF9499D-589A-4C7D-9896-A339552BB160}" presName="node" presStyleLbl="node1" presStyleIdx="2" presStyleCnt="4" custScaleX="133201" custScaleY="1245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A39730-9E3B-4E2A-AAE7-1001488E03AB}" type="pres">
      <dgm:prSet presAssocID="{963FFB21-CB18-4AA7-A1CB-75251682D250}" presName="parTrans" presStyleLbl="sibTrans2D1" presStyleIdx="3" presStyleCnt="4"/>
      <dgm:spPr/>
      <dgm:t>
        <a:bodyPr/>
        <a:lstStyle/>
        <a:p>
          <a:endParaRPr lang="en-GB"/>
        </a:p>
      </dgm:t>
    </dgm:pt>
    <dgm:pt modelId="{6B168791-AC13-474E-8B2A-ECB906B0127C}" type="pres">
      <dgm:prSet presAssocID="{963FFB21-CB18-4AA7-A1CB-75251682D250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56B4033-455D-4ADE-9EB1-B02921085A5B}" type="pres">
      <dgm:prSet presAssocID="{DA4B1858-D110-4472-8BB8-C1B9760A7C8C}" presName="node" presStyleLbl="node1" presStyleIdx="3" presStyleCnt="4" custScaleX="127378" custScaleY="121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31BE8B-207B-4AE6-9CA4-1D2CDD7084B1}" type="presOf" srcId="{6FF26B60-9988-4773-B913-7B8F6D678EC0}" destId="{E9198C8F-6188-420B-B9E0-A437EE222D86}" srcOrd="0" destOrd="0" presId="urn:microsoft.com/office/officeart/2005/8/layout/radial5"/>
    <dgm:cxn modelId="{0D238C73-9402-4BCD-930D-70A531955328}" srcId="{6FF26B60-9988-4773-B913-7B8F6D678EC0}" destId="{854602E6-FA60-4567-984A-5D538916FB65}" srcOrd="0" destOrd="0" parTransId="{11C91AEA-DB4C-489D-A609-13AB46A774D2}" sibTransId="{EEE17420-2262-4C3B-A64B-394E6A5E741B}"/>
    <dgm:cxn modelId="{EB0FD6E3-81A1-4F1C-84C9-ACAFB6D49193}" srcId="{854602E6-FA60-4567-984A-5D538916FB65}" destId="{90E1601D-FCC3-48ED-BFCD-4258E9C637DE}" srcOrd="0" destOrd="0" parTransId="{05E36A3F-AA6D-44F9-8DB2-CA7A41C52F4D}" sibTransId="{254ABFC9-8C6E-4049-A1A1-527A4CF327F8}"/>
    <dgm:cxn modelId="{2D2CB828-1475-4D21-BC3A-2F30F63F1EA5}" type="presOf" srcId="{963FFB21-CB18-4AA7-A1CB-75251682D250}" destId="{0BA39730-9E3B-4E2A-AAE7-1001488E03AB}" srcOrd="0" destOrd="0" presId="urn:microsoft.com/office/officeart/2005/8/layout/radial5"/>
    <dgm:cxn modelId="{EDEE1027-3636-405F-88DA-D67B32C14154}" type="presOf" srcId="{19A5B68B-DEE4-465B-9758-6217EC477127}" destId="{35658527-48DD-40C3-BEBF-4AA109239463}" srcOrd="0" destOrd="0" presId="urn:microsoft.com/office/officeart/2005/8/layout/radial5"/>
    <dgm:cxn modelId="{F5349049-F94A-4AF2-9AB6-3124C1A85430}" srcId="{854602E6-FA60-4567-984A-5D538916FB65}" destId="{DA4B1858-D110-4472-8BB8-C1B9760A7C8C}" srcOrd="3" destOrd="0" parTransId="{963FFB21-CB18-4AA7-A1CB-75251682D250}" sibTransId="{3AA4FF12-8718-4C15-8265-905968306F03}"/>
    <dgm:cxn modelId="{4B4F13FC-2AC0-4CFA-93D3-D22CEBC69678}" type="presOf" srcId="{4AF9499D-589A-4C7D-9896-A339552BB160}" destId="{A19164A8-0EAB-4585-8AC7-572D2225AB04}" srcOrd="0" destOrd="0" presId="urn:microsoft.com/office/officeart/2005/8/layout/radial5"/>
    <dgm:cxn modelId="{6B585253-2596-4B48-806D-93F551049144}" type="presOf" srcId="{854602E6-FA60-4567-984A-5D538916FB65}" destId="{A44F65C7-0EF6-428F-B72D-80B8A0BF84A0}" srcOrd="0" destOrd="0" presId="urn:microsoft.com/office/officeart/2005/8/layout/radial5"/>
    <dgm:cxn modelId="{A280DCA6-1DF7-42D1-87EE-FF5EBDAB74D8}" srcId="{854602E6-FA60-4567-984A-5D538916FB65}" destId="{19A5B68B-DEE4-465B-9758-6217EC477127}" srcOrd="1" destOrd="0" parTransId="{91F4C5E0-0169-414B-B5E7-7FA94632180D}" sibTransId="{0A90B569-7273-4025-80F6-FE42EB6EE23C}"/>
    <dgm:cxn modelId="{CECE8DB2-6CCB-4CB5-B249-88E201509D72}" type="presOf" srcId="{91F4C5E0-0169-414B-B5E7-7FA94632180D}" destId="{932420BA-691E-45A8-AA1C-B394738AD9F6}" srcOrd="0" destOrd="0" presId="urn:microsoft.com/office/officeart/2005/8/layout/radial5"/>
    <dgm:cxn modelId="{89718FBA-248F-4DC5-833D-ABC3E1370231}" type="presOf" srcId="{05E36A3F-AA6D-44F9-8DB2-CA7A41C52F4D}" destId="{944F50C4-D6E4-46E1-BAA1-BFDEA0EC0476}" srcOrd="0" destOrd="0" presId="urn:microsoft.com/office/officeart/2005/8/layout/radial5"/>
    <dgm:cxn modelId="{150B2A44-6545-457B-9F7B-5D7AD34324D0}" type="presOf" srcId="{DA4B1858-D110-4472-8BB8-C1B9760A7C8C}" destId="{C56B4033-455D-4ADE-9EB1-B02921085A5B}" srcOrd="0" destOrd="0" presId="urn:microsoft.com/office/officeart/2005/8/layout/radial5"/>
    <dgm:cxn modelId="{A4FB898D-CD42-40E2-A085-65952D8CBB65}" type="presOf" srcId="{963FFB21-CB18-4AA7-A1CB-75251682D250}" destId="{6B168791-AC13-474E-8B2A-ECB906B0127C}" srcOrd="1" destOrd="0" presId="urn:microsoft.com/office/officeart/2005/8/layout/radial5"/>
    <dgm:cxn modelId="{B71383B3-E796-4C63-81FE-8A722001F46C}" type="presOf" srcId="{C5D0F7E9-6B6A-430A-88AC-D183AB316B74}" destId="{0C844637-F655-47A9-A6ED-B1DE62A74EC6}" srcOrd="0" destOrd="0" presId="urn:microsoft.com/office/officeart/2005/8/layout/radial5"/>
    <dgm:cxn modelId="{94520EE6-8B6F-4743-ADDE-5E3090BCD0C6}" type="presOf" srcId="{C5D0F7E9-6B6A-430A-88AC-D183AB316B74}" destId="{CDA4B5FC-6A18-42D6-B821-50CD45E01638}" srcOrd="1" destOrd="0" presId="urn:microsoft.com/office/officeart/2005/8/layout/radial5"/>
    <dgm:cxn modelId="{CF85C45A-B0EF-4080-A377-82655BCB0283}" type="presOf" srcId="{90E1601D-FCC3-48ED-BFCD-4258E9C637DE}" destId="{6BE50641-4D4E-42D3-A7C2-C0E29239DF4B}" srcOrd="0" destOrd="0" presId="urn:microsoft.com/office/officeart/2005/8/layout/radial5"/>
    <dgm:cxn modelId="{0129580E-6CB3-4AE5-91BA-8D400843614B}" type="presOf" srcId="{91F4C5E0-0169-414B-B5E7-7FA94632180D}" destId="{57145ACA-2B6C-4A5C-A2C6-F93B26913462}" srcOrd="1" destOrd="0" presId="urn:microsoft.com/office/officeart/2005/8/layout/radial5"/>
    <dgm:cxn modelId="{921C9841-304A-4D7E-BEB0-0E15D43D88C7}" srcId="{854602E6-FA60-4567-984A-5D538916FB65}" destId="{4AF9499D-589A-4C7D-9896-A339552BB160}" srcOrd="2" destOrd="0" parTransId="{C5D0F7E9-6B6A-430A-88AC-D183AB316B74}" sibTransId="{C32FF9FE-DCB6-440B-82EF-2EC701311B88}"/>
    <dgm:cxn modelId="{30F410FF-BDEA-44BA-A1A0-E8812138820E}" type="presOf" srcId="{05E36A3F-AA6D-44F9-8DB2-CA7A41C52F4D}" destId="{6E69B8A8-84EB-4DD4-A8CB-4463478B0CA7}" srcOrd="1" destOrd="0" presId="urn:microsoft.com/office/officeart/2005/8/layout/radial5"/>
    <dgm:cxn modelId="{27C73995-E3BA-403A-8B6C-5A1F47B8143E}" type="presParOf" srcId="{E9198C8F-6188-420B-B9E0-A437EE222D86}" destId="{A44F65C7-0EF6-428F-B72D-80B8A0BF84A0}" srcOrd="0" destOrd="0" presId="urn:microsoft.com/office/officeart/2005/8/layout/radial5"/>
    <dgm:cxn modelId="{456C6224-0820-41CA-A652-A0880AB4BA76}" type="presParOf" srcId="{E9198C8F-6188-420B-B9E0-A437EE222D86}" destId="{944F50C4-D6E4-46E1-BAA1-BFDEA0EC0476}" srcOrd="1" destOrd="0" presId="urn:microsoft.com/office/officeart/2005/8/layout/radial5"/>
    <dgm:cxn modelId="{9A3892BA-13E3-41F9-BA47-59A470D39D6D}" type="presParOf" srcId="{944F50C4-D6E4-46E1-BAA1-BFDEA0EC0476}" destId="{6E69B8A8-84EB-4DD4-A8CB-4463478B0CA7}" srcOrd="0" destOrd="0" presId="urn:microsoft.com/office/officeart/2005/8/layout/radial5"/>
    <dgm:cxn modelId="{0C2C760F-D22F-4E39-9CE5-6B9EC02CCDFF}" type="presParOf" srcId="{E9198C8F-6188-420B-B9E0-A437EE222D86}" destId="{6BE50641-4D4E-42D3-A7C2-C0E29239DF4B}" srcOrd="2" destOrd="0" presId="urn:microsoft.com/office/officeart/2005/8/layout/radial5"/>
    <dgm:cxn modelId="{E1F4CF8D-42D6-4165-A62C-1475E1A06788}" type="presParOf" srcId="{E9198C8F-6188-420B-B9E0-A437EE222D86}" destId="{932420BA-691E-45A8-AA1C-B394738AD9F6}" srcOrd="3" destOrd="0" presId="urn:microsoft.com/office/officeart/2005/8/layout/radial5"/>
    <dgm:cxn modelId="{E1E4435D-4B49-40C6-BB8F-38CF77E810E3}" type="presParOf" srcId="{932420BA-691E-45A8-AA1C-B394738AD9F6}" destId="{57145ACA-2B6C-4A5C-A2C6-F93B26913462}" srcOrd="0" destOrd="0" presId="urn:microsoft.com/office/officeart/2005/8/layout/radial5"/>
    <dgm:cxn modelId="{C43E3A6D-FA6E-4BE6-9330-E15457875756}" type="presParOf" srcId="{E9198C8F-6188-420B-B9E0-A437EE222D86}" destId="{35658527-48DD-40C3-BEBF-4AA109239463}" srcOrd="4" destOrd="0" presId="urn:microsoft.com/office/officeart/2005/8/layout/radial5"/>
    <dgm:cxn modelId="{7731ACBC-0892-4766-A90E-12A2213BDF74}" type="presParOf" srcId="{E9198C8F-6188-420B-B9E0-A437EE222D86}" destId="{0C844637-F655-47A9-A6ED-B1DE62A74EC6}" srcOrd="5" destOrd="0" presId="urn:microsoft.com/office/officeart/2005/8/layout/radial5"/>
    <dgm:cxn modelId="{F843ED76-4B7F-4D7B-96F7-EB43C61459D2}" type="presParOf" srcId="{0C844637-F655-47A9-A6ED-B1DE62A74EC6}" destId="{CDA4B5FC-6A18-42D6-B821-50CD45E01638}" srcOrd="0" destOrd="0" presId="urn:microsoft.com/office/officeart/2005/8/layout/radial5"/>
    <dgm:cxn modelId="{9D114348-217C-4F7B-A9D1-7B030C874E64}" type="presParOf" srcId="{E9198C8F-6188-420B-B9E0-A437EE222D86}" destId="{A19164A8-0EAB-4585-8AC7-572D2225AB04}" srcOrd="6" destOrd="0" presId="urn:microsoft.com/office/officeart/2005/8/layout/radial5"/>
    <dgm:cxn modelId="{516366E9-F150-4AD0-91EA-D45CC988645B}" type="presParOf" srcId="{E9198C8F-6188-420B-B9E0-A437EE222D86}" destId="{0BA39730-9E3B-4E2A-AAE7-1001488E03AB}" srcOrd="7" destOrd="0" presId="urn:microsoft.com/office/officeart/2005/8/layout/radial5"/>
    <dgm:cxn modelId="{3BC73FF5-7266-4A7C-9E59-DDC214C7C3F5}" type="presParOf" srcId="{0BA39730-9E3B-4E2A-AAE7-1001488E03AB}" destId="{6B168791-AC13-474E-8B2A-ECB906B0127C}" srcOrd="0" destOrd="0" presId="urn:microsoft.com/office/officeart/2005/8/layout/radial5"/>
    <dgm:cxn modelId="{A3AFFE82-5796-4A00-BEA0-3FAAAACE13A5}" type="presParOf" srcId="{E9198C8F-6188-420B-B9E0-A437EE222D86}" destId="{C56B4033-455D-4ADE-9EB1-B02921085A5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F65C7-0EF6-428F-B72D-80B8A0BF84A0}">
      <dsp:nvSpPr>
        <dsp:cNvPr id="0" name=""/>
        <dsp:cNvSpPr/>
      </dsp:nvSpPr>
      <dsp:spPr>
        <a:xfrm>
          <a:off x="3253458" y="1631119"/>
          <a:ext cx="1808570" cy="1808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My eSafety roles</a:t>
          </a:r>
          <a:endParaRPr lang="en-GB" sz="2800" kern="1200" dirty="0"/>
        </a:p>
      </dsp:txBody>
      <dsp:txXfrm>
        <a:off x="3518317" y="1895978"/>
        <a:ext cx="1278852" cy="1278852"/>
      </dsp:txXfrm>
    </dsp:sp>
    <dsp:sp modelId="{944F50C4-D6E4-46E1-BAA1-BFDEA0EC0476}">
      <dsp:nvSpPr>
        <dsp:cNvPr id="0" name=""/>
        <dsp:cNvSpPr/>
      </dsp:nvSpPr>
      <dsp:spPr>
        <a:xfrm rot="16200000">
          <a:off x="4132747" y="1360028"/>
          <a:ext cx="49993" cy="45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40246" y="1457663"/>
        <a:ext cx="34995" cy="270410"/>
      </dsp:txXfrm>
    </dsp:sp>
    <dsp:sp modelId="{6BE50641-4D4E-42D3-A7C2-C0E29239DF4B}">
      <dsp:nvSpPr>
        <dsp:cNvPr id="0" name=""/>
        <dsp:cNvSpPr/>
      </dsp:nvSpPr>
      <dsp:spPr>
        <a:xfrm>
          <a:off x="3240359" y="-175273"/>
          <a:ext cx="1834769" cy="1712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Teacher</a:t>
          </a:r>
          <a:endParaRPr lang="en-GB" sz="2400" kern="1200" dirty="0"/>
        </a:p>
      </dsp:txBody>
      <dsp:txXfrm>
        <a:off x="3509055" y="75453"/>
        <a:ext cx="1297377" cy="1210612"/>
      </dsp:txXfrm>
    </dsp:sp>
    <dsp:sp modelId="{932420BA-691E-45A8-AA1C-B394738AD9F6}">
      <dsp:nvSpPr>
        <dsp:cNvPr id="0" name=""/>
        <dsp:cNvSpPr/>
      </dsp:nvSpPr>
      <dsp:spPr>
        <a:xfrm>
          <a:off x="5077142" y="2310062"/>
          <a:ext cx="36410" cy="45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077142" y="2400198"/>
        <a:ext cx="25487" cy="270410"/>
      </dsp:txXfrm>
    </dsp:sp>
    <dsp:sp modelId="{35658527-48DD-40C3-BEBF-4AA109239463}">
      <dsp:nvSpPr>
        <dsp:cNvPr id="0" name=""/>
        <dsp:cNvSpPr/>
      </dsp:nvSpPr>
      <dsp:spPr>
        <a:xfrm>
          <a:off x="5130727" y="1645676"/>
          <a:ext cx="1763323" cy="1779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Parent</a:t>
          </a:r>
          <a:endParaRPr lang="en-GB" sz="2400" kern="1200" dirty="0"/>
        </a:p>
      </dsp:txBody>
      <dsp:txXfrm>
        <a:off x="5388960" y="1906271"/>
        <a:ext cx="1246857" cy="1258265"/>
      </dsp:txXfrm>
    </dsp:sp>
    <dsp:sp modelId="{0C844637-F655-47A9-A6ED-B1DE62A74EC6}">
      <dsp:nvSpPr>
        <dsp:cNvPr id="0" name=""/>
        <dsp:cNvSpPr/>
      </dsp:nvSpPr>
      <dsp:spPr>
        <a:xfrm rot="5400000">
          <a:off x="4124731" y="3274767"/>
          <a:ext cx="66025" cy="45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34635" y="3355000"/>
        <a:ext cx="46218" cy="270410"/>
      </dsp:txXfrm>
    </dsp:sp>
    <dsp:sp modelId="{A19164A8-0EAB-4585-8AC7-572D2225AB04}">
      <dsp:nvSpPr>
        <dsp:cNvPr id="0" name=""/>
        <dsp:cNvSpPr/>
      </dsp:nvSpPr>
      <dsp:spPr>
        <a:xfrm>
          <a:off x="3274929" y="3564265"/>
          <a:ext cx="1765629" cy="1651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Governor</a:t>
          </a:r>
          <a:endParaRPr lang="en-GB" sz="2400" kern="1200" dirty="0"/>
        </a:p>
      </dsp:txBody>
      <dsp:txXfrm>
        <a:off x="3533499" y="3806131"/>
        <a:ext cx="1248489" cy="1167835"/>
      </dsp:txXfrm>
    </dsp:sp>
    <dsp:sp modelId="{0BA39730-9E3B-4E2A-AAE7-1001488E03AB}">
      <dsp:nvSpPr>
        <dsp:cNvPr id="0" name=""/>
        <dsp:cNvSpPr/>
      </dsp:nvSpPr>
      <dsp:spPr>
        <a:xfrm rot="10800000">
          <a:off x="3173855" y="2310062"/>
          <a:ext cx="56253" cy="450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190731" y="2400198"/>
        <a:ext cx="39377" cy="270410"/>
      </dsp:txXfrm>
    </dsp:sp>
    <dsp:sp modelId="{C56B4033-455D-4ADE-9EB1-B02921085A5B}">
      <dsp:nvSpPr>
        <dsp:cNvPr id="0" name=""/>
        <dsp:cNvSpPr/>
      </dsp:nvSpPr>
      <dsp:spPr>
        <a:xfrm>
          <a:off x="1458877" y="1727184"/>
          <a:ext cx="1688443" cy="1616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Kirklees Learning Partner</a:t>
          </a:r>
          <a:endParaRPr lang="en-GB" sz="2400" kern="1200" dirty="0"/>
        </a:p>
      </dsp:txBody>
      <dsp:txXfrm>
        <a:off x="1706144" y="1963906"/>
        <a:ext cx="1193909" cy="114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EEE9-23F6-44B7-9F8F-339132779CF2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D1E-67E2-403F-B15E-6E07EE87C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378EC4-165D-42EA-B6B9-4413095BDAA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4979" name="Text Box 1"/>
          <p:cNvSpPr txBox="1"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56340" rIns="90000" bIns="45000" anchor="b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2F9B92E-9B17-4DA2-995A-FB22BA2B553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fld id="{FC5C6FFB-1485-44F3-AAFB-2ACDE10F264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980" name="Rectangle 2"/>
          <p:cNvSpPr>
            <a:spLocks noChangeArrowheads="1"/>
          </p:cNvSpPr>
          <p:nvPr/>
        </p:nvSpPr>
        <p:spPr bwMode="auto">
          <a:xfrm>
            <a:off x="3880648" y="8686288"/>
            <a:ext cx="2970945" cy="456249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0000" tIns="61380" rIns="90000" bIns="45000"/>
          <a:lstStyle/>
          <a:p>
            <a:pPr algn="r">
              <a:lnSpc>
                <a:spcPct val="90000"/>
              </a:lnSpc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5813" algn="l"/>
                <a:tab pos="2466975" algn="l"/>
                <a:tab pos="2878138" algn="l"/>
                <a:tab pos="3289300" algn="l"/>
                <a:tab pos="3700463" algn="l"/>
                <a:tab pos="4114800" algn="l"/>
                <a:tab pos="4524375" algn="l"/>
                <a:tab pos="4935538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18438" algn="l"/>
                <a:tab pos="8229600" algn="l"/>
              </a:tabLst>
            </a:pPr>
            <a:fld id="{7F31DC9D-1B6E-4059-9473-297818EB2D44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0000"/>
                </a:lnSpc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5813" algn="l"/>
                  <a:tab pos="2466975" algn="l"/>
                  <a:tab pos="2878138" algn="l"/>
                  <a:tab pos="3289300" algn="l"/>
                  <a:tab pos="3700463" algn="l"/>
                  <a:tab pos="4114800" algn="l"/>
                  <a:tab pos="4524375" algn="l"/>
                  <a:tab pos="4935538" algn="l"/>
                  <a:tab pos="5349875" algn="l"/>
                  <a:tab pos="5761038" algn="l"/>
                  <a:tab pos="6172200" algn="l"/>
                  <a:tab pos="6584950" algn="l"/>
                  <a:tab pos="6996113" algn="l"/>
                  <a:tab pos="7407275" algn="l"/>
                  <a:tab pos="7818438" algn="l"/>
                  <a:tab pos="8229600" algn="l"/>
                </a:tabLst>
              </a:pPr>
              <a:t>1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981" name="Rectangle 3"/>
          <p:cNvSpPr>
            <a:spLocks noChangeArrowheads="1"/>
          </p:cNvSpPr>
          <p:nvPr/>
        </p:nvSpPr>
        <p:spPr bwMode="auto">
          <a:xfrm>
            <a:off x="1004196" y="694611"/>
            <a:ext cx="4848007" cy="34306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Text Box 4"/>
          <p:cNvSpPr>
            <a:spLocks noGrp="1" noChangeArrowheads="1"/>
          </p:cNvSpPr>
          <p:nvPr>
            <p:ph type="body"/>
          </p:nvPr>
        </p:nvSpPr>
        <p:spPr>
          <a:xfrm>
            <a:off x="685480" y="4343144"/>
            <a:ext cx="5487041" cy="4389939"/>
          </a:xfrm>
          <a:noFill/>
          <a:ln/>
        </p:spPr>
        <p:txBody>
          <a:bodyPr lIns="90000" tIns="89100" rIns="90000" bIns="45000"/>
          <a:lstStyle/>
          <a:p>
            <a:pPr marL="188913" indent="-188913" eaLnBrk="1">
              <a:lnSpc>
                <a:spcPct val="75000"/>
              </a:lnSpc>
              <a:spcBef>
                <a:spcPts val="538"/>
              </a:spcBef>
              <a:buFont typeface="StarSymbol"/>
              <a:buChar char="-"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r>
              <a:rPr lang="en-GB" sz="1400" dirty="0" smtClean="0">
                <a:latin typeface="Arial" pitchFamily="34" charset="0"/>
                <a:ea typeface="ＭＳ Ｐゴシック"/>
                <a:cs typeface="ＭＳ Ｐゴシック"/>
              </a:rPr>
              <a:t>The quote - This is our starting point; </a:t>
            </a: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4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Font typeface="StarSymbol"/>
              <a:buChar char="-"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r>
              <a:rPr lang="en-GB" sz="1300" dirty="0" smtClean="0">
                <a:latin typeface="Arial" pitchFamily="34" charset="0"/>
                <a:ea typeface="ＭＳ Ｐゴシック"/>
                <a:cs typeface="ＭＳ Ｐゴシック"/>
              </a:rPr>
              <a:t> we (at least those over 30) are already playing </a:t>
            </a:r>
            <a:r>
              <a:rPr lang="en-GB" sz="1300" dirty="0" err="1" smtClean="0">
                <a:latin typeface="Arial" pitchFamily="34" charset="0"/>
                <a:ea typeface="ＭＳ Ｐゴシック"/>
                <a:cs typeface="ＭＳ Ｐゴシック"/>
              </a:rPr>
              <a:t>catchup</a:t>
            </a: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Font typeface="StarSymbol"/>
              <a:buChar char="-"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r>
              <a:rPr lang="en-GB" sz="1300" dirty="0" smtClean="0">
                <a:latin typeface="Arial" pitchFamily="34" charset="0"/>
                <a:ea typeface="ＭＳ Ｐゴシック"/>
                <a:cs typeface="ＭＳ Ｐゴシック"/>
              </a:rPr>
              <a:t>Those who are born today, and those born over the last 20 years or so are born into an increasingly digital world, </a:t>
            </a: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Font typeface="StarSymbol"/>
              <a:buChar char="-"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r>
              <a:rPr lang="en-GB" sz="1300" dirty="0" smtClean="0">
                <a:latin typeface="Arial" pitchFamily="34" charset="0"/>
                <a:ea typeface="ＭＳ Ｐゴシック"/>
                <a:cs typeface="ＭＳ Ｐゴシック"/>
              </a:rPr>
              <a:t>its relatively recently that us older ones have twigged that there are great opportunities and risks and are engaging with them</a:t>
            </a: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68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r>
              <a:rPr lang="en-GB" sz="1300" dirty="0" smtClean="0">
                <a:latin typeface="Arial" pitchFamily="34" charset="0"/>
                <a:ea typeface="ＭＳ Ｐゴシック"/>
                <a:cs typeface="ＭＳ Ｐゴシック"/>
              </a:rPr>
              <a:t>So for no other reason than its there, and we are growing together in it, there is a need to talk about staying safe in a digital world, and how we help those born into this “new world” make the most of it</a:t>
            </a:r>
          </a:p>
          <a:p>
            <a:pPr marL="188913" indent="-188913" eaLnBrk="1">
              <a:lnSpc>
                <a:spcPct val="68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88913" indent="-188913" eaLnBrk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  <a:tabLst>
                <a:tab pos="377825" algn="l"/>
                <a:tab pos="788988" algn="l"/>
                <a:tab pos="1200150" algn="l"/>
                <a:tab pos="1612900" algn="l"/>
                <a:tab pos="2024063" algn="l"/>
                <a:tab pos="2435225" algn="l"/>
                <a:tab pos="2846388" algn="l"/>
                <a:tab pos="3260725" algn="l"/>
                <a:tab pos="3671888" algn="l"/>
                <a:tab pos="4081463" algn="l"/>
                <a:tab pos="4495800" algn="l"/>
                <a:tab pos="4906963" algn="l"/>
                <a:tab pos="5318125" algn="l"/>
                <a:tab pos="5729288" algn="l"/>
                <a:tab pos="6140450" algn="l"/>
                <a:tab pos="6553200" algn="l"/>
                <a:tab pos="6964363" algn="l"/>
                <a:tab pos="7375525" algn="l"/>
                <a:tab pos="7786688" algn="l"/>
                <a:tab pos="8197850" algn="l"/>
                <a:tab pos="8612188" algn="l"/>
              </a:tabLst>
            </a:pPr>
            <a:endParaRPr lang="en-GB" sz="13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804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C5A9E34-7F46-4D2C-BA78-CB5F9FA4C437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0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73982F2-76A3-4BD1-960B-0E210D1DBEC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4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312738"/>
            <a:ext cx="2287588" cy="1714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4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270670" y="2370451"/>
            <a:ext cx="5901851" cy="6384568"/>
          </a:xfrm>
          <a:noFill/>
          <a:ln/>
        </p:spPr>
        <p:txBody>
          <a:bodyPr lIns="90000" tIns="81288" rIns="90000" bIns="45000"/>
          <a:lstStyle/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By way of illustration: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Do you recognise this face – this is 49 year old Robert Williams who persuaded a 15 year old girl from Grimsby to go off to France with him.  She met him in an internet chat room and spent 6 months or so chatting to him online. Do you think she would have been so keen if she has known just who she was talking to?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But how do you know who you are talking to online?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Show Child morphing to man video, teen chat and IM video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But online chatting technology and  chatting before you met can work for some people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smtClean="0">
                <a:latin typeface="Arial" pitchFamily="34" charset="0"/>
                <a:ea typeface="ＭＳ Ｐゴシック"/>
                <a:cs typeface="ＭＳ Ｐゴシック"/>
              </a:rPr>
              <a:t>Many people today do form relationships with people they meet online and some recent research suggested that 1 in 4 marriages which took place last year in America were between couples who met online. 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b="1" smtClean="0">
                <a:latin typeface="Arial" pitchFamily="34" charset="0"/>
                <a:ea typeface="ＭＳ Ｐゴシック"/>
                <a:cs typeface="ＭＳ Ｐゴシック"/>
              </a:rPr>
              <a:t>And people need to  learn that an on online relationship develops differently from what we might consider to be a traditional face to face relationship – and we have to adopt new strategies to manage those risks. </a:t>
            </a:r>
          </a:p>
          <a:p>
            <a:pPr eaLnBrk="1">
              <a:lnSpc>
                <a:spcPct val="84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8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4133" name="Text Box 3"/>
          <p:cNvSpPr txBox="1"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b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2689DFE-7164-486A-8D78-87920620F890}" type="slidenum">
              <a:rPr lang="en-GB">
                <a:solidFill>
                  <a:srgbClr val="000000"/>
                </a:solidFill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fld id="{A4704051-B4AF-46AA-9DB7-CB29C0DA48FD}" type="slidenum">
              <a:rPr lang="en-GB">
                <a:solidFill>
                  <a:srgbClr val="000000"/>
                </a:solidFill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612C658-F102-46F0-A0BB-F98033645AA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0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0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GB" dirty="0" smtClean="0">
                <a:latin typeface="Times New Roman" pitchFamily="18" charset="0"/>
              </a:rPr>
              <a:t>Some say  “just say no or lock up your computer”</a:t>
            </a:r>
          </a:p>
          <a:p>
            <a:r>
              <a:rPr lang="en-GB" dirty="0" smtClean="0">
                <a:latin typeface="Times New Roman" pitchFamily="18" charset="0"/>
              </a:rPr>
              <a:t>Or (excuse the pun)</a:t>
            </a:r>
          </a:p>
          <a:p>
            <a:r>
              <a:rPr lang="en-GB" dirty="0" smtClean="0">
                <a:latin typeface="Times New Roman" pitchFamily="18" charset="0"/>
              </a:rPr>
              <a:t>“You must be </a:t>
            </a:r>
            <a:r>
              <a:rPr lang="en-GB" dirty="0" err="1" smtClean="0">
                <a:latin typeface="Times New Roman" pitchFamily="18" charset="0"/>
              </a:rPr>
              <a:t>webcrackers</a:t>
            </a:r>
            <a:r>
              <a:rPr lang="en-GB" dirty="0" smtClean="0">
                <a:latin typeface="Times New Roman" pitchFamily="18" charset="0"/>
              </a:rPr>
              <a:t> to let children use the digital world”..... but how can they avoid it”</a:t>
            </a:r>
          </a:p>
          <a:p>
            <a:endParaRPr lang="en-GB" dirty="0" smtClean="0">
              <a:latin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</a:rPr>
              <a:t>And more importantly what can we do?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3075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911D11B-FE2B-413A-9C7B-F16B00303DE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39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5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F46BBDC-B25F-4B51-BF1B-A8F053351F7E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Can we summarize what the pictures tell us bout mentoring: 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its about practice, engagement, opening eyes to possibilities, understanding feelings, promoting safer strategies, taking care, building confidence and peer support, getting young people involved positively etc – only </a:t>
            </a:r>
            <a:r>
              <a:rPr lang="en-US" b="1" smtClean="0">
                <a:latin typeface="Times New Roman" pitchFamily="18" charset="0"/>
              </a:rPr>
              <a:t>sometimes </a:t>
            </a:r>
            <a:r>
              <a:rPr lang="en-US" smtClean="0">
                <a:latin typeface="Times New Roman" pitchFamily="18" charset="0"/>
              </a:rPr>
              <a:t>implementing technical control or locking things away or shocks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b="1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So let look some more about acting as protector of childrens contact/sharing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48165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7850F56-D277-49DA-A276-CDE86268BB01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40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94F347-8C4D-4F46-B310-8690EC3FEBB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1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1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A way to start is information gathering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May want to tell children or implement other technical controls to protect contact: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Could give case of what do with teenage children – blocking software too rough cut – prevents homework – and their friendship network is via internet! Need to trust them and check up occasionally for most content/contact  and help them with the positive – protect them from obvious viruses and hacking/spam/illegal sites by using AV/antispyware and reputable ISP.</a:t>
            </a: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(See other things in the column in my table to add in here) – privacy settings, antispam, antispyware, 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686964-43F4-498C-AD16-A05A8AB2D04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42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2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94F347-8C4D-4F46-B310-8690EC3FEBB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1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1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A way to start is information gathering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May want to tell children or implement other technical controls to protect contact: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Could give case of what do with teenage children – blocking software too rough cut – prevents homework – and their friendship network is via internet! Need to trust them and check up occasionally for most content/contact  and help them with the positive – protect them from obvious viruses and hacking/spam/illegal sites by using AV/antispyware and reputable ISP.</a:t>
            </a: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(See other things in the column in my table to add in here) – privacy settings, antispam, antispyware, 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686964-43F4-498C-AD16-A05A8AB2D04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43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94F347-8C4D-4F46-B310-8690EC3FEBB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1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1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A way to start is information gathering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May want to tell children or implement other technical controls to protect contact: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Could give case of what do with teenage children – blocking software too rough cut – prevents homework – and their friendship network is via internet! Need to trust them and check up occasionally for most content/contact  and help them with the positive – protect them from obvious viruses and hacking/spam/illegal sites by using AV/antispyware and reputable ISP.</a:t>
            </a: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(See other things in the column in my table to add in here) – privacy settings, antispam, antispyware, 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686964-43F4-498C-AD16-A05A8AB2D04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44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94F347-8C4D-4F46-B310-8690EC3FEBB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1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1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A way to start is information gathering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May want to tell children or implement other technical controls to protect contact: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Could give case of what do with teenage children – blocking software too rough cut – prevents homework – and their friendship network is via internet! Need to trust them and check up occasionally for most content/contact  and help them with the positive – protect them from obvious viruses and hacking/spam/illegal sites by using AV/antispyware and reputable ISP.</a:t>
            </a: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(See other things in the column in my table to add in here) – privacy settings, antispam, antispyware, 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686964-43F4-498C-AD16-A05A8AB2D04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45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2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994F347-8C4D-4F46-B310-8690EC3FEBB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1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1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</a:rPr>
              <a:t>A way to start is information gathering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May want to tell children or implement other technical controls to protect contact:</a:t>
            </a:r>
          </a:p>
          <a:p>
            <a:endParaRPr lang="en-US" smtClean="0">
              <a:latin typeface="Times New Roman" pitchFamily="18" charset="0"/>
            </a:endParaRP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Could give case of what do with teenage children – blocking software too rough cut – prevents homework – and their friendship network is via internet! Need to trust them and check up occasionally for most content/contact  and help them with the positive – protect them from obvious viruses and hacking/spam/illegal sites by using AV/antispyware and reputable ISP.</a:t>
            </a:r>
          </a:p>
          <a:p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(See other things in the column in my table to add in here) – privacy settings, antispam, antispyware, 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55584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E686964-43F4-498C-AD16-A05A8AB2D04A}" type="slidenum">
              <a:rPr lang="en-GB" sz="1200">
                <a:solidFill>
                  <a:srgbClr val="000000"/>
                </a:solidFill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48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8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5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9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1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3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2406-97AF-468B-B089-56DE61E2A0CA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C1CC-359A-4900-9596-B4EF2F23A48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661248"/>
            <a:ext cx="1872207" cy="5066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09320"/>
            <a:ext cx="9144000" cy="161515"/>
          </a:xfrm>
          <a:prstGeom prst="rect">
            <a:avLst/>
          </a:prstGeom>
          <a:solidFill>
            <a:srgbClr val="7B1272"/>
          </a:solidFill>
          <a:ln>
            <a:solidFill>
              <a:srgbClr val="7B1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92" y="5373216"/>
            <a:ext cx="2161412" cy="15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bc.co.uk/news/uk-2131458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nspcc.org.uk/preventing-abuse/keeping-children-safe/share-aware/?utm_source=google&amp;utm_medium=cpc&amp;utm_campaign=Grant_shareaware2014&amp;utm_term=I_saw_your_willy_nspcc&amp;gclid=CjwKEAjwh6SsBRCYrKHF7J3NjicSJACUxAh79dnHCHKjozmytNi0d2lemzUJjibvVg5nWA8-YCJeURoCJNXw_wcB&amp;gclsrc=aw.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thinkuknow.co.uk/professionals/our-views/screen-time-should-we-be-worried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cpch.ac.uk/resources/health-impacts-screen-time-guide-clinicians-parent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vodafone.com/content/parent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428596" y="785794"/>
            <a:ext cx="8229600" cy="2185981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0000" tIns="79020" rIns="90000" bIns="45000"/>
          <a:lstStyle/>
          <a:p>
            <a:pPr algn="ctr" hangingPunct="1">
              <a:lnSpc>
                <a:spcPct val="95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5400" b="1" dirty="0" smtClean="0">
                <a:solidFill>
                  <a:srgbClr val="000000"/>
                </a:solidFill>
                <a:latin typeface="+mn-lt"/>
              </a:rPr>
              <a:t>Essential Online Safety Awareness for Parents</a:t>
            </a:r>
          </a:p>
          <a:p>
            <a:pPr algn="ctr" hangingPunct="1">
              <a:lnSpc>
                <a:spcPct val="95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en-GB" sz="5400" b="1" dirty="0" smtClean="0">
              <a:solidFill>
                <a:srgbClr val="000000"/>
              </a:solidFill>
              <a:latin typeface="+mj-lt"/>
            </a:endParaRPr>
          </a:p>
          <a:p>
            <a:pPr algn="ctr" hangingPunct="1">
              <a:lnSpc>
                <a:spcPct val="95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+mn-lt"/>
              </a:rPr>
              <a:t>Fiona Denham</a:t>
            </a:r>
          </a:p>
          <a:p>
            <a:pPr algn="ctr" hangingPunct="1">
              <a:lnSpc>
                <a:spcPct val="95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+mn-lt"/>
              </a:rPr>
              <a:t>Kirklees Learning Service</a:t>
            </a:r>
            <a:endParaRPr lang="en-GB" sz="4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01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0995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4540453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Lewis </a:t>
            </a:r>
            <a:r>
              <a:rPr lang="en-GB" dirty="0" err="1" smtClean="0"/>
              <a:t>Daynes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0807"/>
            <a:ext cx="3307067" cy="22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4638"/>
            <a:ext cx="86550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latin typeface="Calibri" pitchFamily="34" charset="0"/>
              </a:rPr>
              <a:t>Who are your children talking to online?</a:t>
            </a:r>
          </a:p>
        </p:txBody>
      </p:sp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060847"/>
            <a:ext cx="4392488" cy="330536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4316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1357298"/>
            <a:ext cx="4038600" cy="39439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1270">
              <a:spcBef>
                <a:spcPts val="638"/>
              </a:spcBef>
              <a:buSzPct val="45000"/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r>
              <a:rPr lang="en-GB" dirty="0" smtClean="0">
                <a:latin typeface="Calibri" pitchFamily="34" charset="0"/>
              </a:rPr>
              <a:t>Club Penguin</a:t>
            </a:r>
          </a:p>
          <a:p>
            <a:pPr indent="-341270">
              <a:spcBef>
                <a:spcPts val="638"/>
              </a:spcBef>
              <a:buSzPct val="45000"/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r>
              <a:rPr lang="en-GB" dirty="0" err="1" smtClean="0">
                <a:latin typeface="Calibri" pitchFamily="34" charset="0"/>
              </a:rPr>
              <a:t>Neopets</a:t>
            </a:r>
            <a:endParaRPr lang="en-GB" dirty="0" smtClean="0">
              <a:latin typeface="Calibri" pitchFamily="34" charset="0"/>
            </a:endParaRPr>
          </a:p>
          <a:p>
            <a:pPr indent="-341270">
              <a:spcBef>
                <a:spcPts val="638"/>
              </a:spcBef>
              <a:buSzPct val="45000"/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r>
              <a:rPr lang="en-GB" dirty="0" smtClean="0">
                <a:latin typeface="Calibri" pitchFamily="34" charset="0"/>
              </a:rPr>
              <a:t>Moshi Monsters</a:t>
            </a:r>
          </a:p>
          <a:p>
            <a:pPr indent="-341270">
              <a:spcBef>
                <a:spcPts val="638"/>
              </a:spcBef>
              <a:buSzPct val="45000"/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r>
              <a:rPr lang="en-GB" dirty="0" smtClean="0">
                <a:latin typeface="Calibri" pitchFamily="34" charset="0"/>
              </a:rPr>
              <a:t>Minecraft</a:t>
            </a:r>
          </a:p>
          <a:p>
            <a:pPr indent="-341270">
              <a:spcBef>
                <a:spcPts val="638"/>
              </a:spcBef>
              <a:buSzPct val="45000"/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r>
              <a:rPr lang="en-GB" dirty="0" smtClean="0">
                <a:latin typeface="Calibri" pitchFamily="34" charset="0"/>
              </a:rPr>
              <a:t>Games consoles</a:t>
            </a:r>
          </a:p>
          <a:p>
            <a:pPr indent="-341270">
              <a:spcBef>
                <a:spcPts val="638"/>
              </a:spcBef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endParaRPr lang="en-GB" dirty="0" smtClean="0"/>
          </a:p>
          <a:p>
            <a:pPr indent="-341270">
              <a:spcBef>
                <a:spcPts val="638"/>
              </a:spcBef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</a:tabLst>
            </a:pPr>
            <a:endParaRPr lang="en-GB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2142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2000"/>
              </a:lnSpc>
              <a:tabLst>
                <a:tab pos="723811" algn="l"/>
                <a:tab pos="1447621" algn="l"/>
                <a:tab pos="2171432" algn="l"/>
                <a:tab pos="2895242" algn="l"/>
                <a:tab pos="3619053" algn="l"/>
                <a:tab pos="4342863" algn="l"/>
                <a:tab pos="5066674" algn="l"/>
                <a:tab pos="5790484" algn="l"/>
                <a:tab pos="6514295" algn="l"/>
                <a:tab pos="7238105" algn="l"/>
                <a:tab pos="7961915" algn="l"/>
              </a:tabLst>
            </a:pPr>
            <a:r>
              <a:rPr lang="en-GB" b="1" smtClean="0">
                <a:latin typeface="Calibri" pitchFamily="34" charset="0"/>
              </a:rPr>
              <a:t>Virtual worlds and Online Gaming</a:t>
            </a:r>
            <a:endParaRPr lang="en-GB" b="1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39" y="1700808"/>
            <a:ext cx="4810161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3853" y="5994218"/>
            <a:ext cx="2729906" cy="238364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en-GB" sz="1100" dirty="0" smtClean="0">
                <a:hlinkClick r:id="rId2"/>
              </a:rPr>
              <a:t>http://www.bbc.co.uk/news/uk-21314585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1" y="880988"/>
            <a:ext cx="7969069" cy="45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519" y="125663"/>
            <a:ext cx="309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Online Grooming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01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2203" y="221115"/>
            <a:ext cx="4832918" cy="438739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2500" b="1" dirty="0" smtClean="0">
                <a:latin typeface="+mn-lt"/>
              </a:rPr>
              <a:t>Instant Messaging and Private Chat</a:t>
            </a:r>
            <a:endParaRPr lang="en-GB" sz="25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534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56792"/>
            <a:ext cx="267652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895130"/>
            <a:ext cx="2762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1-news.softpedia-static.com/images/news2/TinyChat-Tweets-Up-Its-Chat-Room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68760"/>
            <a:ext cx="1588962" cy="16842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42" r="10568"/>
          <a:stretch>
            <a:fillRect/>
          </a:stretch>
        </p:blipFill>
        <p:spPr bwMode="auto">
          <a:xfrm>
            <a:off x="5021718" y="3212976"/>
            <a:ext cx="3587516" cy="9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gadgetlite.com/wp-content/uploads/2010/09/skype.jpg"/>
          <p:cNvPicPr>
            <a:picLocks noChangeAspect="1" noChangeArrowheads="1"/>
          </p:cNvPicPr>
          <p:nvPr/>
        </p:nvPicPr>
        <p:blipFill>
          <a:blip r:embed="rId4" cstate="print"/>
          <a:srcRect t="18911" b="18052"/>
          <a:stretch>
            <a:fillRect/>
          </a:stretch>
        </p:blipFill>
        <p:spPr bwMode="auto">
          <a:xfrm>
            <a:off x="4788024" y="1340768"/>
            <a:ext cx="1629704" cy="1088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4859" y="198658"/>
            <a:ext cx="2521516" cy="538895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3200" b="1" dirty="0" smtClean="0">
                <a:latin typeface="+mn-lt"/>
              </a:rPr>
              <a:t>Webcam Chat</a:t>
            </a:r>
            <a:endParaRPr lang="en-GB" sz="3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" y="737553"/>
            <a:ext cx="4246895" cy="464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226" y="133608"/>
            <a:ext cx="8010323" cy="1197280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2500" b="1" dirty="0" smtClean="0">
                <a:latin typeface="+mn-lt"/>
              </a:rPr>
              <a:t>Social Networking</a:t>
            </a:r>
          </a:p>
          <a:p>
            <a:pPr algn="ctr"/>
            <a:endParaRPr lang="en-GB" sz="2500" b="1" dirty="0" smtClean="0">
              <a:latin typeface="+mn-lt"/>
            </a:endParaRPr>
          </a:p>
          <a:p>
            <a:endParaRPr lang="en-GB" sz="2500" b="1" dirty="0">
              <a:latin typeface="+mn-lt"/>
            </a:endParaRPr>
          </a:p>
        </p:txBody>
      </p:sp>
      <p:pic>
        <p:nvPicPr>
          <p:cNvPr id="4" name="Picture 3" descr="Tw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6253">
            <a:off x="3003665" y="1745437"/>
            <a:ext cx="3021103" cy="32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226" y="133608"/>
            <a:ext cx="8010323" cy="2343107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Social Networking – It’s More than Twitter and Facebook</a:t>
            </a:r>
          </a:p>
          <a:p>
            <a:pPr algn="ctr"/>
            <a:endParaRPr lang="en-GB" sz="2500" b="1" dirty="0"/>
          </a:p>
          <a:p>
            <a:pPr algn="ctr"/>
            <a:r>
              <a:rPr lang="en-GB" sz="2500" b="1" dirty="0" smtClean="0"/>
              <a:t>The App Challenge</a:t>
            </a:r>
            <a:endParaRPr lang="en-GB" sz="2500" b="1" dirty="0" smtClean="0">
              <a:latin typeface="+mn-lt"/>
            </a:endParaRPr>
          </a:p>
          <a:p>
            <a:endParaRPr lang="en-GB" sz="2500" b="1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05499"/>
            <a:ext cx="710753" cy="7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87" y="2821496"/>
            <a:ext cx="715516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7206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69103" cy="11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09" y="4076857"/>
            <a:ext cx="936876" cy="9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319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Live streaming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Live streaming is the broadcasting of real-time, live video to an audience over the </a:t>
            </a:r>
            <a:r>
              <a:rPr lang="en-GB" sz="2800" dirty="0" smtClean="0"/>
              <a:t>internet – most social media platforms now have live streaming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429000"/>
            <a:ext cx="2880320" cy="952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68960"/>
            <a:ext cx="3853876" cy="20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17632" cy="4597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Live streaming benefits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r>
              <a:rPr lang="en-GB" sz="2400" dirty="0" smtClean="0"/>
              <a:t>Chance to be a creator, a performer and be seen by an audience</a:t>
            </a:r>
          </a:p>
          <a:p>
            <a:r>
              <a:rPr lang="en-GB" sz="2400" dirty="0" smtClean="0"/>
              <a:t>Positive feedback from peers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Risks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 smtClean="0"/>
              <a:t>Uncensored, unedited and unrehearsed</a:t>
            </a:r>
          </a:p>
          <a:p>
            <a:r>
              <a:rPr lang="en-GB" sz="2400" dirty="0" smtClean="0"/>
              <a:t>Negative comments, online bullying</a:t>
            </a:r>
          </a:p>
          <a:p>
            <a:r>
              <a:rPr lang="en-GB" sz="2400" dirty="0" smtClean="0"/>
              <a:t>Attention from strangers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2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4223347"/>
              </p:ext>
            </p:extLst>
          </p:nvPr>
        </p:nvGraphicFramePr>
        <p:xfrm>
          <a:off x="467544" y="47667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138255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911111" cy="12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Peer to Peer Apps </a:t>
            </a:r>
            <a:endParaRPr lang="en-GB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7574"/>
            <a:ext cx="2657468" cy="14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755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0661"/>
            <a:ext cx="5343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412776"/>
            <a:ext cx="2232248" cy="25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6498"/>
            <a:ext cx="5400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209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6" y="695151"/>
            <a:ext cx="3571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17275"/>
            <a:ext cx="8670027" cy="68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8013" cy="720080"/>
          </a:xfrm>
        </p:spPr>
        <p:txBody>
          <a:bodyPr/>
          <a:lstStyle/>
          <a:p>
            <a:pPr algn="ctr"/>
            <a:r>
              <a:rPr lang="en-GB" sz="3500" b="1" dirty="0" err="1" smtClean="0"/>
              <a:t>Sexting</a:t>
            </a: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8013" cy="5849937"/>
          </a:xfrm>
        </p:spPr>
        <p:txBody>
          <a:bodyPr/>
          <a:lstStyle/>
          <a:p>
            <a:r>
              <a:rPr lang="en-GB" dirty="0" smtClean="0"/>
              <a:t>The act of sending sexually explicit images or photographs</a:t>
            </a:r>
          </a:p>
          <a:p>
            <a:r>
              <a:rPr lang="en-GB" dirty="0" smtClean="0"/>
              <a:t>Sexually explicit text based conversations</a:t>
            </a:r>
          </a:p>
          <a:p>
            <a:endParaRPr lang="en-GB" dirty="0"/>
          </a:p>
          <a:p>
            <a:r>
              <a:rPr lang="en-GB" b="1" dirty="0" smtClean="0"/>
              <a:t>Laws on Revenge Porn put children over 10 at risk of a criminal record</a:t>
            </a:r>
          </a:p>
        </p:txBody>
      </p:sp>
    </p:spTree>
    <p:extLst>
      <p:ext uri="{BB962C8B-B14F-4D97-AF65-F5344CB8AC3E}">
        <p14:creationId xmlns:p14="http://schemas.microsoft.com/office/powerpoint/2010/main" val="22732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Primary Sexting Resource: NSPCC Share Aware</a:t>
            </a:r>
            <a:endParaRPr lang="en-GB" sz="2400" b="1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64905" cy="37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696200" cy="4619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6960" y="551723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https://www.rcpch.ac.uk/resources/health-impacts-screen-time-guide-clinicians-parents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6198141" cy="5997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3068960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WHO classified it as a medical disorder in June 2018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373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7816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9311"/>
            <a:ext cx="3888432" cy="19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759" y="188640"/>
            <a:ext cx="467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Remember that Technology is mostly positive…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23" y="1166416"/>
            <a:ext cx="3256471" cy="1823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473995"/>
            <a:ext cx="329399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17435" cy="29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87" y="188640"/>
            <a:ext cx="5120760" cy="33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9987"/>
            <a:ext cx="4439690" cy="2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2" y="2674935"/>
            <a:ext cx="1514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38" y="629837"/>
            <a:ext cx="1514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6" y="908720"/>
            <a:ext cx="1504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17" y="4227511"/>
            <a:ext cx="1485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75" y="984920"/>
            <a:ext cx="149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09" y="4185443"/>
            <a:ext cx="1504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15" y="2678903"/>
            <a:ext cx="1485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505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PEGI Rating Symbols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53" y="2564904"/>
            <a:ext cx="1504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3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5616624" cy="376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21" y="0"/>
            <a:ext cx="232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  <a:p>
            <a:r>
              <a:rPr lang="en-GB" sz="2800" b="1" dirty="0" smtClean="0"/>
              <a:t>The Dark Web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606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How Does The Dark Web Differ From The ‘Normal’ Web</a:t>
            </a:r>
            <a:r>
              <a:rPr lang="en-GB" sz="2400" b="1" dirty="0" smtClean="0"/>
              <a:t>?</a:t>
            </a:r>
          </a:p>
          <a:p>
            <a:endParaRPr lang="en-GB" sz="2400" dirty="0"/>
          </a:p>
          <a:p>
            <a:r>
              <a:rPr lang="en-GB" sz="2400" dirty="0" smtClean="0"/>
              <a:t>Think </a:t>
            </a:r>
            <a:r>
              <a:rPr lang="en-GB" sz="2400" dirty="0"/>
              <a:t>of the web in three parts:</a:t>
            </a:r>
          </a:p>
          <a:p>
            <a:endParaRPr lang="en-GB" sz="2400" dirty="0"/>
          </a:p>
          <a:p>
            <a:r>
              <a:rPr lang="en-GB" sz="2400" dirty="0"/>
              <a:t>1 The ‘Normal’ Web Or The Surface </a:t>
            </a:r>
            <a:r>
              <a:rPr lang="en-GB" sz="2400" dirty="0" smtClean="0"/>
              <a:t>Web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 The Deep </a:t>
            </a:r>
            <a:r>
              <a:rPr lang="en-GB" sz="2400" dirty="0" smtClean="0"/>
              <a:t>Web</a:t>
            </a:r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content of databases and other web services that </a:t>
            </a:r>
            <a:r>
              <a:rPr lang="en-GB" sz="2400" dirty="0" smtClean="0"/>
              <a:t>conventional </a:t>
            </a:r>
            <a:r>
              <a:rPr lang="en-GB" sz="2400" dirty="0"/>
              <a:t>search engines such as Google and Yahoo can’t index.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3 The Dark </a:t>
            </a:r>
            <a:r>
              <a:rPr lang="en-GB" sz="2400" dirty="0" smtClean="0"/>
              <a:t>Web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81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Dark Web is a part of the internet that can only be accessed by using a </a:t>
            </a:r>
            <a:r>
              <a:rPr lang="en-GB" sz="2800" dirty="0" smtClean="0"/>
              <a:t>specialised </a:t>
            </a:r>
            <a:r>
              <a:rPr lang="en-GB" sz="2800" dirty="0"/>
              <a:t>browser </a:t>
            </a:r>
            <a:r>
              <a:rPr lang="en-GB" sz="2800" dirty="0" smtClean="0"/>
              <a:t>such as </a:t>
            </a:r>
            <a:r>
              <a:rPr lang="en-GB" sz="2800" dirty="0"/>
              <a:t>Tor</a:t>
            </a:r>
            <a:r>
              <a:rPr lang="en-GB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Dark </a:t>
            </a:r>
            <a:r>
              <a:rPr lang="en-GB" sz="2800" dirty="0" smtClean="0"/>
              <a:t>Web does not appear in search engines and is encrypted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It is not illegal to use a browser such as Tor to  access the Dark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It can be accessed on a PC, laptop, tablet or smartphone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4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178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TOR stands for ‘The Onion Router’. It works by adding multiple layers of encryption onto your website traffic as it </a:t>
            </a:r>
            <a:r>
              <a:rPr lang="en-GB" sz="2800" dirty="0" smtClean="0"/>
              <a:t>moves around the network</a:t>
            </a:r>
            <a:r>
              <a:rPr lang="en-GB" sz="2800" dirty="0"/>
              <a:t>, then </a:t>
            </a:r>
            <a:r>
              <a:rPr lang="en-GB" sz="2800" dirty="0" smtClean="0"/>
              <a:t>peeling </a:t>
            </a:r>
            <a:r>
              <a:rPr lang="en-GB" sz="2800" dirty="0"/>
              <a:t>those layers off, one by one, so by the time your internet activity has reached the website you’re seeking, no one could possibly detect your identity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2849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10" y="620688"/>
            <a:ext cx="87608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Why do people use the Dark Web?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Internet access in parts of the world where this is restricted or people are at risk (political censorship)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Privacy – avoiding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Hidden services e.g. whistleblowing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Illegal activity – weapons, drugs, extreme pornography and child abuse images</a:t>
            </a:r>
          </a:p>
          <a:p>
            <a:endParaRPr lang="en-GB" sz="2800" dirty="0" smtClean="0"/>
          </a:p>
          <a:p>
            <a:pPr algn="ctr"/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068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548680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Dark Web risks to children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Older children are more likely to be interested due to drink, drugs, fake IDs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Younger children at risk of having images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Risk of self harm and suicide </a:t>
            </a:r>
            <a:r>
              <a:rPr lang="en-GB" sz="2400" dirty="0"/>
              <a:t>content – tragic </a:t>
            </a:r>
            <a:r>
              <a:rPr lang="en-GB" sz="2400" dirty="0" err="1"/>
              <a:t>Leiliani</a:t>
            </a:r>
            <a:r>
              <a:rPr lang="en-GB" sz="2400" dirty="0"/>
              <a:t> </a:t>
            </a:r>
            <a:r>
              <a:rPr lang="en-GB" sz="2400" dirty="0" smtClean="0"/>
              <a:t>Clarke case in February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Dark Web risks to children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Webcam hacking is more of a risk on the Dark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is easy for children to download and install TOR once they know it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Parents advised to check for TOR or other apps and remove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Set up smartphones for parental approval of apps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JUST SAY no!</a:t>
            </a:r>
            <a:br>
              <a:rPr lang="en-GB" sz="4000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4000">
                <a:solidFill>
                  <a:srgbClr val="000000"/>
                </a:solidFill>
                <a:latin typeface="Calibri" pitchFamily="34" charset="0"/>
              </a:rPr>
              <a:t>lock up the computer!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73238"/>
            <a:ext cx="6840537" cy="47355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416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024336" cy="21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27" y="2852936"/>
            <a:ext cx="2762250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653136"/>
            <a:ext cx="190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Kayleigh Haywood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516" y="764704"/>
            <a:ext cx="2144014" cy="3117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2160" y="4005064"/>
            <a:ext cx="14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Leilani Clarke</a:t>
            </a:r>
          </a:p>
        </p:txBody>
      </p:sp>
    </p:spTree>
    <p:extLst>
      <p:ext uri="{BB962C8B-B14F-4D97-AF65-F5344CB8AC3E}">
        <p14:creationId xmlns:p14="http://schemas.microsoft.com/office/powerpoint/2010/main" val="2172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4" charset="0"/>
              </a:rPr>
              <a:t>And there is another way….</a:t>
            </a:r>
          </a:p>
        </p:txBody>
      </p:sp>
      <p:sp>
        <p:nvSpPr>
          <p:cNvPr id="134147" name="Text Box 2"/>
          <p:cNvSpPr txBox="1">
            <a:spLocks noChangeArrowheads="1"/>
          </p:cNvSpPr>
          <p:nvPr/>
        </p:nvSpPr>
        <p:spPr bwMode="auto">
          <a:xfrm>
            <a:off x="214282" y="1571612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hangingPunct="1">
              <a:lnSpc>
                <a:spcPct val="102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  <a:p>
            <a:pPr hangingPunct="1">
              <a:lnSpc>
                <a:spcPct val="102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Building 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protective and resilience skills…children keeping themselves safe</a:t>
            </a:r>
          </a:p>
        </p:txBody>
      </p:sp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786" y="1628800"/>
            <a:ext cx="3375814" cy="338437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488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928802"/>
            <a:ext cx="671517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+mn-lt"/>
              </a:rPr>
              <a:t>What can I do to keep my child safe?</a:t>
            </a:r>
          </a:p>
          <a:p>
            <a:pPr algn="ctr"/>
            <a:endParaRPr lang="en-GB" sz="4000" b="1" dirty="0" smtClean="0">
              <a:latin typeface="+mn-lt"/>
            </a:endParaRPr>
          </a:p>
          <a:p>
            <a:pPr algn="ctr"/>
            <a:r>
              <a:rPr lang="en-GB" sz="4000" b="1" dirty="0" smtClean="0">
                <a:latin typeface="+mn-lt"/>
              </a:rPr>
              <a:t>Top Tips for Parents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2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14282" y="-1000156"/>
            <a:ext cx="7000924" cy="6715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Keep Informed: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Know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what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your child is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doing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online and be aware of the risks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Ask them to teach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how to use their programmes/games (be involved)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Encourage children to use technology in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a ‘public’/family space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dirty="0" smtClean="0">
                <a:latin typeface="+mn-lt"/>
              </a:rPr>
              <a:t>Google your child’s name, what can you find out about them?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Be observant for changes in behaviour which may indicate </a:t>
            </a:r>
            <a:r>
              <a:rPr lang="en-GB" sz="2000" dirty="0" smtClean="0"/>
              <a:t>online </a:t>
            </a:r>
            <a:r>
              <a:rPr lang="en-GB" sz="2000" dirty="0" smtClean="0">
                <a:latin typeface="+mn-lt"/>
              </a:rPr>
              <a:t>bullying or grooming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85136" cy="2012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358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14282" y="-1000156"/>
            <a:ext cx="7000924" cy="6715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Signs to Look for: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Victim: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Being ill at ease when receiving an email, IM, or text message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Feeling upset after using the computer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Refusing to leave the house or go to school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Withdrawing from friends and family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Calibri" pitchFamily="34" charset="0"/>
              </a:rPr>
              <a:t>Cyberbully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Switching screens or closing programs when you walk by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Using the computer late at night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Getting upset if he/she cannot use the computer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• Using multiple online accounts or an account that belongs 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to someone else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 smtClean="0">
                <a:latin typeface="+mn-lt"/>
              </a:rPr>
              <a:t>(A Parent’s Guide to Social Networking Sites, McAfee)</a:t>
            </a: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85136" cy="2012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64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0" y="1600200"/>
            <a:ext cx="6143636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1885136" cy="2012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239329"/>
            <a:ext cx="6643734" cy="650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+mn-lt"/>
              </a:rPr>
              <a:t>Communicate: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Have family rules for using technology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Talk about technology use and staying safe with your child– communication is the most importing factor in keeping children safe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Help your child to understand they should never give out personal details to online friends</a:t>
            </a:r>
          </a:p>
          <a:p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Remind your child never to open or respond to email or other messages if they do not know the sender</a:t>
            </a:r>
          </a:p>
          <a:p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Talk to your child about the importance of balancing their screen based and physical/social activities</a:t>
            </a: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025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323528" y="836712"/>
            <a:ext cx="5725870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en-GB" sz="2800" b="1" dirty="0" smtClean="0">
                <a:latin typeface="+mn-lt"/>
              </a:rPr>
              <a:t>Keep Your Technology Safe: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Protect your computer with up to date anti-virus and firewall software 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Set up a user account  on the family computer for your child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Set up software to monitor internet usage on laptops and restrict access to adult content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Use browser content controls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Use parental controls on the TV and games consoles</a:t>
            </a: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1885136" cy="2012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73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24744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onadenham\AppData\Local\Microsoft\Windows\Temporary Internet Files\Content.Outlook\9VFEGCRY\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214282" y="692696"/>
            <a:ext cx="8678198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en-GB" sz="2800" b="1" dirty="0" smtClean="0">
              <a:latin typeface="+mn-lt"/>
            </a:endParaRPr>
          </a:p>
          <a:p>
            <a:r>
              <a:rPr lang="en-GB" sz="2800" b="1" dirty="0" smtClean="0">
                <a:latin typeface="+mn-lt"/>
              </a:rPr>
              <a:t>Safe Social Networking:</a:t>
            </a: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Discourage young children from using </a:t>
            </a:r>
            <a:r>
              <a:rPr lang="en-GB" sz="2000" dirty="0" err="1" smtClean="0">
                <a:latin typeface="+mn-lt"/>
              </a:rPr>
              <a:t>Facebook</a:t>
            </a:r>
            <a:r>
              <a:rPr lang="en-GB" sz="2000" dirty="0" smtClean="0">
                <a:latin typeface="+mn-lt"/>
              </a:rPr>
              <a:t> and similar sites for over 13s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If your child </a:t>
            </a:r>
            <a:r>
              <a:rPr lang="en-GB" sz="2000" b="1" dirty="0" smtClean="0">
                <a:latin typeface="+mn-lt"/>
              </a:rPr>
              <a:t>IS</a:t>
            </a:r>
            <a:r>
              <a:rPr lang="en-GB" sz="2000" dirty="0" smtClean="0">
                <a:latin typeface="+mn-lt"/>
              </a:rPr>
              <a:t> using chat and social networking sites, ask to be on their friends list but do not participate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Make sure your child’s profile is private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Remove tags or inappropriate pictures posted by someone else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Report inappropriate use to </a:t>
            </a:r>
            <a:r>
              <a:rPr lang="en-GB" sz="2000" dirty="0" err="1" smtClean="0">
                <a:latin typeface="+mn-lt"/>
              </a:rPr>
              <a:t>Facebook</a:t>
            </a:r>
            <a:r>
              <a:rPr lang="en-GB" sz="2000" dirty="0" smtClean="0">
                <a:latin typeface="+mn-lt"/>
              </a:rPr>
              <a:t> and ask them to remove inappropriate content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Inform school of any cyberbullying incidents </a:t>
            </a:r>
            <a:r>
              <a:rPr lang="en-GB" sz="2000" dirty="0"/>
              <a:t>and </a:t>
            </a:r>
            <a:r>
              <a:rPr lang="en-GB" sz="2000" dirty="0" smtClean="0"/>
              <a:t>support </a:t>
            </a:r>
            <a:r>
              <a:rPr lang="en-GB" sz="2000" dirty="0"/>
              <a:t>school staff in investigating incidents</a:t>
            </a:r>
          </a:p>
          <a:p>
            <a:endParaRPr lang="en-GB" sz="2000" dirty="0" smtClean="0">
              <a:latin typeface="+mn-lt"/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14282" y="548680"/>
            <a:ext cx="8392446" cy="3982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2000"/>
              </a:lnSpc>
              <a:spcBef>
                <a:spcPts val="638"/>
              </a:spcBef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49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40" y="320617"/>
            <a:ext cx="8630914" cy="882450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Further Information for Parents</a:t>
            </a:r>
          </a:p>
          <a:p>
            <a:endParaRPr lang="en-GB" sz="2800" dirty="0" smtClean="0">
              <a:latin typeface="+mn-lt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89848" cy="337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68" y="1468126"/>
            <a:ext cx="4226856" cy="27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488832" cy="406264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endParaRPr lang="en-GB" sz="4800" b="1" dirty="0" smtClean="0">
              <a:latin typeface="+mn-lt"/>
            </a:endParaRPr>
          </a:p>
          <a:p>
            <a:pPr algn="ctr"/>
            <a:r>
              <a:rPr lang="en-GB" sz="4800" b="1" dirty="0" smtClean="0">
                <a:latin typeface="+mn-lt"/>
              </a:rPr>
              <a:t>Risks to Children and Young People using Technology</a:t>
            </a:r>
          </a:p>
          <a:p>
            <a:pPr algn="ctr"/>
            <a:endParaRPr lang="en-GB" sz="4800" b="1" dirty="0"/>
          </a:p>
          <a:p>
            <a:pPr algn="ctr"/>
            <a:r>
              <a:rPr lang="en-GB" sz="4800" b="1" dirty="0" smtClean="0">
                <a:latin typeface="+mn-lt"/>
              </a:rPr>
              <a:t>(content warning)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84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4143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214554"/>
            <a:ext cx="6786610" cy="1141412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/>
              <a:t>Questions</a:t>
            </a:r>
            <a:br>
              <a:rPr lang="en-GB" sz="7200" b="1" dirty="0" smtClean="0"/>
            </a:br>
            <a:r>
              <a:rPr lang="en-GB" sz="7200" b="1" dirty="0" smtClean="0"/>
              <a:t/>
            </a:r>
            <a:br>
              <a:rPr lang="en-GB" sz="7200" b="1" dirty="0" smtClean="0"/>
            </a:br>
            <a:r>
              <a:rPr lang="en-GB" sz="9600" b="1" dirty="0"/>
              <a:t>? </a:t>
            </a:r>
            <a:r>
              <a:rPr lang="en-GB" sz="9600" b="1" dirty="0" smtClean="0"/>
              <a:t>?</a:t>
            </a:r>
            <a:r>
              <a:rPr lang="en-GB" sz="9600" b="1" dirty="0">
                <a:solidFill>
                  <a:prstClr val="black"/>
                </a:solidFill>
              </a:rPr>
              <a:t> </a:t>
            </a:r>
            <a:r>
              <a:rPr lang="en-GB" sz="9600" b="1" dirty="0" smtClean="0">
                <a:solidFill>
                  <a:prstClr val="black"/>
                </a:solidFill>
              </a:rPr>
              <a:t>?</a:t>
            </a:r>
            <a:r>
              <a:rPr lang="en-GB" sz="9600" b="1" dirty="0"/>
              <a:t> </a:t>
            </a:r>
            <a:r>
              <a:rPr lang="en-GB" sz="9600" b="1" dirty="0" smtClean="0"/>
              <a:t>?</a:t>
            </a:r>
            <a:r>
              <a:rPr lang="en-GB" sz="96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146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143932" cy="195145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GB" sz="2800" b="1" dirty="0"/>
              <a:t>Risks of Using Technology</a:t>
            </a:r>
          </a:p>
          <a:p>
            <a:endParaRPr lang="en-GB" dirty="0" smtClean="0">
              <a:latin typeface="+mn-lt"/>
            </a:endParaRPr>
          </a:p>
          <a:p>
            <a:pPr algn="ctr"/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11545"/>
              </p:ext>
            </p:extLst>
          </p:nvPr>
        </p:nvGraphicFramePr>
        <p:xfrm>
          <a:off x="395536" y="587354"/>
          <a:ext cx="8354517" cy="50359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84839"/>
                <a:gridCol w="2784839"/>
                <a:gridCol w="2784839"/>
              </a:tblGrid>
              <a:tr h="3952419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+mn-lt"/>
                        </a:rPr>
                        <a:t>Content</a:t>
                      </a:r>
                    </a:p>
                    <a:p>
                      <a:pPr algn="ctr"/>
                      <a:endParaRPr lang="en-GB" sz="2500" b="1" dirty="0" smtClean="0">
                        <a:latin typeface="+mn-lt"/>
                      </a:endParaRP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Viruses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Spam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Viewing or receiving inappropriate content</a:t>
                      </a:r>
                      <a:endParaRPr lang="en-GB" sz="2500" b="0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+mn-lt"/>
                        </a:rPr>
                        <a:t>Conduct</a:t>
                      </a:r>
                    </a:p>
                    <a:p>
                      <a:pPr algn="ctr"/>
                      <a:endParaRPr lang="en-GB" sz="2500" b="1" dirty="0" smtClean="0">
                        <a:latin typeface="+mn-lt"/>
                      </a:endParaRP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Damage to reputation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Trolling</a:t>
                      </a:r>
                    </a:p>
                    <a:p>
                      <a:r>
                        <a:rPr lang="en-GB" sz="2500" b="0" dirty="0" err="1" smtClean="0">
                          <a:latin typeface="+mn-lt"/>
                        </a:rPr>
                        <a:t>Cyberbullying</a:t>
                      </a:r>
                      <a:endParaRPr lang="en-GB" sz="2500" b="0" dirty="0" smtClean="0">
                        <a:latin typeface="+mn-lt"/>
                      </a:endParaRP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Financial risks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Giving out personal information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Health and wellbeing</a:t>
                      </a:r>
                    </a:p>
                    <a:p>
                      <a:r>
                        <a:rPr lang="en-GB" sz="2500" b="0" dirty="0" smtClean="0"/>
                        <a:t>Sexting</a:t>
                      </a:r>
                    </a:p>
                    <a:p>
                      <a:r>
                        <a:rPr lang="en-GB" sz="2500" b="1" dirty="0" smtClean="0"/>
                        <a:t>Peer on peer abuse</a:t>
                      </a:r>
                      <a:endParaRPr lang="en-GB" sz="2500" b="1" dirty="0"/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+mn-lt"/>
                        </a:rPr>
                        <a:t>Contact</a:t>
                      </a:r>
                    </a:p>
                    <a:p>
                      <a:pPr algn="ctr"/>
                      <a:endParaRPr lang="en-GB" sz="2500" b="1" dirty="0" smtClean="0">
                        <a:latin typeface="+mn-lt"/>
                      </a:endParaRP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Online</a:t>
                      </a:r>
                      <a:r>
                        <a:rPr lang="en-GB" sz="2500" b="0" baseline="0" dirty="0" smtClean="0">
                          <a:latin typeface="+mn-lt"/>
                        </a:rPr>
                        <a:t> </a:t>
                      </a:r>
                      <a:r>
                        <a:rPr lang="en-GB" sz="2500" b="0" dirty="0" smtClean="0">
                          <a:latin typeface="+mn-lt"/>
                        </a:rPr>
                        <a:t>bullying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Inappropriate contact from adults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Grooming by paedophiles</a:t>
                      </a:r>
                    </a:p>
                    <a:p>
                      <a:r>
                        <a:rPr lang="en-GB" sz="2500" b="0" dirty="0" smtClean="0">
                          <a:latin typeface="+mn-lt"/>
                        </a:rPr>
                        <a:t>Radicalisation</a:t>
                      </a:r>
                    </a:p>
                    <a:p>
                      <a:endParaRPr lang="en-GB" sz="2500" dirty="0"/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9"/>
            <a:ext cx="8215370" cy="98858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GB" sz="2800" b="1" dirty="0"/>
              <a:t>Ofcom Children and Parents Media Use and Attitudes </a:t>
            </a:r>
            <a:r>
              <a:rPr lang="en-GB" sz="2800" b="1" dirty="0" smtClean="0"/>
              <a:t>Report 2018 (published Jan 2019)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632848" cy="49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9"/>
            <a:ext cx="8215370" cy="98858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GB" sz="2800" b="1" dirty="0"/>
              <a:t>Ofcom Children and Parents Media Use and Attitudes </a:t>
            </a:r>
            <a:r>
              <a:rPr lang="en-GB" sz="2800" b="1" dirty="0" smtClean="0"/>
              <a:t>Report 2018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74315"/>
            <a:ext cx="7310524" cy="54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727"/>
            <a:ext cx="9144000" cy="57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1971</Words>
  <Application>Microsoft Office PowerPoint</Application>
  <PresentationFormat>On-screen Show (4:3)</PresentationFormat>
  <Paragraphs>317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 Unicode MS</vt:lpstr>
      <vt:lpstr>ＭＳ Ｐゴシック</vt:lpstr>
      <vt:lpstr>Arial</vt:lpstr>
      <vt:lpstr>Calibri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your children talking to online?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? ? ? ? ?</vt:lpstr>
    </vt:vector>
  </TitlesOfParts>
  <Company>Kirklees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Herbert</dc:creator>
  <cp:lastModifiedBy>Fiona Denham</cp:lastModifiedBy>
  <cp:revision>51</cp:revision>
  <dcterms:created xsi:type="dcterms:W3CDTF">2015-02-05T10:25:21Z</dcterms:created>
  <dcterms:modified xsi:type="dcterms:W3CDTF">2020-01-21T13:23:13Z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iteId">
    <vt:lpwstr>61d0734f-7fce-4063-b638-09ac5ad5a43f</vt:lpwstr>
  </property>
  <property fmtid="{D5CDD505-2E9C-101B-9397-08002B2CF9AE}" pid="4" name="MSIP_Label_22127eb8-1c2a-4c17-86cc-a5ba0926d1f9_Owner">
    <vt:lpwstr>Fiona.Denham@kirklees.gov.uk</vt:lpwstr>
  </property>
  <property fmtid="{D5CDD505-2E9C-101B-9397-08002B2CF9AE}" pid="5" name="MSIP_Label_22127eb8-1c2a-4c17-86cc-a5ba0926d1f9_SetDate">
    <vt:lpwstr>2019-03-18T17:28:05.4752991Z</vt:lpwstr>
  </property>
  <property fmtid="{D5CDD505-2E9C-101B-9397-08002B2CF9AE}" pid="6" name="MSIP_Label_22127eb8-1c2a-4c17-86cc-a5ba0926d1f9_Name">
    <vt:lpwstr>Official</vt:lpwstr>
  </property>
  <property fmtid="{D5CDD505-2E9C-101B-9397-08002B2CF9AE}" pid="7" name="MSIP_Label_22127eb8-1c2a-4c17-86cc-a5ba0926d1f9_Application">
    <vt:lpwstr>Microsoft Azure Information Protection</vt:lpwstr>
  </property>
  <property fmtid="{D5CDD505-2E9C-101B-9397-08002B2CF9AE}" pid="8" name="MSIP_Label_22127eb8-1c2a-4c17-86cc-a5ba0926d1f9_Extended_MSFT_Method">
    <vt:lpwstr>Automatic</vt:lpwstr>
  </property>
  <property fmtid="{D5CDD505-2E9C-101B-9397-08002B2CF9AE}" pid="9" name="Sensitivity">
    <vt:lpwstr>Official</vt:lpwstr>
  </property>
</Properties>
</file>