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9" r:id="rId2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wn Hankinson" userId="f9ce9717-e46c-4662-bb90-c033a54842bf" providerId="ADAL" clId="{E6BF3AD0-3568-4AFE-966C-168A0AF75183}"/>
    <pc:docChg chg="modSld">
      <pc:chgData name="Dawn Hankinson" userId="f9ce9717-e46c-4662-bb90-c033a54842bf" providerId="ADAL" clId="{E6BF3AD0-3568-4AFE-966C-168A0AF75183}" dt="2025-09-20T11:44:22.302" v="0" actId="1076"/>
      <pc:docMkLst>
        <pc:docMk/>
      </pc:docMkLst>
      <pc:sldChg chg="modSp mod">
        <pc:chgData name="Dawn Hankinson" userId="f9ce9717-e46c-4662-bb90-c033a54842bf" providerId="ADAL" clId="{E6BF3AD0-3568-4AFE-966C-168A0AF75183}" dt="2025-09-20T11:44:22.302" v="0" actId="1076"/>
        <pc:sldMkLst>
          <pc:docMk/>
          <pc:sldMk cId="920459866" sldId="259"/>
        </pc:sldMkLst>
        <pc:spChg chg="mod">
          <ac:chgData name="Dawn Hankinson" userId="f9ce9717-e46c-4662-bb90-c033a54842bf" providerId="ADAL" clId="{E6BF3AD0-3568-4AFE-966C-168A0AF75183}" dt="2025-09-20T11:44:22.302" v="0" actId="1076"/>
          <ac:spMkLst>
            <pc:docMk/>
            <pc:sldMk cId="920459866" sldId="259"/>
            <ac:spMk id="2" creationId="{0B710F9C-952B-DD92-64B2-04B8406FD7E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EE733-9A19-4804-80AD-A4E01AB43B3C}" type="datetimeFigureOut">
              <a:rPr lang="en-150" smtClean="0"/>
              <a:t>09/20/2025</a:t>
            </a:fld>
            <a:endParaRPr lang="en-15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15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1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E1F16-F211-47B0-AA1B-41D252A78FD5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06146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1305D-8B7D-DBCB-EED3-1091EB0E4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5B55AB-980C-734B-01B6-A3A3A0EF4A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852B4F-37BC-9462-B63D-DDADEA6FF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2E4B6-ECD1-E24C-4548-C1D913A7EF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E1F16-F211-47B0-AA1B-41D252A78FD5}" type="slidenum">
              <a:rPr lang="en-150" smtClean="0"/>
              <a:t>1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824467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9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0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57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0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0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35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6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31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9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68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7A9A-2CB2-A741-B755-CCE1CF4A6E7F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0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4BC1F-7C10-4D53-BD77-F265402DD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B649ED0-F180-4D23-69E0-839DDB6E6D9C}"/>
              </a:ext>
            </a:extLst>
          </p:cNvPr>
          <p:cNvSpPr/>
          <p:nvPr/>
        </p:nvSpPr>
        <p:spPr>
          <a:xfrm>
            <a:off x="331694" y="309282"/>
            <a:ext cx="12138212" cy="9171602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1213A8-B2BB-069B-8C39-FD2A6681F694}"/>
              </a:ext>
            </a:extLst>
          </p:cNvPr>
          <p:cNvSpPr/>
          <p:nvPr/>
        </p:nvSpPr>
        <p:spPr>
          <a:xfrm>
            <a:off x="484789" y="298127"/>
            <a:ext cx="7917022" cy="107721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en-GB" sz="4400" b="1">
                <a:ln w="0">
                  <a:solidFill>
                    <a:schemeClr val="tx1"/>
                  </a:solidFill>
                </a:ln>
                <a:latin typeface="Twinkl" panose="02000000000000000000" pitchFamily="2" charset="0"/>
                <a:cs typeface="Phosphate Inline" panose="02000506050000020004" pitchFamily="2" charset="77"/>
              </a:rPr>
              <a:t>The Locality of Kirkham</a:t>
            </a:r>
          </a:p>
          <a:p>
            <a:endParaRPr lang="en-GB" sz="2000" b="1" cap="none" spc="0">
              <a:ln w="0">
                <a:solidFill>
                  <a:schemeClr val="tx1"/>
                </a:solidFill>
              </a:ln>
              <a:solidFill>
                <a:srgbClr val="92D050"/>
              </a:solidFill>
              <a:effectLst>
                <a:outerShdw blurRad="50800" dist="12700" dir="4260000" algn="tl" rotWithShape="0">
                  <a:schemeClr val="dk1"/>
                </a:outerShdw>
              </a:effectLst>
              <a:latin typeface="Gill Sans MT" panose="020B0502020104020203" pitchFamily="34" charset="77"/>
              <a:cs typeface="Phosphate Inline" panose="02000506050000020004" pitchFamily="2" charset="77"/>
            </a:endParaRP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09A75049-F7CE-CD1D-E60C-6C318E971C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357657"/>
              </p:ext>
            </p:extLst>
          </p:nvPr>
        </p:nvGraphicFramePr>
        <p:xfrm>
          <a:off x="8348394" y="1294370"/>
          <a:ext cx="3911618" cy="8115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1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3004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72648">
                <a:tc>
                  <a:txBody>
                    <a:bodyPr/>
                    <a:lstStyle/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  <a:p>
                      <a:pPr algn="ctr"/>
                      <a:endParaRPr lang="en-GB" sz="1600" b="0">
                        <a:solidFill>
                          <a:schemeClr val="tx1"/>
                        </a:solidFill>
                        <a:latin typeface="Gill Sans MT" panose="020B0502020104020203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Table 10">
            <a:extLst>
              <a:ext uri="{FF2B5EF4-FFF2-40B4-BE49-F238E27FC236}">
                <a16:creationId xmlns:a16="http://schemas.microsoft.com/office/drawing/2014/main" id="{86841A9C-7FCC-E738-DF46-9F0AC96F83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432896"/>
              </p:ext>
            </p:extLst>
          </p:nvPr>
        </p:nvGraphicFramePr>
        <p:xfrm>
          <a:off x="539696" y="1294369"/>
          <a:ext cx="4349516" cy="48076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5419">
                  <a:extLst>
                    <a:ext uri="{9D8B030D-6E8A-4147-A177-3AD203B41FA5}">
                      <a16:colId xmlns:a16="http://schemas.microsoft.com/office/drawing/2014/main" val="2344213269"/>
                    </a:ext>
                  </a:extLst>
                </a:gridCol>
                <a:gridCol w="3124097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</a:tblGrid>
              <a:tr h="546006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ESSENTIAL </a:t>
                      </a:r>
                      <a:r>
                        <a:rPr lang="en-GB" sz="2400" b="1" baseline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  </a:t>
                      </a:r>
                      <a:r>
                        <a:rPr lang="en-GB" sz="2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VOCABULARY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>
                        <a:solidFill>
                          <a:schemeClr val="bg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812075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Word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Definition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landmark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feature (e.g. building, statue, bridge, mountain, park) that is easily recognised and would help people know where they are.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976222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aerial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From up above.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63334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human feature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Made by people. Something that would not be there without humans.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346193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physical feature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Something that is natural and was not made by humans.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786747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compass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An object that helps you find direction. 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098830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route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way to get from one place to another.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86715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6B216CA-083E-021F-4C64-9EEE3691A4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800563"/>
              </p:ext>
            </p:extLst>
          </p:nvPr>
        </p:nvGraphicFramePr>
        <p:xfrm>
          <a:off x="5007429" y="1294370"/>
          <a:ext cx="3118326" cy="46745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8326">
                  <a:extLst>
                    <a:ext uri="{9D8B030D-6E8A-4147-A177-3AD203B41FA5}">
                      <a16:colId xmlns:a16="http://schemas.microsoft.com/office/drawing/2014/main" val="3054178634"/>
                    </a:ext>
                  </a:extLst>
                </a:gridCol>
              </a:tblGrid>
              <a:tr h="471866">
                <a:tc>
                  <a:txBody>
                    <a:bodyPr/>
                    <a:lstStyle/>
                    <a:p>
                      <a:pPr algn="ctr"/>
                      <a:r>
                        <a:rPr lang="en-GB" sz="2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Key Concepts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105232"/>
                  </a:ext>
                </a:extLst>
              </a:tr>
              <a:tr h="660613">
                <a:tc>
                  <a:txBody>
                    <a:bodyPr/>
                    <a:lstStyle/>
                    <a:p>
                      <a:pPr algn="ctr"/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Our school is in the 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town of Kirkham 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which is in the 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county of Lancashire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, in the 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country of England. 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702434"/>
                  </a:ext>
                </a:extLst>
              </a:tr>
              <a:tr h="849359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England is part of 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Great Britain 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which is part of the 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United Kingdom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 which is in the 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continent of Europe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.</a:t>
                      </a:r>
                    </a:p>
                    <a:p>
                      <a:pPr algn="ctr"/>
                      <a:endParaRPr lang="en-GB" sz="1200" b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8256456"/>
                  </a:ext>
                </a:extLst>
              </a:tr>
              <a:tr h="315315">
                <a:tc>
                  <a:txBody>
                    <a:bodyPr/>
                    <a:lstStyle/>
                    <a:p>
                      <a:pPr algn="ctr"/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There are several 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landmarks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 in Kirkham which people know are linked to Kirkham and they would recognise them.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275099"/>
                  </a:ext>
                </a:extLst>
              </a:tr>
              <a:tr h="315315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Human features 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of Kirkham include Fox’s Biscuit Factory, St Michael’s Church and the </a:t>
                      </a:r>
                      <a:r>
                        <a:rPr lang="en-GB" sz="1200" b="0" err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fishstones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729620"/>
                  </a:ext>
                </a:extLst>
              </a:tr>
              <a:tr h="315315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Physical features 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of Kirkham include </a:t>
                      </a:r>
                      <a:r>
                        <a:rPr lang="en-GB" sz="1200" b="0" err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Wrangway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 Wood and the countryside/fields.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2909657"/>
                  </a:ext>
                </a:extLst>
              </a:tr>
              <a:tr h="315315">
                <a:tc>
                  <a:txBody>
                    <a:bodyPr/>
                    <a:lstStyle/>
                    <a:p>
                      <a:pPr algn="ctr"/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compass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 needle always points 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North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9035303"/>
                  </a:ext>
                </a:extLst>
              </a:tr>
              <a:tr h="315315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North, East, South 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and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 West 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are the four main compass directions.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739317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6B7BEF3-6B1E-87B7-CDBF-7902C09ECA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435125"/>
              </p:ext>
            </p:extLst>
          </p:nvPr>
        </p:nvGraphicFramePr>
        <p:xfrm>
          <a:off x="565912" y="6243550"/>
          <a:ext cx="7586059" cy="31664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23631">
                  <a:extLst>
                    <a:ext uri="{9D8B030D-6E8A-4147-A177-3AD203B41FA5}">
                      <a16:colId xmlns:a16="http://schemas.microsoft.com/office/drawing/2014/main" val="3054178634"/>
                    </a:ext>
                  </a:extLst>
                </a:gridCol>
                <a:gridCol w="762428">
                  <a:extLst>
                    <a:ext uri="{9D8B030D-6E8A-4147-A177-3AD203B41FA5}">
                      <a16:colId xmlns:a16="http://schemas.microsoft.com/office/drawing/2014/main" val="2265028358"/>
                    </a:ext>
                  </a:extLst>
                </a:gridCol>
              </a:tblGrid>
              <a:tr h="44803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20" b="0" i="0" kern="1200">
                          <a:solidFill>
                            <a:schemeClr val="tx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At the end of the topic, I will know…</a:t>
                      </a:r>
                      <a:endParaRPr lang="en-GB" sz="1600" b="1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1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105232"/>
                  </a:ext>
                </a:extLst>
              </a:tr>
              <a:tr h="313544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some landmarks in Kirkham.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702434"/>
                  </a:ext>
                </a:extLst>
              </a:tr>
              <a:tr h="448030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some human and physical features of Kirkham.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256456"/>
                  </a:ext>
                </a:extLst>
              </a:tr>
              <a:tr h="448030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how to use a compass to find North.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729620"/>
                  </a:ext>
                </a:extLst>
              </a:tr>
              <a:tr h="448030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how to identify where one landmark is in relation to another using North, East, South and West.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577617"/>
                  </a:ext>
                </a:extLst>
              </a:tr>
              <a:tr h="448030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how to follow a route on a map.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896417"/>
                  </a:ext>
                </a:extLst>
              </a:tr>
              <a:tr h="448030"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how to draw a map of my walk around Kirkham, including landmarks in the correct positions.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0550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B710F9C-952B-DD92-64B2-04B8406FD7E9}"/>
              </a:ext>
            </a:extLst>
          </p:cNvPr>
          <p:cNvSpPr txBox="1"/>
          <p:nvPr/>
        </p:nvSpPr>
        <p:spPr>
          <a:xfrm>
            <a:off x="7183604" y="358477"/>
            <a:ext cx="31205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inkl" panose="02000000000000000000" pitchFamily="2" charset="0"/>
              </a:rPr>
              <a:t>Geography</a:t>
            </a:r>
            <a:endParaRPr lang="en-150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inkl" panose="02000000000000000000" pitchFamily="2" charset="0"/>
            </a:endParaRPr>
          </a:p>
        </p:txBody>
      </p:sp>
      <p:pic>
        <p:nvPicPr>
          <p:cNvPr id="3" name="Picture 2" descr="A red and white logo&#10;&#10;AI-generated content may be incorrect.">
            <a:extLst>
              <a:ext uri="{FF2B5EF4-FFF2-40B4-BE49-F238E27FC236}">
                <a16:creationId xmlns:a16="http://schemas.microsoft.com/office/drawing/2014/main" id="{5122ED32-CAC7-CD7A-EDA2-EB18A33AEF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6729" y="681419"/>
            <a:ext cx="933450" cy="3333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41FAE6-538E-40CA-840F-BC730D4397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8386187" y="3768574"/>
            <a:ext cx="3849499" cy="56414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77C41D6-8455-4F50-A527-88AD59000B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80927" y="1743075"/>
            <a:ext cx="1846549" cy="167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459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288</Words>
  <Application>Microsoft Office PowerPoint</Application>
  <PresentationFormat>A3 Paper (297x420 mm)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Gill Sans MT</vt:lpstr>
      <vt:lpstr>Twinkl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Jennings</dc:creator>
  <cp:lastModifiedBy>Dawn Hankinson</cp:lastModifiedBy>
  <cp:revision>1</cp:revision>
  <cp:lastPrinted>2024-03-28T11:25:59Z</cp:lastPrinted>
  <dcterms:created xsi:type="dcterms:W3CDTF">2020-09-22T12:40:30Z</dcterms:created>
  <dcterms:modified xsi:type="dcterms:W3CDTF">2025-09-20T11:44:27Z</dcterms:modified>
</cp:coreProperties>
</file>