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C5F12A-68E5-42B8-86DF-1CD1BCCB4185}" v="1" dt="2025-09-18T15:31:14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15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EE733-9A19-4804-80AD-A4E01AB43B3C}" type="datetimeFigureOut">
              <a:rPr lang="en-150" smtClean="0"/>
              <a:t>09/18/2025</a:t>
            </a:fld>
            <a:endParaRPr lang="en-15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15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1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1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E1F16-F211-47B0-AA1B-41D252A78FD5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06146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E1F16-F211-47B0-AA1B-41D252A78FD5}" type="slidenum">
              <a:rPr lang="en-150" smtClean="0"/>
              <a:t>1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11022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085614-6D06-2C46-A00B-AE589627FAAA}"/>
              </a:ext>
            </a:extLst>
          </p:cNvPr>
          <p:cNvSpPr/>
          <p:nvPr/>
        </p:nvSpPr>
        <p:spPr>
          <a:xfrm>
            <a:off x="331694" y="309282"/>
            <a:ext cx="12138212" cy="917160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84789" y="298127"/>
            <a:ext cx="7917022" cy="89255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200" b="1">
                <a:ln w="0">
                  <a:solidFill>
                    <a:schemeClr val="tx1"/>
                  </a:solidFill>
                </a:ln>
                <a:latin typeface="Twinkl"/>
                <a:cs typeface="Phosphate Inline" panose="02000506050000020004" pitchFamily="2" charset="77"/>
              </a:rPr>
              <a:t>Year 5 Autumn 1: Ancient Civilisations</a:t>
            </a:r>
            <a:endParaRPr lang="en-GB" sz="3200" b="1">
              <a:ln w="0">
                <a:solidFill>
                  <a:schemeClr val="tx1"/>
                </a:solidFill>
              </a:ln>
              <a:latin typeface="Twinkl" panose="02000000000000000000" pitchFamily="2" charset="0"/>
              <a:cs typeface="Phosphate Inline" panose="02000506050000020004" pitchFamily="2" charset="77"/>
            </a:endParaRPr>
          </a:p>
          <a:p>
            <a:endParaRPr lang="en-GB" sz="2000" b="1" cap="none" spc="0">
              <a:ln w="0"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89014"/>
              </p:ext>
            </p:extLst>
          </p:nvPr>
        </p:nvGraphicFramePr>
        <p:xfrm>
          <a:off x="5097213" y="2993196"/>
          <a:ext cx="7083544" cy="331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3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7645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latin typeface="Twinkl"/>
                        </a:rPr>
                        <a:t>Timeline: Ancient Civilisations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760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600" b="0" i="0" u="none" strike="noStrike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089249"/>
              </p:ext>
            </p:extLst>
          </p:nvPr>
        </p:nvGraphicFramePr>
        <p:xfrm>
          <a:off x="620843" y="3014592"/>
          <a:ext cx="4349516" cy="4968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5419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3124097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46006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Twinkl"/>
                        </a:rPr>
                        <a:t>ESSENTIAL 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Twinkl"/>
                        </a:rPr>
                        <a:t> 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Twinkl"/>
                        </a:rPr>
                        <a:t>VOCABULARY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Definition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Civilisation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A society with its own organisation and culture</a:t>
                      </a:r>
                      <a:endParaRPr lang="en-GB" sz="1400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76222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Chronology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The arranging of events or dates in the order they occurred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3334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Adapt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To make something suitable for a new purpose</a:t>
                      </a:r>
                      <a:endParaRPr lang="en-GB" sz="1400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46193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Inventions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An object which has not been made before to fulfil a purpose.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86747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Ziggurats</a:t>
                      </a:r>
                    </a:p>
                    <a:p>
                      <a:pPr lvl="0" algn="ctr">
                        <a:buNone/>
                      </a:pPr>
                      <a:endParaRPr lang="en-GB" sz="1400" b="1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A temple used by the Ancient Sumer tribe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98830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err="1">
                          <a:solidFill>
                            <a:schemeClr val="tx1"/>
                          </a:solidFill>
                          <a:latin typeface="Twinkl"/>
                        </a:rPr>
                        <a:t>Archeologists</a:t>
                      </a:r>
                      <a:endParaRPr lang="en-GB" sz="1400" b="1" err="1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A person who studies human history through the excavation of sites.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67159"/>
                  </a:ext>
                </a:extLst>
              </a:tr>
              <a:tr h="5528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Twinkl"/>
                        </a:rPr>
                        <a:t>Legacy</a:t>
                      </a:r>
                      <a:endParaRPr lang="en-GB" sz="1400" b="1" dirty="0" err="1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"/>
                        </a:rPr>
                        <a:t>Something important or lasting that comes from the past.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46276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68185"/>
              </p:ext>
            </p:extLst>
          </p:nvPr>
        </p:nvGraphicFramePr>
        <p:xfrm>
          <a:off x="602550" y="962526"/>
          <a:ext cx="11657461" cy="1841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7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106"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solidFill>
                            <a:schemeClr val="tx1"/>
                          </a:solidFill>
                          <a:latin typeface="Twinkl"/>
                        </a:rPr>
                        <a:t>Timeline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41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8738175-D8CC-D564-8C20-04768FF5C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94058"/>
              </p:ext>
            </p:extLst>
          </p:nvPr>
        </p:nvGraphicFramePr>
        <p:xfrm>
          <a:off x="5097214" y="6437660"/>
          <a:ext cx="7162798" cy="3018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9743">
                  <a:extLst>
                    <a:ext uri="{9D8B030D-6E8A-4147-A177-3AD203B41FA5}">
                      <a16:colId xmlns:a16="http://schemas.microsoft.com/office/drawing/2014/main" val="3054178634"/>
                    </a:ext>
                  </a:extLst>
                </a:gridCol>
                <a:gridCol w="683055">
                  <a:extLst>
                    <a:ext uri="{9D8B030D-6E8A-4147-A177-3AD203B41FA5}">
                      <a16:colId xmlns:a16="http://schemas.microsoft.com/office/drawing/2014/main" val="2265028358"/>
                    </a:ext>
                  </a:extLst>
                </a:gridCol>
              </a:tblGrid>
              <a:tr h="546006">
                <a:tc gridSpan="2">
                  <a:txBody>
                    <a:bodyPr/>
                    <a:lstStyle/>
                    <a:p>
                      <a:r>
                        <a:rPr lang="en-GB" sz="2800" b="0" i="0" kern="1200">
                          <a:solidFill>
                            <a:schemeClr val="tx1"/>
                          </a:solidFill>
                          <a:effectLst/>
                          <a:latin typeface="Twinkl"/>
                          <a:ea typeface="+mn-ea"/>
                          <a:cs typeface="+mn-cs"/>
                        </a:rPr>
                        <a:t>What I will know at the end of the unit.</a:t>
                      </a:r>
                      <a:endParaRPr lang="en-GB" sz="2400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105232"/>
                  </a:ext>
                </a:extLst>
              </a:tr>
              <a:tr h="399778">
                <a:tc>
                  <a:txBody>
                    <a:bodyPr/>
                    <a:lstStyle/>
                    <a:p>
                      <a:pPr algn="l"/>
                      <a:r>
                        <a:rPr lang="en-GB" sz="1400" b="0">
                          <a:solidFill>
                            <a:schemeClr val="tx1"/>
                          </a:solidFill>
                          <a:latin typeface="Twinkl" panose="02000000000000000000"/>
                          <a:cs typeface="Times New Roman" panose="02020603050405020304" pitchFamily="18" charset="0"/>
                        </a:rPr>
                        <a:t>The main features of  ancient civilisations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702434"/>
                  </a:ext>
                </a:extLst>
              </a:tr>
              <a:tr h="399778">
                <a:tc>
                  <a:txBody>
                    <a:bodyPr/>
                    <a:lstStyle/>
                    <a:p>
                      <a:pPr algn="l"/>
                      <a:r>
                        <a:rPr lang="en-GB" sz="1400" b="0">
                          <a:solidFill>
                            <a:schemeClr val="tx1"/>
                          </a:solidFill>
                          <a:latin typeface="Twinkl" panose="02000000000000000000"/>
                          <a:cs typeface="Times New Roman" panose="02020603050405020304" pitchFamily="18" charset="0"/>
                        </a:rPr>
                        <a:t>The importance of Science and technology and how they advanced ancient civilisations.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56456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latin typeface="Twinkl" panose="02000000000000000000"/>
                          <a:cs typeface="Times New Roman"/>
                        </a:rPr>
                        <a:t>What everyday life was like for the Sumner tribe, the Shang dynasty of Ancient China and the Indus Valley civilisation.. .</a:t>
                      </a:r>
                      <a:endParaRPr lang="en-US" sz="2800" b="0">
                        <a:latin typeface="Twinkl" panose="02000000000000000000"/>
                        <a:cs typeface="Times New Roman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2962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l"/>
                      <a:r>
                        <a:rPr lang="en-GB" sz="1400" b="0">
                          <a:solidFill>
                            <a:schemeClr val="tx1"/>
                          </a:solidFill>
                          <a:latin typeface="Twinkl" panose="02000000000000000000"/>
                          <a:cs typeface="Times New Roman" panose="02020603050405020304" pitchFamily="18" charset="0"/>
                        </a:rPr>
                        <a:t>How sources can be used to help us identify what life was like for ancient civilisations.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77617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l"/>
                      <a:r>
                        <a:rPr lang="en-GB" sz="1400" b="0">
                          <a:solidFill>
                            <a:schemeClr val="tx1"/>
                          </a:solidFill>
                          <a:latin typeface="Twinkl" panose="02000000000000000000"/>
                          <a:cs typeface="Times New Roman" panose="02020603050405020304" pitchFamily="18" charset="0"/>
                        </a:rPr>
                        <a:t>The legacy of ancient civilisations and how they have shaped the modern world.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0550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71F53080-5DC0-5E65-7646-E9EDA466A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658" y="8315558"/>
            <a:ext cx="2121592" cy="646232"/>
          </a:xfrm>
          <a:prstGeom prst="rect">
            <a:avLst/>
          </a:prstGeom>
        </p:spPr>
      </p:pic>
      <p:pic>
        <p:nvPicPr>
          <p:cNvPr id="2" name="Picture 1" descr="A red and white logo&#10;&#10;AI-generated content may be incorrect.">
            <a:extLst>
              <a:ext uri="{FF2B5EF4-FFF2-40B4-BE49-F238E27FC236}">
                <a16:creationId xmlns:a16="http://schemas.microsoft.com/office/drawing/2014/main" id="{1D95F6B4-C1C2-2C85-770B-896C5C3DE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3161" y="379679"/>
            <a:ext cx="1466850" cy="504825"/>
          </a:xfrm>
          <a:prstGeom prst="rect">
            <a:avLst/>
          </a:prstGeom>
        </p:spPr>
      </p:pic>
      <p:pic>
        <p:nvPicPr>
          <p:cNvPr id="3" name="Picture 2" descr="A green and yellow rectangular object with black text&#10;&#10;AI-generated content may be incorrect.">
            <a:extLst>
              <a:ext uri="{FF2B5EF4-FFF2-40B4-BE49-F238E27FC236}">
                <a16:creationId xmlns:a16="http://schemas.microsoft.com/office/drawing/2014/main" id="{53516366-5631-A465-A194-0F3148544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51" y="1346722"/>
            <a:ext cx="11468098" cy="1457326"/>
          </a:xfrm>
          <a:prstGeom prst="rect">
            <a:avLst/>
          </a:prstGeom>
        </p:spPr>
      </p:pic>
      <p:pic>
        <p:nvPicPr>
          <p:cNvPr id="11" name="Picture 10" descr="A chart with text on it&#10;&#10;AI-generated content may be incorrect.">
            <a:extLst>
              <a:ext uri="{FF2B5EF4-FFF2-40B4-BE49-F238E27FC236}">
                <a16:creationId xmlns:a16="http://schemas.microsoft.com/office/drawing/2014/main" id="{F820BA57-47C4-8D08-DE4A-19D75073DA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8866" y="3384479"/>
            <a:ext cx="710083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A3 Paper (297x420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Gill Sans MT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Ruth Lewthwaite</cp:lastModifiedBy>
  <cp:revision>6</cp:revision>
  <cp:lastPrinted>2024-03-28T11:25:59Z</cp:lastPrinted>
  <dcterms:created xsi:type="dcterms:W3CDTF">2020-09-22T12:40:30Z</dcterms:created>
  <dcterms:modified xsi:type="dcterms:W3CDTF">2025-09-18T15:31:14Z</dcterms:modified>
</cp:coreProperties>
</file>