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A94957-86C4-9390-E211-6688BBD1D6A8}" v="1" dt="2025-09-15T15:39:52.7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6CB58-3901-432D-95B0-946A97E93AE0}" type="datetimeFigureOut">
              <a:t>9/15/2025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6D68A-D6D9-436A-9C56-7445C8F8015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8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77B09-1EC4-0E9A-7C9A-6170243905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E3FB1D-D832-01E2-69D7-4CB695D5C0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9D9958-29DA-C250-619C-949B806697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07222-FA95-176A-2BCD-8348ABABB5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E1F16-F211-47B0-AA1B-41D252A78FD5}" type="slidenum">
              <a:rPr lang="en-150" smtClean="0"/>
              <a:t>1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78504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3A065-F3C0-F519-E3CE-1D144FBCF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E88D4D-1240-4A26-6CF8-4B36A43C1DCA}"/>
              </a:ext>
            </a:extLst>
          </p:cNvPr>
          <p:cNvSpPr/>
          <p:nvPr/>
        </p:nvSpPr>
        <p:spPr>
          <a:xfrm>
            <a:off x="370777" y="153428"/>
            <a:ext cx="11449739" cy="661313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7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514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271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5029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786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2543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130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00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94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CB6D1E-90F2-DDF6-261B-DA9393C6A21F}"/>
              </a:ext>
            </a:extLst>
          </p:cNvPr>
          <p:cNvSpPr/>
          <p:nvPr/>
        </p:nvSpPr>
        <p:spPr>
          <a:xfrm>
            <a:off x="739720" y="272643"/>
            <a:ext cx="5655016" cy="681505"/>
          </a:xfrm>
          <a:prstGeom prst="rect">
            <a:avLst/>
          </a:prstGeom>
          <a:noFill/>
          <a:ln>
            <a:noFill/>
          </a:ln>
        </p:spPr>
        <p:txBody>
          <a:bodyPr wrap="square" lIns="65314" tIns="32657" rIns="65314" bIns="32657" anchor="t">
            <a:spAutoFit/>
          </a:bodyPr>
          <a:lstStyle>
            <a:defPPr>
              <a:defRPr lang="en-US"/>
            </a:defPPr>
            <a:lvl1pPr marL="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7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514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271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5029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786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2543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130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00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550">
                <a:ln w="0">
                  <a:solidFill>
                    <a:schemeClr val="tx1"/>
                  </a:solidFill>
                </a:ln>
                <a:latin typeface="Twinkl"/>
                <a:cs typeface="Phosphate Inline" panose="02000506050000020004" pitchFamily="2" charset="77"/>
              </a:rPr>
              <a:t>How do materials change?</a:t>
            </a:r>
          </a:p>
          <a:p>
            <a:endParaRPr lang="en-GB" sz="1429" b="1" cap="none" spc="0">
              <a:ln w="0"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graphicFrame>
        <p:nvGraphicFramePr>
          <p:cNvPr id="15" name="Table 10">
            <a:extLst>
              <a:ext uri="{FF2B5EF4-FFF2-40B4-BE49-F238E27FC236}">
                <a16:creationId xmlns:a16="http://schemas.microsoft.com/office/drawing/2014/main" id="{3CD255B5-F4E4-5FA2-585C-0BCB4112E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801576"/>
              </p:ext>
            </p:extLst>
          </p:nvPr>
        </p:nvGraphicFramePr>
        <p:xfrm>
          <a:off x="598551" y="801470"/>
          <a:ext cx="3686132" cy="4248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4076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712056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9000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>
                          <a:latin typeface="Twinkl"/>
                        </a:rPr>
                        <a:t>Vocabulary you will know… </a:t>
                      </a:r>
                      <a:endParaRPr lang="en-GB" sz="1700" b="1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841766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"/>
                          <a:ea typeface="+mn-ea"/>
                          <a:cs typeface="+mn-cs"/>
                        </a:rPr>
                        <a:t>Irreversible</a:t>
                      </a:r>
                      <a:endParaRPr lang="en-GB" sz="1050" b="1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"/>
                        </a:rPr>
                        <a:t>This means the change is permanent</a:t>
                      </a:r>
                      <a:r>
                        <a:rPr kumimoji="0"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"/>
                        </a:rPr>
                        <a:t> and </a:t>
                      </a:r>
                      <a:r>
                        <a:rPr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winkl"/>
                        </a:rPr>
                        <a:t>cannot be undone. You cannot turn the new material made back into its original form. A new product is often made</a:t>
                      </a:r>
                      <a:endParaRPr lang="en-GB" sz="1100">
                        <a:latin typeface="Twinkl"/>
                      </a:endParaRPr>
                    </a:p>
                    <a:p>
                      <a:pPr lvl="0" algn="l">
                        <a:buNone/>
                      </a:pPr>
                      <a:endParaRPr lang="en-GB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inkl"/>
                        <a:ea typeface="+mn-ea"/>
                        <a:cs typeface="+mn-cs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394859">
                <a:tc>
                  <a:txBody>
                    <a:bodyPr/>
                    <a:lstStyle/>
                    <a:p>
                      <a:pPr algn="ctr"/>
                      <a:r>
                        <a:rPr lang="en-GB" sz="1050" b="1">
                          <a:latin typeface="Twinkl"/>
                        </a:rPr>
                        <a:t>Reversible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>
                          <a:latin typeface="Twinkl"/>
                        </a:rPr>
                        <a:t>A reversible change is a physical change that can be undone.  A final substance can be converted back to the original substance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976222"/>
                  </a:ext>
                </a:extLst>
              </a:tr>
              <a:tr h="394859">
                <a:tc>
                  <a:txBody>
                    <a:bodyPr/>
                    <a:lstStyle/>
                    <a:p>
                      <a:pPr algn="ctr"/>
                      <a:r>
                        <a:rPr lang="en-GB" sz="1050" b="1">
                          <a:solidFill>
                            <a:schemeClr val="tx1"/>
                          </a:solidFill>
                          <a:latin typeface="Twinkl"/>
                        </a:rPr>
                        <a:t>Dissolve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/>
                        <a:t>To mix and become part of a liquid.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63334"/>
                  </a:ext>
                </a:extLst>
              </a:tr>
              <a:tr h="394859">
                <a:tc>
                  <a:txBody>
                    <a:bodyPr/>
                    <a:lstStyle/>
                    <a:p>
                      <a:pPr algn="ctr"/>
                      <a:r>
                        <a:rPr lang="en-GB" sz="1050" b="1">
                          <a:solidFill>
                            <a:schemeClr val="tx1"/>
                          </a:solidFill>
                          <a:latin typeface="Twinkl"/>
                        </a:rPr>
                        <a:t>Soluble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/>
                        <a:t>It is able to be dissolved, especially in water. 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346193"/>
                  </a:ext>
                </a:extLst>
              </a:tr>
              <a:tr h="394859">
                <a:tc>
                  <a:txBody>
                    <a:bodyPr/>
                    <a:lstStyle/>
                    <a:p>
                      <a:pPr algn="ctr"/>
                      <a:r>
                        <a:rPr lang="en-GB" sz="1050" b="1">
                          <a:solidFill>
                            <a:schemeClr val="tx1"/>
                          </a:solidFill>
                          <a:latin typeface="Twinkl"/>
                        </a:rPr>
                        <a:t>Solute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/>
                        <a:t>The material which is being dissolved (</a:t>
                      </a:r>
                      <a:r>
                        <a:rPr lang="en-GB" sz="1100" err="1"/>
                        <a:t>eg</a:t>
                      </a:r>
                      <a:r>
                        <a:rPr lang="en-GB" sz="1100"/>
                        <a:t> the salt in the water)</a:t>
                      </a:r>
                      <a:endParaRPr lang="en-GB" sz="11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786747"/>
                  </a:ext>
                </a:extLst>
              </a:tr>
              <a:tr h="394859">
                <a:tc>
                  <a:txBody>
                    <a:bodyPr/>
                    <a:lstStyle/>
                    <a:p>
                      <a:pPr algn="ctr"/>
                      <a:r>
                        <a:rPr lang="en-GB" sz="1050" b="1">
                          <a:solidFill>
                            <a:schemeClr val="tx1"/>
                          </a:solidFill>
                          <a:latin typeface="Twinkl"/>
                        </a:rPr>
                        <a:t>Saturated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>
                          <a:solidFill>
                            <a:schemeClr val="tx1"/>
                          </a:solidFill>
                          <a:latin typeface="Twinkl"/>
                        </a:rPr>
                        <a:t>The maximum amount of solute in a solution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098830"/>
                  </a:ext>
                </a:extLst>
              </a:tr>
              <a:tr h="39485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>
                          <a:latin typeface="Twinkl"/>
                        </a:rPr>
                        <a:t>Vocabulary you will hear …</a:t>
                      </a:r>
                      <a:endParaRPr lang="en-GB" sz="1400" b="1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867159"/>
                  </a:ext>
                </a:extLst>
              </a:tr>
              <a:tr h="394859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latin typeface="Twinkl"/>
                        </a:rPr>
                        <a:t>Suspension, thermal conductivity, solubility, transparency, absorbency, variable, filtering, sieving, evaporating, burning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000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21318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23754C5-B979-B505-F6D0-ADDAC2219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377710"/>
              </p:ext>
            </p:extLst>
          </p:nvPr>
        </p:nvGraphicFramePr>
        <p:xfrm>
          <a:off x="5372745" y="4559084"/>
          <a:ext cx="6215283" cy="20776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78488">
                  <a:extLst>
                    <a:ext uri="{9D8B030D-6E8A-4147-A177-3AD203B41FA5}">
                      <a16:colId xmlns:a16="http://schemas.microsoft.com/office/drawing/2014/main" val="3054178634"/>
                    </a:ext>
                  </a:extLst>
                </a:gridCol>
                <a:gridCol w="636795">
                  <a:extLst>
                    <a:ext uri="{9D8B030D-6E8A-4147-A177-3AD203B41FA5}">
                      <a16:colId xmlns:a16="http://schemas.microsoft.com/office/drawing/2014/main" val="2265028358"/>
                    </a:ext>
                  </a:extLst>
                </a:gridCol>
              </a:tblGrid>
              <a:tr h="512618">
                <a:tc gridSpan="2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kern="1200" noProof="0" dirty="0">
                          <a:solidFill>
                            <a:srgbClr val="000000"/>
                          </a:solidFill>
                          <a:effectLst/>
                        </a:rPr>
                        <a:t>What I will know at the end of the unit.</a:t>
                      </a:r>
                      <a:endParaRPr lang="en-US" dirty="0"/>
                    </a:p>
                  </a:txBody>
                  <a:tcPr marL="65314" marR="65314" marT="32657" marB="3265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105232"/>
                  </a:ext>
                </a:extLst>
              </a:tr>
              <a:tr h="342591">
                <a:tc>
                  <a:txBody>
                    <a:bodyPr/>
                    <a:lstStyle/>
                    <a:p>
                      <a:pPr algn="l"/>
                      <a:r>
                        <a:rPr lang="en-GB" sz="1200" b="0" i="0" u="none" strike="noStrike" noProof="0" dirty="0">
                          <a:solidFill>
                            <a:srgbClr val="0B0C0C"/>
                          </a:solidFill>
                          <a:latin typeface="Twinkl"/>
                        </a:rPr>
                        <a:t>How to compare and group together everyday materials based on their properties.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>
                        <a:solidFill>
                          <a:schemeClr val="tx1"/>
                        </a:solidFill>
                        <a:latin typeface="Twinkl" panose="02000000000000000000" pitchFamily="2" charset="0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702434"/>
                  </a:ext>
                </a:extLst>
              </a:tr>
              <a:tr h="407471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B0C0C"/>
                          </a:solidFill>
                          <a:latin typeface="Twinkl"/>
                        </a:rPr>
                        <a:t>How to create solutions by dissolving solutes and recover the solute from a solution.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150" sz="1800"/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56456"/>
                  </a:ext>
                </a:extLst>
              </a:tr>
              <a:tr h="407471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rgbClr val="0B0C0C"/>
                          </a:solidFill>
                          <a:latin typeface="Twinkl"/>
                        </a:rPr>
                        <a:t>How to separate solids, liquids and gases by filtering, sieving and evaporation.</a:t>
                      </a:r>
                      <a:endParaRPr lang="en-US" sz="1200" dirty="0">
                        <a:latin typeface="Twinkl"/>
                      </a:endParaRP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150" sz="1800"/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29620"/>
                  </a:ext>
                </a:extLst>
              </a:tr>
              <a:tr h="407471"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Twinkl"/>
                        </a:rPr>
                        <a:t>Understand the difference between a reversible and non-reversible reaction</a:t>
                      </a:r>
                    </a:p>
                  </a:txBody>
                  <a:tcPr marL="65314" marR="65314" marT="32657" marB="32657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150" sz="1800"/>
                    </a:p>
                  </a:txBody>
                  <a:tcPr marL="65314" marR="65314" marT="32657" marB="32657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7761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0C794D-0BD7-F30F-C0E4-19CC1A0D8269}"/>
              </a:ext>
            </a:extLst>
          </p:cNvPr>
          <p:cNvSpPr txBox="1"/>
          <p:nvPr/>
        </p:nvSpPr>
        <p:spPr>
          <a:xfrm>
            <a:off x="5182463" y="149070"/>
            <a:ext cx="5583554" cy="575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7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514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271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5029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786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2543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1300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0057" algn="l" defTabSz="388757" rtl="0" eaLnBrk="1" latinLnBrk="0" hangingPunct="1"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1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inkl"/>
              </a:rPr>
              <a:t>Science     Year 5 Autumn 1/ 2</a:t>
            </a:r>
            <a:endParaRPr lang="en-150" sz="31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ink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4C4BDB-1B42-42DE-5869-4661029C9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09789"/>
              </p:ext>
            </p:extLst>
          </p:nvPr>
        </p:nvGraphicFramePr>
        <p:xfrm>
          <a:off x="749084" y="5075694"/>
          <a:ext cx="4448241" cy="1628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924">
                  <a:extLst>
                    <a:ext uri="{9D8B030D-6E8A-4147-A177-3AD203B41FA5}">
                      <a16:colId xmlns:a16="http://schemas.microsoft.com/office/drawing/2014/main" val="4124826991"/>
                    </a:ext>
                  </a:extLst>
                </a:gridCol>
              </a:tblGrid>
              <a:tr h="415636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>
                          <a:solidFill>
                            <a:schemeClr val="tx1"/>
                          </a:solidFill>
                          <a:latin typeface="Twinkl"/>
                        </a:rPr>
                        <a:t>Scientist</a:t>
                      </a: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128016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GB" sz="1700" b="1">
                        <a:solidFill>
                          <a:schemeClr val="tx1"/>
                        </a:solidFill>
                        <a:latin typeface="Twinkl"/>
                      </a:endParaRPr>
                    </a:p>
                  </a:txBody>
                  <a:tcPr marL="65313" marR="65313" marT="32656" marB="32656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714"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u="none" strike="noStrike" noProof="0">
                          <a:solidFill>
                            <a:srgbClr val="0B0C0C"/>
                          </a:solidFill>
                          <a:latin typeface="Calibri"/>
                        </a:rPr>
                        <a:t>Spencer Silver, an American chemist, invented the glue for sticky notes.  This was incorporated into Post-it notes which we use these every day in school.  Initially Silver's invention was considered a failure as he wanted to invent an incredibly sticky, permanent adhesive.  </a:t>
                      </a: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100" b="0" i="0" u="none" strike="noStrike" noProof="0">
                        <a:solidFill>
                          <a:srgbClr val="0B0C0C"/>
                        </a:solidFill>
                        <a:latin typeface="Calibri"/>
                      </a:endParaRPr>
                    </a:p>
                  </a:txBody>
                  <a:tcPr marL="65313" marR="65313" marT="32656" marB="32656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 descr="sticky note adhesive, dies ...">
            <a:extLst>
              <a:ext uri="{FF2B5EF4-FFF2-40B4-BE49-F238E27FC236}">
                <a16:creationId xmlns:a16="http://schemas.microsoft.com/office/drawing/2014/main" id="{8EB3F488-E34E-D4D1-F367-2452E033659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0853" t="-341" r="10853" b="-3219"/>
          <a:stretch>
            <a:fillRect/>
          </a:stretch>
        </p:blipFill>
        <p:spPr>
          <a:xfrm>
            <a:off x="3709186" y="5076539"/>
            <a:ext cx="1618678" cy="1630077"/>
          </a:xfrm>
          <a:prstGeom prst="rect">
            <a:avLst/>
          </a:prstGeom>
        </p:spPr>
      </p:pic>
      <p:pic>
        <p:nvPicPr>
          <p:cNvPr id="10" name="Picture 9" descr="Year 5: Changing Materials">
            <a:extLst>
              <a:ext uri="{FF2B5EF4-FFF2-40B4-BE49-F238E27FC236}">
                <a16:creationId xmlns:a16="http://schemas.microsoft.com/office/drawing/2014/main" id="{CEA163BF-3B15-AA3F-C601-BE571BBC3A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0328" y="796157"/>
            <a:ext cx="6716706" cy="2264630"/>
          </a:xfrm>
          <a:prstGeom prst="rect">
            <a:avLst/>
          </a:prstGeom>
        </p:spPr>
      </p:pic>
      <p:pic>
        <p:nvPicPr>
          <p:cNvPr id="12" name="Picture 11" descr="Week 4-How much gas can be produced by a non-reversible change? (Copy) —  Fairfield">
            <a:extLst>
              <a:ext uri="{FF2B5EF4-FFF2-40B4-BE49-F238E27FC236}">
                <a16:creationId xmlns:a16="http://schemas.microsoft.com/office/drawing/2014/main" id="{761BCC12-947E-C833-6CED-8873D96EF4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6896" y="3181960"/>
            <a:ext cx="2403308" cy="8344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0534BD7-1F6E-48AB-5953-07F6995D098B}"/>
              </a:ext>
            </a:extLst>
          </p:cNvPr>
          <p:cNvSpPr txBox="1"/>
          <p:nvPr/>
        </p:nvSpPr>
        <p:spPr>
          <a:xfrm>
            <a:off x="8843519" y="3822894"/>
            <a:ext cx="239100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Twinkl"/>
              </a:rPr>
              <a:t>Irreversible changes</a:t>
            </a:r>
            <a:r>
              <a:rPr lang="en-US" sz="1200" dirty="0">
                <a:latin typeface="Twinkl"/>
              </a:rPr>
              <a:t>- </a:t>
            </a:r>
            <a:endParaRPr lang="en-US" dirty="0"/>
          </a:p>
          <a:p>
            <a:r>
              <a:rPr lang="en-US" sz="1000" dirty="0">
                <a:latin typeface="Twinkl"/>
              </a:rPr>
              <a:t>the egg is changed permanently by the heat</a:t>
            </a:r>
            <a:endParaRPr lang="en-US" dirty="0"/>
          </a:p>
        </p:txBody>
      </p:sp>
      <p:pic>
        <p:nvPicPr>
          <p:cNvPr id="6" name="Picture 5" descr="A red and white logo&#10;&#10;AI-generated content may be incorrect.">
            <a:extLst>
              <a:ext uri="{FF2B5EF4-FFF2-40B4-BE49-F238E27FC236}">
                <a16:creationId xmlns:a16="http://schemas.microsoft.com/office/drawing/2014/main" id="{51B5E338-166A-E476-854A-3BD2D87B3B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62192" y="271992"/>
            <a:ext cx="933450" cy="323850"/>
          </a:xfrm>
          <a:prstGeom prst="rect">
            <a:avLst/>
          </a:prstGeom>
        </p:spPr>
      </p:pic>
      <p:pic>
        <p:nvPicPr>
          <p:cNvPr id="7" name="Picture 6" descr="Reversible and irreversible changes">
            <a:extLst>
              <a:ext uri="{FF2B5EF4-FFF2-40B4-BE49-F238E27FC236}">
                <a16:creationId xmlns:a16="http://schemas.microsoft.com/office/drawing/2014/main" id="{2932D72C-957E-27D4-D54D-EF66718BA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9811" y="3187000"/>
            <a:ext cx="2032377" cy="84562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008D7F8-2649-E0AF-5BA4-61125761412A}"/>
              </a:ext>
            </a:extLst>
          </p:cNvPr>
          <p:cNvSpPr txBox="1"/>
          <p:nvPr/>
        </p:nvSpPr>
        <p:spPr>
          <a:xfrm>
            <a:off x="4840637" y="4026976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latin typeface="Twinkl"/>
              </a:rPr>
              <a:t>Reversible changes</a:t>
            </a:r>
            <a:r>
              <a:rPr lang="en-US" sz="1200" dirty="0">
                <a:latin typeface="Twinkl"/>
              </a:rPr>
              <a:t>- </a:t>
            </a:r>
            <a:r>
              <a:rPr lang="en-US" sz="1000" dirty="0">
                <a:latin typeface="Twinkl"/>
              </a:rPr>
              <a:t>the water can be frozen into ice, thaw and return to water.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6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52</cp:revision>
  <dcterms:created xsi:type="dcterms:W3CDTF">2025-07-08T20:45:42Z</dcterms:created>
  <dcterms:modified xsi:type="dcterms:W3CDTF">2025-09-15T15:40:08Z</dcterms:modified>
</cp:coreProperties>
</file>