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>
        <p:scale>
          <a:sx n="110" d="100"/>
          <a:sy n="110" d="100"/>
        </p:scale>
        <p:origin x="-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ry Smith" userId="7beb9639-e2f7-4674-9105-a5762c810470" providerId="ADAL" clId="{14E38B46-9B6D-4ECD-A90E-F6D0875FFD09}"/>
    <pc:docChg chg="modSld">
      <pc:chgData name="Barry Smith" userId="7beb9639-e2f7-4674-9105-a5762c810470" providerId="ADAL" clId="{14E38B46-9B6D-4ECD-A90E-F6D0875FFD09}" dt="2025-09-23T20:45:09.914" v="1" actId="14100"/>
      <pc:docMkLst>
        <pc:docMk/>
      </pc:docMkLst>
      <pc:sldChg chg="modSp mod">
        <pc:chgData name="Barry Smith" userId="7beb9639-e2f7-4674-9105-a5762c810470" providerId="ADAL" clId="{14E38B46-9B6D-4ECD-A90E-F6D0875FFD09}" dt="2025-09-23T20:45:09.914" v="1" actId="14100"/>
        <pc:sldMkLst>
          <pc:docMk/>
          <pc:sldMk cId="3157091765" sldId="263"/>
        </pc:sldMkLst>
        <pc:picChg chg="mod">
          <ac:chgData name="Barry Smith" userId="7beb9639-e2f7-4674-9105-a5762c810470" providerId="ADAL" clId="{14E38B46-9B6D-4ECD-A90E-F6D0875FFD09}" dt="2025-09-23T20:45:09.914" v="1" actId="14100"/>
          <ac:picMkLst>
            <pc:docMk/>
            <pc:sldMk cId="3157091765" sldId="263"/>
            <ac:picMk id="2" creationId="{E84EE1A1-C4DD-2A32-75E6-DDE8EE334C4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15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EFF37-0819-45EF-A0B8-527585C96A5D}" type="datetimeFigureOut">
              <a:rPr lang="en-150" smtClean="0"/>
              <a:t>09/23/2025</a:t>
            </a:fld>
            <a:endParaRPr lang="en-15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15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15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15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9F10D6-8A90-4F85-B683-FD98BB8C062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2943218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9B8F9-4F90-2F93-3209-6B97BFC3A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673E2D-19D2-1F64-C858-061DFF46D4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F74060-95CF-1AEE-DBB2-F94F72CEF6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15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B1B675-BD42-D291-BF7B-2F49261BBB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1E1F16-F211-47B0-AA1B-41D252A78FD5}" type="slidenum">
              <a:rPr kumimoji="0" lang="en-150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15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7755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9" indent="0" algn="ctr">
              <a:buNone/>
              <a:defRPr sz="2000"/>
            </a:lvl2pPr>
            <a:lvl3pPr marL="914418" indent="0" algn="ctr">
              <a:buNone/>
              <a:defRPr sz="1800"/>
            </a:lvl3pPr>
            <a:lvl4pPr marL="1371627" indent="0" algn="ctr">
              <a:buNone/>
              <a:defRPr sz="1600"/>
            </a:lvl4pPr>
            <a:lvl5pPr marL="1828837" indent="0" algn="ctr">
              <a:buNone/>
              <a:defRPr sz="1600"/>
            </a:lvl5pPr>
            <a:lvl6pPr marL="2286046" indent="0" algn="ctr">
              <a:buNone/>
              <a:defRPr sz="1600"/>
            </a:lvl6pPr>
            <a:lvl7pPr marL="2743255" indent="0" algn="ctr">
              <a:buNone/>
              <a:defRPr sz="1600"/>
            </a:lvl7pPr>
            <a:lvl8pPr marL="3200464" indent="0" algn="ctr">
              <a:buNone/>
              <a:defRPr sz="1600"/>
            </a:lvl8pPr>
            <a:lvl9pPr marL="365767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587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448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065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183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221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394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355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489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695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86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9" indent="0">
              <a:buNone/>
              <a:defRPr sz="2800"/>
            </a:lvl2pPr>
            <a:lvl3pPr marL="914418" indent="0">
              <a:buNone/>
              <a:defRPr sz="2400"/>
            </a:lvl3pPr>
            <a:lvl4pPr marL="1371627" indent="0">
              <a:buNone/>
              <a:defRPr sz="2000"/>
            </a:lvl4pPr>
            <a:lvl5pPr marL="1828837" indent="0">
              <a:buNone/>
              <a:defRPr sz="2000"/>
            </a:lvl5pPr>
            <a:lvl6pPr marL="2286046" indent="0">
              <a:buNone/>
              <a:defRPr sz="2000"/>
            </a:lvl6pPr>
            <a:lvl7pPr marL="2743255" indent="0">
              <a:buNone/>
              <a:defRPr sz="2000"/>
            </a:lvl7pPr>
            <a:lvl8pPr marL="3200464" indent="0">
              <a:buNone/>
              <a:defRPr sz="2000"/>
            </a:lvl8pPr>
            <a:lvl9pPr marL="3657673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59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659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1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1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4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3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2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1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0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5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6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78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8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7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7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6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5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4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3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BB3C2-6630-6638-156E-84AC3F16E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04D9FBC-A130-9DC0-8BC7-750D16539AF3}"/>
              </a:ext>
            </a:extLst>
          </p:cNvPr>
          <p:cNvSpPr/>
          <p:nvPr/>
        </p:nvSpPr>
        <p:spPr>
          <a:xfrm>
            <a:off x="399382" y="208597"/>
            <a:ext cx="11539959" cy="6551144"/>
          </a:xfrm>
          <a:prstGeom prst="rect">
            <a:avLst/>
          </a:prstGeom>
          <a:noFill/>
          <a:ln w="73025" cmpd="tri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26578"/>
            <a:endParaRPr lang="en-GB" sz="1286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E63514-A06B-80D3-9D6E-B9B7FFD8C52D}"/>
              </a:ext>
            </a:extLst>
          </p:cNvPr>
          <p:cNvSpPr/>
          <p:nvPr/>
        </p:nvSpPr>
        <p:spPr>
          <a:xfrm>
            <a:off x="720888" y="237905"/>
            <a:ext cx="5655016" cy="342951"/>
          </a:xfrm>
          <a:prstGeom prst="rect">
            <a:avLst/>
          </a:prstGeom>
          <a:noFill/>
          <a:ln>
            <a:noFill/>
          </a:ln>
        </p:spPr>
        <p:txBody>
          <a:bodyPr wrap="square" lIns="65314" tIns="32657" rIns="65314" bIns="32657">
            <a:spAutoFit/>
          </a:bodyPr>
          <a:lstStyle/>
          <a:p>
            <a:pPr defTabSz="326578"/>
            <a:r>
              <a:rPr lang="en-GB" dirty="0">
                <a:ln w="0">
                  <a:solidFill>
                    <a:prstClr val="black"/>
                  </a:solidFill>
                </a:ln>
                <a:effectLst>
                  <a:outerShdw blurRad="50800" dist="12700" dir="4260000" algn="tl" rotWithShape="0">
                    <a:prstClr val="black"/>
                  </a:outerShdw>
                </a:effectLst>
                <a:latin typeface="Twinkl" panose="02000000000000000000" pitchFamily="2" charset="0"/>
                <a:cs typeface="Phosphate Inline" panose="02000506050000020004" pitchFamily="2" charset="77"/>
              </a:rPr>
              <a:t>The Great Fire of London. </a:t>
            </a:r>
            <a:endParaRPr lang="en-GB" sz="2800" dirty="0">
              <a:ln w="0">
                <a:solidFill>
                  <a:prstClr val="black"/>
                </a:solidFill>
              </a:ln>
              <a:latin typeface="Twinkl" panose="02000000000000000000" pitchFamily="2" charset="0"/>
              <a:cs typeface="Phosphate Inline" panose="02000506050000020004" pitchFamily="2" charset="77"/>
            </a:endParaRP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B1CFA3C8-509A-911B-BE99-704CDCFEE9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49421"/>
              </p:ext>
            </p:extLst>
          </p:nvPr>
        </p:nvGraphicFramePr>
        <p:xfrm>
          <a:off x="648182" y="2434167"/>
          <a:ext cx="6726229" cy="17336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6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1257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Images – Image title</a:t>
                      </a:r>
                    </a:p>
                  </a:txBody>
                  <a:tcPr marL="65314" marR="65314" marT="32657" marB="326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0244">
                <a:tc>
                  <a:txBody>
                    <a:bodyPr/>
                    <a:lstStyle/>
                    <a:p>
                      <a:pPr algn="ctr"/>
                      <a:endParaRPr lang="en-GB" sz="1100" b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 marL="65314" marR="65314" marT="32657" marB="326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5" name="Table 10">
            <a:extLst>
              <a:ext uri="{FF2B5EF4-FFF2-40B4-BE49-F238E27FC236}">
                <a16:creationId xmlns:a16="http://schemas.microsoft.com/office/drawing/2014/main" id="{C1F487CC-EADF-A448-5E27-F832B30CB9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739710"/>
              </p:ext>
            </p:extLst>
          </p:nvPr>
        </p:nvGraphicFramePr>
        <p:xfrm>
          <a:off x="648183" y="4250547"/>
          <a:ext cx="4328162" cy="24830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402">
                  <a:extLst>
                    <a:ext uri="{9D8B030D-6E8A-4147-A177-3AD203B41FA5}">
                      <a16:colId xmlns:a16="http://schemas.microsoft.com/office/drawing/2014/main" val="2344213269"/>
                    </a:ext>
                  </a:extLst>
                </a:gridCol>
                <a:gridCol w="3108760">
                  <a:extLst>
                    <a:ext uri="{9D8B030D-6E8A-4147-A177-3AD203B41FA5}">
                      <a16:colId xmlns:a16="http://schemas.microsoft.com/office/drawing/2014/main" val="2649323644"/>
                    </a:ext>
                  </a:extLst>
                </a:gridCol>
              </a:tblGrid>
              <a:tr h="349486">
                <a:tc gridSpan="2"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ESSENTIAL </a:t>
                      </a:r>
                      <a:r>
                        <a:rPr lang="en-GB" sz="1700" b="1" baseline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  </a:t>
                      </a:r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VOCABULARY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bg1"/>
                        </a:solidFill>
                        <a:latin typeface="Gill Sans MT" panose="020B0502020104020203" pitchFamily="34" charset="77"/>
                      </a:endParaRP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812075"/>
                  </a:ext>
                </a:extLst>
              </a:tr>
              <a:tr h="353837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Fire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Destructive flame that engulfed much of the city during the Great Fire of London. 1666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233429"/>
                  </a:ext>
                </a:extLst>
              </a:tr>
              <a:tr h="19509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Bakery 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The origin of the fire, Pudding Lane.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976222"/>
                  </a:ext>
                </a:extLst>
              </a:tr>
              <a:tr h="19509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Leather Bucket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Essential tool made of leather, used to carry water.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376997"/>
                  </a:ext>
                </a:extLst>
              </a:tr>
              <a:tr h="331663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Fire Hook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Tool used to pull down buildings to create fire breaks.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63334"/>
                  </a:ext>
                </a:extLst>
              </a:tr>
              <a:tr h="19509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Diary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Personal record book used to record ‘first hand’ events.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9127429"/>
                  </a:ext>
                </a:extLst>
              </a:tr>
              <a:tr h="19509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Samuel Pepys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Man whose diary provided first hand insight.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5346193"/>
                  </a:ext>
                </a:extLst>
              </a:tr>
              <a:tr h="19509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St. Pauls Cathedral.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 key London landmark that was significantly affected by the fire.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0656607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D9F57700-EC82-A023-96B5-B3159F1E31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968542"/>
              </p:ext>
            </p:extLst>
          </p:nvPr>
        </p:nvGraphicFramePr>
        <p:xfrm>
          <a:off x="625033" y="581685"/>
          <a:ext cx="10949651" cy="1781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496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2626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Twinkl"/>
                        </a:rPr>
                        <a:t>Timeline </a:t>
                      </a:r>
                    </a:p>
                  </a:txBody>
                  <a:tcPr marL="65314" marR="65314" marT="32657" marB="326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8838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marL="65314" marR="65314" marT="32657" marB="326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9CFBE6B-339F-7067-AC27-FDFD0AD119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170242"/>
              </p:ext>
            </p:extLst>
          </p:nvPr>
        </p:nvGraphicFramePr>
        <p:xfrm>
          <a:off x="7607653" y="2430214"/>
          <a:ext cx="3936165" cy="206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36165">
                  <a:extLst>
                    <a:ext uri="{9D8B030D-6E8A-4147-A177-3AD203B41FA5}">
                      <a16:colId xmlns:a16="http://schemas.microsoft.com/office/drawing/2014/main" val="3054178634"/>
                    </a:ext>
                  </a:extLst>
                </a:gridCol>
              </a:tblGrid>
              <a:tr h="435489"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Key Concepts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105232"/>
                  </a:ext>
                </a:extLst>
              </a:tr>
              <a:tr h="318859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Houses were made of wood and very close together.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1702434"/>
                  </a:ext>
                </a:extLst>
              </a:tr>
              <a:tr h="318859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The summer was hot, dry and windy, so the fire spread quickly.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256456"/>
                  </a:ext>
                </a:extLst>
              </a:tr>
              <a:tr h="312565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There were no fire engines or hoses. People used leather buckets, fire hook and gunpowder to fight the fire.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7275099"/>
                  </a:ext>
                </a:extLst>
              </a:tr>
              <a:tr h="312565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Samuel Pepys wrote a diary that tells us what happened.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909657"/>
                  </a:ext>
                </a:extLst>
              </a:tr>
              <a:tr h="312565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After the fire the houses were built from stone and brick, that were further apart.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9035303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F02987D-416D-C74C-6A79-ACCB6022CF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668964"/>
              </p:ext>
            </p:extLst>
          </p:nvPr>
        </p:nvGraphicFramePr>
        <p:xfrm>
          <a:off x="5164867" y="4598329"/>
          <a:ext cx="6378950" cy="20165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32619">
                  <a:extLst>
                    <a:ext uri="{9D8B030D-6E8A-4147-A177-3AD203B41FA5}">
                      <a16:colId xmlns:a16="http://schemas.microsoft.com/office/drawing/2014/main" val="3054178634"/>
                    </a:ext>
                  </a:extLst>
                </a:gridCol>
                <a:gridCol w="846331">
                  <a:extLst>
                    <a:ext uri="{9D8B030D-6E8A-4147-A177-3AD203B41FA5}">
                      <a16:colId xmlns:a16="http://schemas.microsoft.com/office/drawing/2014/main" val="2265028358"/>
                    </a:ext>
                  </a:extLst>
                </a:gridCol>
              </a:tblGrid>
              <a:tr h="43670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Twinkl" panose="02000000000000000000" pitchFamily="2" charset="0"/>
                          <a:ea typeface="+mn-ea"/>
                          <a:cs typeface="+mn-cs"/>
                        </a:rPr>
                        <a:t>At the end of the topic, I will know…</a:t>
                      </a:r>
                      <a:endParaRPr lang="en-GB" sz="1100" b="1" dirty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marL="65314" marR="65314" marT="32657" marB="32657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15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2105232"/>
                  </a:ext>
                </a:extLst>
              </a:tr>
              <a:tr h="319750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When the Great Fire of London happened.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1702434"/>
                  </a:ext>
                </a:extLst>
              </a:tr>
              <a:tr h="319750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Where the fire started and how.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150" sz="1300" dirty="0"/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256456"/>
                  </a:ext>
                </a:extLst>
              </a:tr>
              <a:tr h="313438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Why it spread so quickly.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150" sz="1300" dirty="0"/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6729620"/>
                  </a:ext>
                </a:extLst>
              </a:tr>
              <a:tr h="313438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How people tried to stop the fire.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150" sz="1300" dirty="0"/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577617"/>
                  </a:ext>
                </a:extLst>
              </a:tr>
              <a:tr h="313438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What changed after the fire. </a:t>
                      </a:r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150" sz="1300" dirty="0"/>
                    </a:p>
                  </a:txBody>
                  <a:tcPr marL="65314" marR="65314" marT="32657" marB="3265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805500"/>
                  </a:ext>
                </a:extLst>
              </a:tr>
            </a:tbl>
          </a:graphicData>
        </a:graphic>
      </p:graphicFrame>
      <p:pic>
        <p:nvPicPr>
          <p:cNvPr id="16" name="Picture 15">
            <a:extLst>
              <a:ext uri="{FF2B5EF4-FFF2-40B4-BE49-F238E27FC236}">
                <a16:creationId xmlns:a16="http://schemas.microsoft.com/office/drawing/2014/main" id="{88BA82D1-1B80-C7E7-8DD2-02D1E236FC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6085" y="4144437"/>
            <a:ext cx="1515423" cy="461594"/>
          </a:xfrm>
          <a:prstGeom prst="rect">
            <a:avLst/>
          </a:prstGeom>
        </p:spPr>
      </p:pic>
      <p:pic>
        <p:nvPicPr>
          <p:cNvPr id="2" name="Picture 1" descr="A white paper with black text&#10;&#10;AI-generated content may be incorrect.">
            <a:extLst>
              <a:ext uri="{FF2B5EF4-FFF2-40B4-BE49-F238E27FC236}">
                <a16:creationId xmlns:a16="http://schemas.microsoft.com/office/drawing/2014/main" id="{E84EE1A1-C4DD-2A32-75E6-DDE8EE334C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0194" y="933177"/>
            <a:ext cx="10119360" cy="1407583"/>
          </a:xfrm>
          <a:prstGeom prst="rect">
            <a:avLst/>
          </a:prstGeom>
        </p:spPr>
      </p:pic>
      <p:pic>
        <p:nvPicPr>
          <p:cNvPr id="3" name="Picture 2" descr="A red and white logo&#10;&#10;AI-generated content may be incorrect.">
            <a:extLst>
              <a:ext uri="{FF2B5EF4-FFF2-40B4-BE49-F238E27FC236}">
                <a16:creationId xmlns:a16="http://schemas.microsoft.com/office/drawing/2014/main" id="{5FCFA77D-3CFD-6FEE-2C61-EADE5C8BFC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22691" y="300450"/>
            <a:ext cx="666750" cy="23132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463BB6D-A6B3-80A6-2A3B-908D52269F1A}"/>
              </a:ext>
            </a:extLst>
          </p:cNvPr>
          <p:cNvSpPr/>
          <p:nvPr/>
        </p:nvSpPr>
        <p:spPr>
          <a:xfrm>
            <a:off x="8490302" y="212947"/>
            <a:ext cx="5655016" cy="637647"/>
          </a:xfrm>
          <a:prstGeom prst="rect">
            <a:avLst/>
          </a:prstGeom>
          <a:noFill/>
          <a:ln>
            <a:noFill/>
          </a:ln>
        </p:spPr>
        <p:txBody>
          <a:bodyPr wrap="square" lIns="65314" tIns="32657" rIns="65314" bIns="32657">
            <a:spAutoFit/>
          </a:bodyPr>
          <a:lstStyle/>
          <a:p>
            <a:pPr defTabSz="326578"/>
            <a:r>
              <a:rPr lang="en-GB" sz="2286" b="1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latin typeface="Twinkl" panose="02000000000000000000" pitchFamily="2" charset="0"/>
                <a:cs typeface="Phosphate Inline" panose="02000506050000020004" pitchFamily="2" charset="77"/>
              </a:rPr>
              <a:t>Year 1 Autumn 1</a:t>
            </a:r>
          </a:p>
          <a:p>
            <a:pPr defTabSz="326578"/>
            <a:endParaRPr lang="en-GB" sz="1429" b="1" dirty="0">
              <a:ln w="0">
                <a:solidFill>
                  <a:prstClr val="black"/>
                </a:solidFill>
              </a:ln>
              <a:solidFill>
                <a:srgbClr val="92D050"/>
              </a:solidFill>
              <a:effectLst>
                <a:outerShdw blurRad="50800" dist="12700" dir="4260000" algn="tl" rotWithShape="0">
                  <a:prstClr val="black"/>
                </a:outerShdw>
              </a:effectLst>
              <a:latin typeface="Gill Sans MT" panose="020B0502020104020203" pitchFamily="34" charset="77"/>
              <a:cs typeface="Phosphate Inline" panose="02000506050000020004" pitchFamily="2" charset="77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D9C2D6D-1884-BA23-CC00-BBC5440E942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8182" y="2787394"/>
            <a:ext cx="4236009" cy="12832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5AA836C-835C-BE13-330A-28204C3C745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76345" y="2673623"/>
            <a:ext cx="2398066" cy="1470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09176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8f81342e-b464-470a-8ada-8600d6d07371}" enabled="0" method="" siteId="{8f81342e-b464-470a-8ada-8600d6d0737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234</Words>
  <Application>Microsoft Office PowerPoint</Application>
  <PresentationFormat>Widescreen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Gill Sans MT</vt:lpstr>
      <vt:lpstr>Twinkl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Barry Smith</dc:creator>
  <cp:lastModifiedBy>Barry Smith</cp:lastModifiedBy>
  <cp:revision>2</cp:revision>
  <dcterms:created xsi:type="dcterms:W3CDTF">2025-07-12T10:05:41Z</dcterms:created>
  <dcterms:modified xsi:type="dcterms:W3CDTF">2025-09-23T20:45:12Z</dcterms:modified>
</cp:coreProperties>
</file>