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234272"/>
              </p:ext>
            </p:extLst>
          </p:nvPr>
        </p:nvGraphicFramePr>
        <p:xfrm>
          <a:off x="0" y="0"/>
          <a:ext cx="12196777" cy="7328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4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703">
                  <a:extLst>
                    <a:ext uri="{9D8B030D-6E8A-4147-A177-3AD203B41FA5}">
                      <a16:colId xmlns:a16="http://schemas.microsoft.com/office/drawing/2014/main" val="2891102015"/>
                    </a:ext>
                  </a:extLst>
                </a:gridCol>
                <a:gridCol w="1874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244">
                  <a:extLst>
                    <a:ext uri="{9D8B030D-6E8A-4147-A177-3AD203B41FA5}">
                      <a16:colId xmlns:a16="http://schemas.microsoft.com/office/drawing/2014/main" val="1644778485"/>
                    </a:ext>
                  </a:extLst>
                </a:gridCol>
                <a:gridCol w="2053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3438">
                  <a:extLst>
                    <a:ext uri="{9D8B030D-6E8A-4147-A177-3AD203B41FA5}">
                      <a16:colId xmlns:a16="http://schemas.microsoft.com/office/drawing/2014/main" val="2383759268"/>
                    </a:ext>
                  </a:extLst>
                </a:gridCol>
              </a:tblGrid>
              <a:tr h="533400">
                <a:tc gridSpan="7"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latin typeface="Arial"/>
                        </a:rPr>
                        <a:t>History Curriculum Overview</a:t>
                      </a:r>
                      <a:endParaRPr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defRPr sz="1400" b="1"/>
                      </a:pPr>
                      <a:endParaRPr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defRPr sz="1400" b="1"/>
                      </a:pPr>
                      <a:endParaRPr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defRPr sz="1400" b="1"/>
                      </a:pPr>
                      <a:endParaRPr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313442"/>
                  </a:ext>
                </a:extLst>
              </a:tr>
              <a:tr h="306966"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Arial"/>
                        </a:rPr>
                        <a:t>Class</a:t>
                      </a:r>
                      <a:endParaRPr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b="1" dirty="0">
                          <a:solidFill>
                            <a:schemeClr val="bg1"/>
                          </a:solidFill>
                          <a:latin typeface="Arial"/>
                        </a:rPr>
                        <a:t>Autumn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b="1" dirty="0">
                          <a:solidFill>
                            <a:schemeClr val="bg1"/>
                          </a:solidFill>
                          <a:latin typeface="Arial"/>
                        </a:rPr>
                        <a:t>Spring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b="1" dirty="0">
                          <a:solidFill>
                            <a:schemeClr val="bg1"/>
                          </a:solidFill>
                          <a:latin typeface="Arial"/>
                        </a:rPr>
                        <a:t>Summer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05">
                <a:tc rowSpan="2"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Elm 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19" dirty="0">
                          <a:latin typeface="Arial"/>
                        </a:rPr>
                        <a:t>Ourselves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All About Me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Seasonal Walk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19" dirty="0">
                          <a:latin typeface="Arial"/>
                        </a:rPr>
                        <a:t>Celebrations, Christmas and Traditions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19" dirty="0">
                          <a:latin typeface="Arial"/>
                        </a:rPr>
                        <a:t>Off We Go, Journeys and Transport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Local Walk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19" dirty="0">
                          <a:latin typeface="Arial"/>
                        </a:rPr>
                        <a:t>Bottom of the Garden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Minibeasts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19" dirty="0">
                          <a:latin typeface="Arial"/>
                        </a:rPr>
                        <a:t>Down on the Farm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Farmer Teds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19" dirty="0">
                          <a:latin typeface="Arial"/>
                        </a:rPr>
                        <a:t>Planting and Growing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Fairytales</a:t>
                      </a:r>
                    </a:p>
                    <a:p>
                      <a:r>
                        <a:rPr lang="en-GB" sz="919" dirty="0">
                          <a:latin typeface="Arial"/>
                        </a:rPr>
                        <a:t>Road Safety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391447"/>
                  </a:ext>
                </a:extLst>
              </a:tr>
              <a:tr h="42018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800" dirty="0">
                          <a:latin typeface="Arial"/>
                        </a:rPr>
                        <a:t>Knowledge: Our own lives and families; how we have changed; familiar celebrations from the past and present.</a:t>
                      </a:r>
                    </a:p>
                    <a:p>
                      <a:r>
                        <a:rPr lang="en-GB" sz="800" dirty="0">
                          <a:latin typeface="Arial"/>
                        </a:rPr>
                        <a:t>Skills: Talk about the past, sequence simple events and compare past and present.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sz="800" dirty="0">
                          <a:latin typeface="Arial"/>
                        </a:rPr>
                        <a:t>Knowledge: How familiar places, journeys and experiences can change over time.</a:t>
                      </a:r>
                    </a:p>
                    <a:p>
                      <a:r>
                        <a:rPr sz="800" dirty="0">
                          <a:latin typeface="Arial"/>
                        </a:rPr>
                        <a:t>Skills: Use stories, pictures and memories to notice and talk about similarities and differences.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sz="800" dirty="0">
                          <a:latin typeface="Arial"/>
                        </a:rPr>
                        <a:t>Knowledge: Changes over time in familiar experiences, people and places.</a:t>
                      </a:r>
                    </a:p>
                    <a:p>
                      <a:r>
                        <a:rPr sz="800" dirty="0">
                          <a:latin typeface="Arial"/>
                        </a:rPr>
                        <a:t>Skills: Use simple time words, talk about memories and compare then and now.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830"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Apple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 dirty="0">
                          <a:latin typeface="Arial"/>
                        </a:rPr>
                        <a:t>We are KWPS Explorers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 dirty="0">
                          <a:latin typeface="Arial"/>
                        </a:rPr>
                        <a:t>Enquiry:</a:t>
                      </a:r>
                      <a:r>
                        <a:rPr sz="770" b="0" dirty="0">
                          <a:latin typeface="Arial"/>
                        </a:rPr>
                        <a:t> How has our school changed?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 dirty="0">
                          <a:latin typeface="Arial"/>
                        </a:rPr>
                        <a:t>Knowledge:</a:t>
                      </a:r>
                      <a:r>
                        <a:rPr sz="770" b="0" dirty="0">
                          <a:latin typeface="Arial"/>
                        </a:rPr>
                        <a:t> KWPS was built in 1910; old and new parts of school; changes in school life since the 1960s.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 dirty="0">
                          <a:latin typeface="Arial"/>
                        </a:rPr>
                        <a:t>Skills:</a:t>
                      </a:r>
                      <a:r>
                        <a:rPr sz="770" b="0" dirty="0">
                          <a:latin typeface="Arial"/>
                        </a:rPr>
                        <a:t> use photographs, memories and artefacts; compare past/present; sequence changes on a timeline.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Land of Hope &amp; Glory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was life like in medieval castles?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William the Conqueror and 1066; purpose and features of castles; kings, queens, lords and knights.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ask historical questions; use pictures/artefacts; describe significant people and reasons for castle features.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Beside the Seaside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Why were seaside holidays so popular in the past?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Victorian seaside holidays; railways, Bank Holidays, bathing machines, entertainment and travel.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compare then/now; identify change beyond living memory; use sources to find out about the past.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885"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Cedar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Kirkham Expedition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How and why has our hometown changed?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significant local people, places and changes; how people lived in the past compared with today.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use local evidence and artefacts; construct timelines; compare past/present and explain change.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The Monarchy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How does King Charles compare to Henry VIII?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monarchy, reign and coronation; King Charles III and Henry VIII; chronological order of monarchs.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compare significant individuals; use chronology; identify similarities/differences and historical impact.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Save Our Oceans – Titanic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Why and how did the ‘unsinkable’ Titanic sink?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Titanic, passenger classes, iceberg, lifeboats and key events surrounding the sinking.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sequence events; ask questions; use artefacts/newspapers; identify cause and consequence.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783"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Cherry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Stones &amp; Bones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caused the change from hunter-gatherer to settled farmer?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Palaeolithic, Mesolithic and Neolithic life; hunter-gatherers, farming, Bronze Age, Skara Brae and Stonehenge.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use archaeological evidence; place periods chronologically; explain change, cause and consequence.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Roman Rule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How much change did the Roman invasion bring?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Roman Empire; invasion of Britain; army, Boudica, Roman towns and the Roman legacy.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use evidence; place events on timelines; explain causes/consequences and change over time.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Amazing Amazon – Incas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How was the Inca Empire put together?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Inca Empire, society and beliefs; Andes, farming and trade; reasons for the fall of the empire.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investigate a non-European society; use evidence; organise chronology; explain cause and consequence.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0780"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Willow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The Anglo-Saxons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Was Alfred the Great a good leader?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Anglo-Saxon settlement, kingdoms and culture; Christianity; Alfred the Great and conflict with Vikings.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use evidence to ask/answer questions; compare accounts; explain leadership, cause and consequence.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Who Were the Vikings?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Is it fair to call all Vikings brutal invaders? What were the Vikings really like?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Viking raids, settlement, Danelaw, trade, beliefs and everyday life; Viking rule in Britain.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analyse different accounts; select evidence; challenge interpretations; justify historical conclusions.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The Gift of the Nile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was the importance of the River Nile to the Ancient Egyptians?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pharaohs, Nile, pyramids, mummification, hieroglyphics and everyday life in Ancient Egypt.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use sources and artefacts; place Ancient Egypt chronologically; explain significance and features of society.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0779"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Maple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The Blitz &amp; Beyond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was it like for children during WWII?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WWII 1939–45; evacuation, rationing, Blitz, air-raid shelters, Home Front and propaganda.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analyse evidence; compare experiences; recognise propaganda; explain causes and consequences.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Terrible Tudors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impact did Henry VIII have on Britain?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Tudor period, Battle of Bosworth, Tudor monarchs, Henry VIII, six wives and Church of England.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use chronology; analyse sources; explain cause/consequence and assess historical impact.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Building the Great Wall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were the greatest achievements of the Shang Dynasty?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Shang Dynasty 1600–1046 BC; Yellow River, rulers, society, beliefs, bronze and Fu Hao.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investigate an ancient civilisation; evaluate sources; assess significance and achievements.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2093">
                <a:tc>
                  <a:txBody>
                    <a:bodyPr/>
                    <a:lstStyle/>
                    <a:p>
                      <a:pPr algn="ctr">
                        <a:defRPr sz="800"/>
                      </a:pP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Rowan</a:t>
                      </a:r>
                      <a:endParaRPr sz="105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From Cotton to Coast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How have people from our past shaped our present?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Industrial Revolution; cotton, steam power, coal and iron; canals and transport developments in the North-West.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analyse local evidence; explain continuity/change; assess significance and links between past and present.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>
                          <a:latin typeface="Arial"/>
                        </a:rPr>
                        <a:t>From Mountains to Myths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Enquiry:</a:t>
                      </a:r>
                      <a:r>
                        <a:rPr sz="770" b="0">
                          <a:latin typeface="Arial"/>
                        </a:rPr>
                        <a:t> What were the influences and achievements of Ancient Greece on the western world?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Knowledge:</a:t>
                      </a:r>
                      <a:r>
                        <a:rPr sz="770" b="0">
                          <a:latin typeface="Arial"/>
                        </a:rPr>
                        <a:t> Greek life and achievements; democracy, Olympic Games, amphoras and the legacy of Ancient Greece.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>
                          <a:latin typeface="Arial"/>
                        </a:rPr>
                        <a:t>Skills:</a:t>
                      </a:r>
                      <a:r>
                        <a:rPr sz="770" b="0">
                          <a:latin typeface="Arial"/>
                        </a:rPr>
                        <a:t> analyse evidence; compare societies; assess significance and explain influence on the modern world.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sz="800"/>
                      </a:pPr>
                      <a:r>
                        <a:rPr sz="919" b="1" dirty="0">
                          <a:latin typeface="Arial"/>
                        </a:rPr>
                        <a:t>House of Wisdom</a:t>
                      </a:r>
                      <a:endParaRPr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 dirty="0">
                          <a:latin typeface="Arial"/>
                        </a:rPr>
                        <a:t>Enquiry:</a:t>
                      </a:r>
                      <a:r>
                        <a:rPr sz="770" b="0" dirty="0">
                          <a:latin typeface="Arial"/>
                        </a:rPr>
                        <a:t> How much change did the House of Wisdom bring?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 dirty="0">
                          <a:latin typeface="Arial"/>
                        </a:rPr>
                        <a:t>Knowledge:</a:t>
                      </a:r>
                      <a:r>
                        <a:rPr sz="770" b="0" dirty="0">
                          <a:latin typeface="Arial"/>
                        </a:rPr>
                        <a:t> Abbasid Dynasty, Baghdad, Golden Age of Islam, House of Wisdom, scholarship, astrolabe and Siege of Baghdad.</a:t>
                      </a: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770" b="1" dirty="0">
                          <a:latin typeface="Arial"/>
                        </a:rPr>
                        <a:t>Skills:</a:t>
                      </a:r>
                      <a:r>
                        <a:rPr sz="770" b="0" dirty="0">
                          <a:latin typeface="Arial"/>
                        </a:rPr>
                        <a:t> select and evaluate sources; compare societies; explain change/significance; justify historical conclusions.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1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2d2f17-c233-46bd-960f-7a3e0be9ab18">
      <Terms xmlns="http://schemas.microsoft.com/office/infopath/2007/PartnerControls"/>
    </lcf76f155ced4ddcb4097134ff3c332f>
    <TaxCatchAll xmlns="eb5e61aa-2a82-431a-8b52-8ba3bd9248a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5F9C2FF419DB48BEAFE1CFF8CAC0E5" ma:contentTypeVersion="18" ma:contentTypeDescription="Create a new document." ma:contentTypeScope="" ma:versionID="c9c10d94793938790ec0981d424fa968">
  <xsd:schema xmlns:xsd="http://www.w3.org/2001/XMLSchema" xmlns:xs="http://www.w3.org/2001/XMLSchema" xmlns:p="http://schemas.microsoft.com/office/2006/metadata/properties" xmlns:ns2="722d2f17-c233-46bd-960f-7a3e0be9ab18" xmlns:ns3="eb5e61aa-2a82-431a-8b52-8ba3bd9248ac" targetNamespace="http://schemas.microsoft.com/office/2006/metadata/properties" ma:root="true" ma:fieldsID="214a4071c73fcb2677052c2546838c51" ns2:_="" ns3:_="">
    <xsd:import namespace="722d2f17-c233-46bd-960f-7a3e0be9ab18"/>
    <xsd:import namespace="eb5e61aa-2a82-431a-8b52-8ba3bd9248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d2f17-c233-46bd-960f-7a3e0be9ab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b4aeacb-ae19-4e10-af5a-7caaadfea8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e61aa-2a82-431a-8b52-8ba3bd9248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4aacd84-47ff-4453-871b-f5b75b0ec1ca}" ma:internalName="TaxCatchAll" ma:showField="CatchAllData" ma:web="eb5e61aa-2a82-431a-8b52-8ba3bd9248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66E5B4-169A-4EE9-8291-E8D257E32F0D}">
  <ds:schemaRefs>
    <ds:schemaRef ds:uri="http://schemas.microsoft.com/office/2006/metadata/properties"/>
    <ds:schemaRef ds:uri="http://schemas.microsoft.com/office/infopath/2007/PartnerControls"/>
    <ds:schemaRef ds:uri="722d2f17-c233-46bd-960f-7a3e0be9ab18"/>
    <ds:schemaRef ds:uri="eb5e61aa-2a82-431a-8b52-8ba3bd9248ac"/>
  </ds:schemaRefs>
</ds:datastoreItem>
</file>

<file path=customXml/itemProps2.xml><?xml version="1.0" encoding="utf-8"?>
<ds:datastoreItem xmlns:ds="http://schemas.openxmlformats.org/officeDocument/2006/customXml" ds:itemID="{E60CAAB4-4667-4EAA-ACDB-0DBCB9607F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2d2f17-c233-46bd-960f-7a3e0be9ab18"/>
    <ds:schemaRef ds:uri="eb5e61aa-2a82-431a-8b52-8ba3bd9248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7F31F4-452D-4195-B6F1-AF53132561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1126</Words>
  <Application>Microsoft Office PowerPoint</Application>
  <PresentationFormat>Custom</PresentationFormat>
  <Paragraphs>103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Joannie Scott</dc:creator>
  <cp:keywords/>
  <dc:description>generated using python-pptx</dc:description>
  <cp:lastModifiedBy>Joan Scott</cp:lastModifiedBy>
  <cp:revision>8</cp:revision>
  <dcterms:created xsi:type="dcterms:W3CDTF">2013-01-27T09:14:16Z</dcterms:created>
  <dcterms:modified xsi:type="dcterms:W3CDTF">2026-09-01T21:04:36Z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0x010100D15F9C2FF419DB48BEAFE1CFF8CAC0E5</vt:lpwstr>
  </property>
  <property fmtid="{D5CDD505-2E9C-101B-9397-08002B2CF9AE}" pid="3" name="MediaServiceImageTags">
    <vt:lpwstr/>
  </property>
</Properties>
</file>