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CC2A6-BD6F-4760-A041-1A42C07DD7AD}" v="1" dt="2025-09-18T15:32:01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024DB38-953D-77A3-1CC5-F076AEC91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794243"/>
              </p:ext>
            </p:extLst>
          </p:nvPr>
        </p:nvGraphicFramePr>
        <p:xfrm>
          <a:off x="256785" y="224070"/>
          <a:ext cx="11678430" cy="7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608">
                  <a:extLst>
                    <a:ext uri="{9D8B030D-6E8A-4147-A177-3AD203B41FA5}">
                      <a16:colId xmlns:a16="http://schemas.microsoft.com/office/drawing/2014/main" val="2514636183"/>
                    </a:ext>
                  </a:extLst>
                </a:gridCol>
                <a:gridCol w="6152216">
                  <a:extLst>
                    <a:ext uri="{9D8B030D-6E8A-4147-A177-3AD203B41FA5}">
                      <a16:colId xmlns:a16="http://schemas.microsoft.com/office/drawing/2014/main" val="4278819925"/>
                    </a:ext>
                  </a:extLst>
                </a:gridCol>
                <a:gridCol w="2606606">
                  <a:extLst>
                    <a:ext uri="{9D8B030D-6E8A-4147-A177-3AD203B41FA5}">
                      <a16:colId xmlns:a16="http://schemas.microsoft.com/office/drawing/2014/main" val="320509673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>
                          <a:solidFill>
                            <a:schemeClr val="tx1"/>
                          </a:solidFill>
                          <a:latin typeface="Twinkl"/>
                        </a:rPr>
                        <a:t>       Religious Education Knowledge Organiser</a:t>
                      </a:r>
                      <a:endParaRPr lang="en-US" sz="1600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061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>
                          <a:latin typeface="Twinkl"/>
                        </a:rPr>
                        <a:t>Topic: Christianity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Twinkl"/>
                        </a:rPr>
                        <a:t>Key Question: Why is it sometimes difficult to do the right thing?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>
                          <a:latin typeface="Twinkl"/>
                        </a:rPr>
                        <a:t>Autumn 1 Maple 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48743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4BAA806-F2D4-3BBD-CDAB-F9F2F305F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701295"/>
              </p:ext>
            </p:extLst>
          </p:nvPr>
        </p:nvGraphicFramePr>
        <p:xfrm>
          <a:off x="272614" y="1095006"/>
          <a:ext cx="371283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203">
                  <a:extLst>
                    <a:ext uri="{9D8B030D-6E8A-4147-A177-3AD203B41FA5}">
                      <a16:colId xmlns:a16="http://schemas.microsoft.com/office/drawing/2014/main" val="1367192384"/>
                    </a:ext>
                  </a:extLst>
                </a:gridCol>
                <a:gridCol w="2623633">
                  <a:extLst>
                    <a:ext uri="{9D8B030D-6E8A-4147-A177-3AD203B41FA5}">
                      <a16:colId xmlns:a16="http://schemas.microsoft.com/office/drawing/2014/main" val="200940337"/>
                    </a:ext>
                  </a:extLst>
                </a:gridCol>
              </a:tblGrid>
              <a:tr h="325806">
                <a:tc gridSpan="2">
                  <a:txBody>
                    <a:bodyPr/>
                    <a:lstStyle/>
                    <a:p>
                      <a:r>
                        <a:rPr lang="en-GB" sz="1800" b="0" i="0" kern="1200">
                          <a:solidFill>
                            <a:schemeClr val="tx1"/>
                          </a:solidFill>
                          <a:effectLst/>
                          <a:latin typeface="Twinkl"/>
                          <a:ea typeface="+mn-ea"/>
                          <a:cs typeface="+mn-cs"/>
                        </a:rPr>
                        <a:t>Vocabulary you will learn: </a:t>
                      </a:r>
                      <a:endParaRPr lang="en-GB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211485"/>
                  </a:ext>
                </a:extLst>
              </a:tr>
              <a:tr h="417032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temptation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Desire to do something, especially something wrong or unwise.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518999"/>
                  </a:ext>
                </a:extLst>
              </a:tr>
              <a:tr h="417032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forgiveness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The action of forgiving or of being forgiven 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336182"/>
                  </a:ext>
                </a:extLst>
              </a:tr>
              <a:tr h="417032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sin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A serious regrettable fault, offence omission.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180484"/>
                  </a:ext>
                </a:extLst>
              </a:tr>
              <a:tr h="417032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moral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Concerned with the principles of right or wrong behaviour.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037686"/>
                  </a:ext>
                </a:extLst>
              </a:tr>
              <a:tr h="417032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prayer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A solemn request for help or expression of thanks aimed at a God.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215352"/>
                  </a:ext>
                </a:extLst>
              </a:tr>
              <a:tr h="247613">
                <a:tc gridSpan="2"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09392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DCA2707-CF7D-F252-A91E-7037C111D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95169"/>
              </p:ext>
            </p:extLst>
          </p:nvPr>
        </p:nvGraphicFramePr>
        <p:xfrm>
          <a:off x="7541046" y="1051983"/>
          <a:ext cx="4391891" cy="3034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91">
                  <a:extLst>
                    <a:ext uri="{9D8B030D-6E8A-4147-A177-3AD203B41FA5}">
                      <a16:colId xmlns:a16="http://schemas.microsoft.com/office/drawing/2014/main" val="1697122287"/>
                    </a:ext>
                  </a:extLst>
                </a:gridCol>
              </a:tblGrid>
              <a:tr h="3034408">
                <a:tc>
                  <a:txBody>
                    <a:bodyPr/>
                    <a:lstStyle/>
                    <a:p>
                      <a:r>
                        <a:rPr lang="en-GB" sz="18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Religious Story/Religious Beliefs: </a:t>
                      </a:r>
                    </a:p>
                    <a:p>
                      <a:endParaRPr lang="en-GB" sz="1800" b="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6685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DB2A1C-DB86-D656-B25C-417EA8E4B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92190"/>
              </p:ext>
            </p:extLst>
          </p:nvPr>
        </p:nvGraphicFramePr>
        <p:xfrm>
          <a:off x="273169" y="3752490"/>
          <a:ext cx="5240758" cy="2618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0758">
                  <a:extLst>
                    <a:ext uri="{9D8B030D-6E8A-4147-A177-3AD203B41FA5}">
                      <a16:colId xmlns:a16="http://schemas.microsoft.com/office/drawing/2014/main" val="1497757985"/>
                    </a:ext>
                  </a:extLst>
                </a:gridCol>
              </a:tblGrid>
              <a:tr h="2618578">
                <a:tc>
                  <a:txBody>
                    <a:bodyPr/>
                    <a:lstStyle/>
                    <a:p>
                      <a:r>
                        <a:rPr lang="en-GB" sz="18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facts about Christianity: </a:t>
                      </a:r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0178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FBBC26-5DAC-9FF9-71DC-A29E385B2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904907"/>
              </p:ext>
            </p:extLst>
          </p:nvPr>
        </p:nvGraphicFramePr>
        <p:xfrm>
          <a:off x="5862523" y="4269353"/>
          <a:ext cx="608204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66">
                  <a:extLst>
                    <a:ext uri="{9D8B030D-6E8A-4147-A177-3AD203B41FA5}">
                      <a16:colId xmlns:a16="http://schemas.microsoft.com/office/drawing/2014/main" val="388672222"/>
                    </a:ext>
                  </a:extLst>
                </a:gridCol>
                <a:gridCol w="5056129">
                  <a:extLst>
                    <a:ext uri="{9D8B030D-6E8A-4147-A177-3AD203B41FA5}">
                      <a16:colId xmlns:a16="http://schemas.microsoft.com/office/drawing/2014/main" val="3561615694"/>
                    </a:ext>
                  </a:extLst>
                </a:gridCol>
                <a:gridCol w="750647">
                  <a:extLst>
                    <a:ext uri="{9D8B030D-6E8A-4147-A177-3AD203B41FA5}">
                      <a16:colId xmlns:a16="http://schemas.microsoft.com/office/drawing/2014/main" val="1361009805"/>
                    </a:ext>
                  </a:extLst>
                </a:gridCol>
              </a:tblGrid>
              <a:tr h="345580"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What I will know at the end of the unit.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676447"/>
                  </a:ext>
                </a:extLst>
              </a:tr>
              <a:tr h="255984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1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To describe Christian beliefs about sin and forgiveness.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5485300"/>
                  </a:ext>
                </a:extLst>
              </a:tr>
              <a:tr h="255984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2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To explain how Adam and Eve disobeyed God (Genesis 3).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263732"/>
                  </a:ext>
                </a:extLst>
              </a:tr>
              <a:tr h="255984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3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To explain how Christians use the Lord's prayer for guidance.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240196"/>
                  </a:ext>
                </a:extLst>
              </a:tr>
              <a:tr h="422376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4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To discuss how temptation can occur in the modern world and how we might resist it.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894705"/>
                  </a:ext>
                </a:extLst>
              </a:tr>
              <a:tr h="255984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5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To explain the moral and truths within a story.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539809"/>
                  </a:ext>
                </a:extLst>
              </a:tr>
              <a:tr h="255984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6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winkl"/>
                        </a:rPr>
                        <a:t>Understand what is 'true' and that there may be different versions of the truth.</a:t>
                      </a:r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43358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4C13002-CBF3-20CF-FCD4-6B408558D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158" y="285124"/>
            <a:ext cx="810120" cy="2791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6085614-6D06-2C46-A00B-AE589627FAAA}"/>
              </a:ext>
            </a:extLst>
          </p:cNvPr>
          <p:cNvSpPr/>
          <p:nvPr/>
        </p:nvSpPr>
        <p:spPr>
          <a:xfrm>
            <a:off x="120027" y="134479"/>
            <a:ext cx="11958296" cy="657357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4" name="Picture 3" descr="Cross Represent in the Christian Faith ...">
            <a:extLst>
              <a:ext uri="{FF2B5EF4-FFF2-40B4-BE49-F238E27FC236}">
                <a16:creationId xmlns:a16="http://schemas.microsoft.com/office/drawing/2014/main" id="{D86B0C08-5505-94D8-037B-1505B5D1DA9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557" t="-1639" r="40437" b="-6497"/>
          <a:stretch>
            <a:fillRect/>
          </a:stretch>
        </p:blipFill>
        <p:spPr>
          <a:xfrm>
            <a:off x="4398126" y="990332"/>
            <a:ext cx="2452339" cy="2891309"/>
          </a:xfrm>
          <a:prstGeom prst="rect">
            <a:avLst/>
          </a:prstGeom>
        </p:spPr>
      </p:pic>
      <p:pic>
        <p:nvPicPr>
          <p:cNvPr id="6" name="Picture 5" descr="A white rectangular box with black text&#10;&#10;AI-generated content may be incorrect.">
            <a:extLst>
              <a:ext uri="{FF2B5EF4-FFF2-40B4-BE49-F238E27FC236}">
                <a16:creationId xmlns:a16="http://schemas.microsoft.com/office/drawing/2014/main" id="{5973E146-19B6-3FBD-786E-06EF5CCF0FA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321" r="-737" b="178"/>
          <a:stretch>
            <a:fillRect/>
          </a:stretch>
        </p:blipFill>
        <p:spPr>
          <a:xfrm>
            <a:off x="7171084" y="1978971"/>
            <a:ext cx="4778197" cy="21710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47F4D7-62F5-E440-4AAE-AADB2030A4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2991" y="1330125"/>
            <a:ext cx="3724436" cy="659701"/>
          </a:xfrm>
          <a:prstGeom prst="rect">
            <a:avLst/>
          </a:prstGeom>
        </p:spPr>
      </p:pic>
      <p:pic>
        <p:nvPicPr>
          <p:cNvPr id="10" name="Picture 9" descr="A blue and white chat bubble with text&#10;&#10;AI-generated content may be incorrect.">
            <a:extLst>
              <a:ext uri="{FF2B5EF4-FFF2-40B4-BE49-F238E27FC236}">
                <a16:creationId xmlns:a16="http://schemas.microsoft.com/office/drawing/2014/main" id="{B9DF2695-4C58-8729-7509-698B1841A3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588" y="3758397"/>
            <a:ext cx="5256900" cy="273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Twinkl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Ruth Lewthwaite</dc:creator>
  <cp:lastModifiedBy>Ruth Lewthwaite</cp:lastModifiedBy>
  <cp:revision>2</cp:revision>
  <dcterms:created xsi:type="dcterms:W3CDTF">2025-07-12T09:08:11Z</dcterms:created>
  <dcterms:modified xsi:type="dcterms:W3CDTF">2025-09-18T15:32:01Z</dcterms:modified>
</cp:coreProperties>
</file>