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AF4B47-CDF3-03D7-A964-979337230020}" v="11" dt="2025-07-21T11:06:11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5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024DB38-953D-77A3-1CC5-F076AEC91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125735"/>
              </p:ext>
            </p:extLst>
          </p:nvPr>
        </p:nvGraphicFramePr>
        <p:xfrm>
          <a:off x="256785" y="224070"/>
          <a:ext cx="11678430" cy="70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9608">
                  <a:extLst>
                    <a:ext uri="{9D8B030D-6E8A-4147-A177-3AD203B41FA5}">
                      <a16:colId xmlns:a16="http://schemas.microsoft.com/office/drawing/2014/main" val="2514636183"/>
                    </a:ext>
                  </a:extLst>
                </a:gridCol>
                <a:gridCol w="6152216">
                  <a:extLst>
                    <a:ext uri="{9D8B030D-6E8A-4147-A177-3AD203B41FA5}">
                      <a16:colId xmlns:a16="http://schemas.microsoft.com/office/drawing/2014/main" val="4278819925"/>
                    </a:ext>
                  </a:extLst>
                </a:gridCol>
                <a:gridCol w="2606606">
                  <a:extLst>
                    <a:ext uri="{9D8B030D-6E8A-4147-A177-3AD203B41FA5}">
                      <a16:colId xmlns:a16="http://schemas.microsoft.com/office/drawing/2014/main" val="3205096735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Twinkl"/>
                        </a:rPr>
                        <a:t>       Religious Education Knowledge Organiser</a:t>
                      </a:r>
                      <a:endParaRPr lang="en-US" sz="1600" dirty="0">
                        <a:solidFill>
                          <a:schemeClr val="tx1"/>
                        </a:solidFill>
                        <a:latin typeface="Twink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1061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>
                          <a:latin typeface="Twinkl"/>
                        </a:rPr>
                        <a:t>Topic:  Christianity</a:t>
                      </a:r>
                      <a:endParaRPr lang="en-GB" sz="1600" dirty="0">
                        <a:latin typeface="Twink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latin typeface="Twinkl"/>
                        </a:rPr>
                        <a:t>Key Question: How do people decide what to believe?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600">
                          <a:latin typeface="Twinkl"/>
                        </a:rPr>
                        <a:t>Summer 1       Maple class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48743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4BAA806-F2D4-3BBD-CDAB-F9F2F305FD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808132"/>
              </p:ext>
            </p:extLst>
          </p:nvPr>
        </p:nvGraphicFramePr>
        <p:xfrm>
          <a:off x="301369" y="994364"/>
          <a:ext cx="3757699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111">
                  <a:extLst>
                    <a:ext uri="{9D8B030D-6E8A-4147-A177-3AD203B41FA5}">
                      <a16:colId xmlns:a16="http://schemas.microsoft.com/office/drawing/2014/main" val="1367192384"/>
                    </a:ext>
                  </a:extLst>
                </a:gridCol>
                <a:gridCol w="2630588">
                  <a:extLst>
                    <a:ext uri="{9D8B030D-6E8A-4147-A177-3AD203B41FA5}">
                      <a16:colId xmlns:a16="http://schemas.microsoft.com/office/drawing/2014/main" val="200940337"/>
                    </a:ext>
                  </a:extLst>
                </a:gridCol>
              </a:tblGrid>
              <a:tr h="333141">
                <a:tc gridSpan="2"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+mn-ea"/>
                          <a:cs typeface="+mn-cs"/>
                        </a:rPr>
                        <a:t>Vocabulary you will learn: </a:t>
                      </a:r>
                      <a:endParaRPr lang="en-GB" dirty="0">
                        <a:solidFill>
                          <a:schemeClr val="tx1"/>
                        </a:solidFill>
                        <a:latin typeface="Twink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211485"/>
                  </a:ext>
                </a:extLst>
              </a:tr>
              <a:tr h="42642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Trinity</a:t>
                      </a:r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God seen in 3 ways : the son, Jesus Christ and the Holy Spirit.</a:t>
                      </a:r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518999"/>
                  </a:ext>
                </a:extLst>
              </a:tr>
              <a:tr h="42642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Creed</a:t>
                      </a:r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A formal summary of the principles of the Christian faith.</a:t>
                      </a:r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1336182"/>
                  </a:ext>
                </a:extLst>
              </a:tr>
              <a:tr h="42642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Denomination</a:t>
                      </a:r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A </a:t>
                      </a:r>
                      <a:r>
                        <a:rPr lang="en-GB" sz="1200">
                          <a:solidFill>
                            <a:schemeClr val="tx1"/>
                          </a:solidFill>
                          <a:latin typeface="Twinkl"/>
                        </a:rPr>
                        <a:t>religious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 group within a faith that has its own system of organisation.</a:t>
                      </a:r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180484"/>
                  </a:ext>
                </a:extLst>
              </a:tr>
              <a:tr h="31981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Symbolism</a:t>
                      </a:r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The use of symbols to express meaning.</a:t>
                      </a:r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03768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CC868B2-9A8A-9E92-F761-5F6BC56CE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00328"/>
              </p:ext>
            </p:extLst>
          </p:nvPr>
        </p:nvGraphicFramePr>
        <p:xfrm>
          <a:off x="4169433" y="1006414"/>
          <a:ext cx="2833895" cy="3452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3895">
                  <a:extLst>
                    <a:ext uri="{9D8B030D-6E8A-4147-A177-3AD203B41FA5}">
                      <a16:colId xmlns:a16="http://schemas.microsoft.com/office/drawing/2014/main" val="1497757985"/>
                    </a:ext>
                  </a:extLst>
                </a:gridCol>
              </a:tblGrid>
              <a:tr h="345267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     Insert Religious Symbol here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70178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DCA2707-CF7D-F252-A91E-7037C111D3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030708"/>
              </p:ext>
            </p:extLst>
          </p:nvPr>
        </p:nvGraphicFramePr>
        <p:xfrm>
          <a:off x="7832617" y="997256"/>
          <a:ext cx="4102597" cy="2021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2597">
                  <a:extLst>
                    <a:ext uri="{9D8B030D-6E8A-4147-A177-3AD203B41FA5}">
                      <a16:colId xmlns:a16="http://schemas.microsoft.com/office/drawing/2014/main" val="1697122287"/>
                    </a:ext>
                  </a:extLst>
                </a:gridCol>
              </a:tblGrid>
              <a:tr h="2021610"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Religious Story/Religious Beliefs: </a:t>
                      </a:r>
                    </a:p>
                    <a:p>
                      <a:endParaRPr lang="en-GB" sz="1800" b="0" i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766852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4DB2A1C-DB86-D656-B25C-417EA8E4BC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522932"/>
              </p:ext>
            </p:extLst>
          </p:nvPr>
        </p:nvGraphicFramePr>
        <p:xfrm>
          <a:off x="256785" y="4424729"/>
          <a:ext cx="3757700" cy="2151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7700">
                  <a:extLst>
                    <a:ext uri="{9D8B030D-6E8A-4147-A177-3AD203B41FA5}">
                      <a16:colId xmlns:a16="http://schemas.microsoft.com/office/drawing/2014/main" val="1497757985"/>
                    </a:ext>
                  </a:extLst>
                </a:gridCol>
              </a:tblGrid>
              <a:tr h="2151762">
                <a:tc>
                  <a:txBody>
                    <a:bodyPr/>
                    <a:lstStyle/>
                    <a:p>
                      <a:r>
                        <a:rPr lang="en-GB" sz="18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facts about Christianity: </a:t>
                      </a:r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70178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8FBBC26-5DAC-9FF9-71DC-A29E385B28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892969"/>
              </p:ext>
            </p:extLst>
          </p:nvPr>
        </p:nvGraphicFramePr>
        <p:xfrm>
          <a:off x="7159924" y="3781245"/>
          <a:ext cx="4783510" cy="2809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497">
                  <a:extLst>
                    <a:ext uri="{9D8B030D-6E8A-4147-A177-3AD203B41FA5}">
                      <a16:colId xmlns:a16="http://schemas.microsoft.com/office/drawing/2014/main" val="388672222"/>
                    </a:ext>
                  </a:extLst>
                </a:gridCol>
                <a:gridCol w="3976631">
                  <a:extLst>
                    <a:ext uri="{9D8B030D-6E8A-4147-A177-3AD203B41FA5}">
                      <a16:colId xmlns:a16="http://schemas.microsoft.com/office/drawing/2014/main" val="3561615694"/>
                    </a:ext>
                  </a:extLst>
                </a:gridCol>
                <a:gridCol w="590382">
                  <a:extLst>
                    <a:ext uri="{9D8B030D-6E8A-4147-A177-3AD203B41FA5}">
                      <a16:colId xmlns:a16="http://schemas.microsoft.com/office/drawing/2014/main" val="1361009805"/>
                    </a:ext>
                  </a:extLst>
                </a:gridCol>
              </a:tblGrid>
              <a:tr h="367854">
                <a:tc gridSpan="3"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Twinkl"/>
                          <a:ea typeface="+mn-ea"/>
                          <a:cs typeface="+mn-cs"/>
                        </a:rPr>
                        <a:t>What I will know at the end </a:t>
                      </a:r>
                      <a:r>
                        <a:rPr lang="en-GB" sz="1800" b="0" i="0" kern="1200">
                          <a:solidFill>
                            <a:schemeClr val="tx1"/>
                          </a:solidFill>
                          <a:effectLst/>
                          <a:latin typeface="Twinkl"/>
                          <a:ea typeface="+mn-ea"/>
                          <a:cs typeface="+mn-cs"/>
                        </a:rPr>
                        <a:t>of the unit.</a:t>
                      </a:r>
                      <a:endParaRPr lang="en-GB" dirty="0">
                        <a:solidFill>
                          <a:schemeClr val="tx1"/>
                        </a:solidFill>
                        <a:latin typeface="Twink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15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8676447"/>
                  </a:ext>
                </a:extLst>
              </a:tr>
              <a:tr h="468179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explain that religious communities often have sources of authority which guide them.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5485300"/>
                  </a:ext>
                </a:extLst>
              </a:tr>
              <a:tr h="468179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describe what Christians mean when they talk about one God in Trinity.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263732"/>
                  </a:ext>
                </a:extLst>
              </a:tr>
              <a:tr h="3455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identify the beliefs contained within the Apostle’s Creed.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8240196"/>
                  </a:ext>
                </a:extLst>
              </a:tr>
              <a:tr h="468179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latin typeface="Times New Roman"/>
                        </a:rPr>
                        <a:t>describe and explain the meaning of a range of symbols that might be used for the Trinity.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1894705"/>
                  </a:ext>
                </a:extLst>
              </a:tr>
              <a:tr h="3455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understand my own personal beliefs.</a:t>
                      </a:r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539809"/>
                  </a:ext>
                </a:extLst>
              </a:tr>
              <a:tr h="3455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Twinkl"/>
                        </a:rPr>
                        <a:t>compare different forms of Christian worship.</a:t>
                      </a:r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143358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74C13002-CBF3-20CF-FCD4-6B408558D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4697" y="224070"/>
            <a:ext cx="810120" cy="27916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6085614-6D06-2C46-A00B-AE589627FAAA}"/>
              </a:ext>
            </a:extLst>
          </p:cNvPr>
          <p:cNvSpPr/>
          <p:nvPr/>
        </p:nvSpPr>
        <p:spPr>
          <a:xfrm>
            <a:off x="120027" y="134479"/>
            <a:ext cx="11958296" cy="6573572"/>
          </a:xfrm>
          <a:prstGeom prst="rect">
            <a:avLst/>
          </a:prstGeom>
          <a:noFill/>
          <a:ln w="73025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pic>
        <p:nvPicPr>
          <p:cNvPr id="4" name="Picture 3" descr="Anchor Symbol in Christianity - A Sign ...">
            <a:extLst>
              <a:ext uri="{FF2B5EF4-FFF2-40B4-BE49-F238E27FC236}">
                <a16:creationId xmlns:a16="http://schemas.microsoft.com/office/drawing/2014/main" id="{CE78A1E9-4393-3084-285A-C76CA34EF5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375" y="1148304"/>
            <a:ext cx="2604459" cy="3181168"/>
          </a:xfrm>
          <a:prstGeom prst="rect">
            <a:avLst/>
          </a:prstGeom>
        </p:spPr>
      </p:pic>
      <p:pic>
        <p:nvPicPr>
          <p:cNvPr id="6" name="Picture 5" descr="A diagram of a religious leader&#10;&#10;AI-generated content may be incorrect.">
            <a:extLst>
              <a:ext uri="{FF2B5EF4-FFF2-40B4-BE49-F238E27FC236}">
                <a16:creationId xmlns:a16="http://schemas.microsoft.com/office/drawing/2014/main" id="{CDA00197-6BBC-8F98-0CFD-8D391D78D0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5520" y="1011178"/>
            <a:ext cx="4796466" cy="2722173"/>
          </a:xfrm>
          <a:prstGeom prst="rect">
            <a:avLst/>
          </a:prstGeom>
        </p:spPr>
      </p:pic>
      <p:pic>
        <p:nvPicPr>
          <p:cNvPr id="8" name="Picture 7" descr="A diagram of the trinity&#10;&#10;AI-generated content may be incorrect.">
            <a:extLst>
              <a:ext uri="{FF2B5EF4-FFF2-40B4-BE49-F238E27FC236}">
                <a16:creationId xmlns:a16="http://schemas.microsoft.com/office/drawing/2014/main" id="{2C4F434E-9964-2A04-D4BC-B7FB64863D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491" y="3070016"/>
            <a:ext cx="3820603" cy="1508724"/>
          </a:xfrm>
          <a:prstGeom prst="rect">
            <a:avLst/>
          </a:prstGeom>
        </p:spPr>
      </p:pic>
      <p:pic>
        <p:nvPicPr>
          <p:cNvPr id="10" name="Picture 9" descr="A table with text on it&#10;&#10;AI-generated content may be incorrect.">
            <a:extLst>
              <a:ext uri="{FF2B5EF4-FFF2-40B4-BE49-F238E27FC236}">
                <a16:creationId xmlns:a16="http://schemas.microsoft.com/office/drawing/2014/main" id="{B7490E42-8DB1-2014-3895-B4C35EE00A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9717" y="4560589"/>
            <a:ext cx="5064605" cy="2150674"/>
          </a:xfrm>
          <a:prstGeom prst="rect">
            <a:avLst/>
          </a:prstGeom>
        </p:spPr>
      </p:pic>
      <p:pic>
        <p:nvPicPr>
          <p:cNvPr id="14" name="Picture 13" descr="A group of people in a circle&#10;&#10;AI-generated content may be incorrect.">
            <a:extLst>
              <a:ext uri="{FF2B5EF4-FFF2-40B4-BE49-F238E27FC236}">
                <a16:creationId xmlns:a16="http://schemas.microsoft.com/office/drawing/2014/main" id="{A6AA1418-6597-78B5-8FDC-E0C1B5F18C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53063" y="4662937"/>
            <a:ext cx="1429648" cy="824541"/>
          </a:xfrm>
          <a:prstGeom prst="rect">
            <a:avLst/>
          </a:prstGeom>
        </p:spPr>
      </p:pic>
      <p:pic>
        <p:nvPicPr>
          <p:cNvPr id="15" name="Picture 14" descr="A signpost with arrows pointing to different directions&#10;&#10;AI-generated content may be incorrect.">
            <a:extLst>
              <a:ext uri="{FF2B5EF4-FFF2-40B4-BE49-F238E27FC236}">
                <a16:creationId xmlns:a16="http://schemas.microsoft.com/office/drawing/2014/main" id="{111C67D9-6447-5654-E492-6B001E34BBB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86798" y="5640418"/>
            <a:ext cx="963462" cy="91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f81342e-b464-470a-8ada-8600d6d07371}" enabled="0" method="" siteId="{8f81342e-b464-470a-8ada-8600d6d073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180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Twinkl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Ruth Lewthwaite</dc:creator>
  <cp:lastModifiedBy>Ruth Lewthwaite</cp:lastModifiedBy>
  <cp:revision>115</cp:revision>
  <dcterms:created xsi:type="dcterms:W3CDTF">2025-07-12T09:08:11Z</dcterms:created>
  <dcterms:modified xsi:type="dcterms:W3CDTF">2026-03-20T12:11:05Z</dcterms:modified>
</cp:coreProperties>
</file>