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6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24DB38-953D-77A3-1CC5-F076AEC91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822543"/>
              </p:ext>
            </p:extLst>
          </p:nvPr>
        </p:nvGraphicFramePr>
        <p:xfrm>
          <a:off x="256785" y="224070"/>
          <a:ext cx="11678430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608">
                  <a:extLst>
                    <a:ext uri="{9D8B030D-6E8A-4147-A177-3AD203B41FA5}">
                      <a16:colId xmlns:a16="http://schemas.microsoft.com/office/drawing/2014/main" val="2514636183"/>
                    </a:ext>
                  </a:extLst>
                </a:gridCol>
                <a:gridCol w="6152216">
                  <a:extLst>
                    <a:ext uri="{9D8B030D-6E8A-4147-A177-3AD203B41FA5}">
                      <a16:colId xmlns:a16="http://schemas.microsoft.com/office/drawing/2014/main" val="4278819925"/>
                    </a:ext>
                  </a:extLst>
                </a:gridCol>
                <a:gridCol w="2606606">
                  <a:extLst>
                    <a:ext uri="{9D8B030D-6E8A-4147-A177-3AD203B41FA5}">
                      <a16:colId xmlns:a16="http://schemas.microsoft.com/office/drawing/2014/main" val="320509673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>
                          <a:solidFill>
                            <a:schemeClr val="tx1"/>
                          </a:solidFill>
                          <a:latin typeface="Twinkl"/>
                        </a:rPr>
                        <a:t>       Religious Education Knowledge Organiser</a:t>
                      </a:r>
                      <a:endParaRPr lang="en-US" sz="1600">
                        <a:solidFill>
                          <a:schemeClr val="tx1"/>
                        </a:solidFill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061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winkl"/>
                        </a:rPr>
                        <a:t>Topic: Christianity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Twinkl"/>
                        </a:rPr>
                        <a:t>Key Question:  Why do Christians say that God is a ‘Father’?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 dirty="0">
                          <a:latin typeface="Twinkl"/>
                        </a:rPr>
                        <a:t>Autumn 1              class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4874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4BAA806-F2D4-3BBD-CDAB-F9F2F305F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00222"/>
              </p:ext>
            </p:extLst>
          </p:nvPr>
        </p:nvGraphicFramePr>
        <p:xfrm>
          <a:off x="301369" y="994364"/>
          <a:ext cx="3757700" cy="30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083">
                  <a:extLst>
                    <a:ext uri="{9D8B030D-6E8A-4147-A177-3AD203B41FA5}">
                      <a16:colId xmlns:a16="http://schemas.microsoft.com/office/drawing/2014/main" val="1367192384"/>
                    </a:ext>
                  </a:extLst>
                </a:gridCol>
                <a:gridCol w="2949617">
                  <a:extLst>
                    <a:ext uri="{9D8B030D-6E8A-4147-A177-3AD203B41FA5}">
                      <a16:colId xmlns:a16="http://schemas.microsoft.com/office/drawing/2014/main" val="20094033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1800" b="0" i="0" kern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Vocabulary you will learn: </a:t>
                      </a:r>
                      <a:endParaRPr lang="en-GB">
                        <a:solidFill>
                          <a:schemeClr val="tx1"/>
                        </a:solidFill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211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God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all-powerful, all-knowing being Christinas believe made the world.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518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Father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Someone who loves, cares for and protect their children.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336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Prayer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Talking to God or thanking God through words.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180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Church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 meeting place of worship for Christians.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037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Bible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Holy book for Christians, which contains stories, teaching and parables. 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215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Cross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symbol of Jesus and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Christinity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.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09392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CC868B2-9A8A-9E92-F761-5F6BC56CE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799780"/>
              </p:ext>
            </p:extLst>
          </p:nvPr>
        </p:nvGraphicFramePr>
        <p:xfrm>
          <a:off x="4159252" y="994364"/>
          <a:ext cx="3514764" cy="3441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4764">
                  <a:extLst>
                    <a:ext uri="{9D8B030D-6E8A-4147-A177-3AD203B41FA5}">
                      <a16:colId xmlns:a16="http://schemas.microsoft.com/office/drawing/2014/main" val="1497757985"/>
                    </a:ext>
                  </a:extLst>
                </a:gridCol>
              </a:tblGrid>
              <a:tr h="3441988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0178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CA2707-CF7D-F252-A91E-7037C111D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838900"/>
              </p:ext>
            </p:extLst>
          </p:nvPr>
        </p:nvGraphicFramePr>
        <p:xfrm>
          <a:off x="7832617" y="997256"/>
          <a:ext cx="4102597" cy="3433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2597">
                  <a:extLst>
                    <a:ext uri="{9D8B030D-6E8A-4147-A177-3AD203B41FA5}">
                      <a16:colId xmlns:a16="http://schemas.microsoft.com/office/drawing/2014/main" val="1697122287"/>
                    </a:ext>
                  </a:extLst>
                </a:gridCol>
              </a:tblGrid>
              <a:tr h="3433429"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Religious Story/Religious Beliefs: </a:t>
                      </a:r>
                    </a:p>
                    <a:p>
                      <a:endParaRPr lang="en-GB" sz="1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Christians worship God in a church.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Christians pray to God as Father.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Christians believe God made the world and loves everyone.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Christians use the Bible to learn about God.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Christians believe that Jesus is ‘The son of God’.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76685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8FBBC26-5DAC-9FF9-71DC-A29E385B2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006682"/>
              </p:ext>
            </p:extLst>
          </p:nvPr>
        </p:nvGraphicFramePr>
        <p:xfrm>
          <a:off x="4162334" y="4574258"/>
          <a:ext cx="777288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793">
                  <a:extLst>
                    <a:ext uri="{9D8B030D-6E8A-4147-A177-3AD203B41FA5}">
                      <a16:colId xmlns:a16="http://schemas.microsoft.com/office/drawing/2014/main" val="388672222"/>
                    </a:ext>
                  </a:extLst>
                </a:gridCol>
                <a:gridCol w="6461755">
                  <a:extLst>
                    <a:ext uri="{9D8B030D-6E8A-4147-A177-3AD203B41FA5}">
                      <a16:colId xmlns:a16="http://schemas.microsoft.com/office/drawing/2014/main" val="3561615694"/>
                    </a:ext>
                  </a:extLst>
                </a:gridCol>
                <a:gridCol w="959332">
                  <a:extLst>
                    <a:ext uri="{9D8B030D-6E8A-4147-A177-3AD203B41FA5}">
                      <a16:colId xmlns:a16="http://schemas.microsoft.com/office/drawing/2014/main" val="1361009805"/>
                    </a:ext>
                  </a:extLst>
                </a:gridCol>
              </a:tblGrid>
              <a:tr h="261021">
                <a:tc gridSpan="3">
                  <a:txBody>
                    <a:bodyPr/>
                    <a:lstStyle/>
                    <a:p>
                      <a:r>
                        <a:rPr lang="en-GB" sz="1800" b="0" i="0" kern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What I will know at the end of the unit.</a:t>
                      </a:r>
                      <a:endParaRPr lang="en-GB">
                        <a:solidFill>
                          <a:schemeClr val="tx1"/>
                        </a:solidFill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8676447"/>
                  </a:ext>
                </a:extLst>
              </a:tr>
              <a:tr h="261021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explain who God is to Christians.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485300"/>
                  </a:ext>
                </a:extLst>
              </a:tr>
              <a:tr h="261021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say why Christians call God ‘Father’’.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263732"/>
                  </a:ext>
                </a:extLst>
              </a:tr>
              <a:tr h="261021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name a Christian place of worship.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240196"/>
                  </a:ext>
                </a:extLst>
              </a:tr>
              <a:tr h="261021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name a Christian artifact.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894705"/>
                  </a:ext>
                </a:extLst>
              </a:tr>
              <a:tr h="261021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explain what prayer is.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539809"/>
                  </a:ext>
                </a:extLst>
              </a:tr>
              <a:tr h="261021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can recognise the Cross and who it represents as a symbol.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143358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74C13002-CBF3-20CF-FCD4-6B408558D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4697" y="224070"/>
            <a:ext cx="810120" cy="2791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6085614-6D06-2C46-A00B-AE589627FAAA}"/>
              </a:ext>
            </a:extLst>
          </p:cNvPr>
          <p:cNvSpPr/>
          <p:nvPr/>
        </p:nvSpPr>
        <p:spPr>
          <a:xfrm>
            <a:off x="120027" y="134479"/>
            <a:ext cx="11958296" cy="6573572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363EFCF-5C6C-9FF8-51EC-DD272FBFC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809851"/>
              </p:ext>
            </p:extLst>
          </p:nvPr>
        </p:nvGraphicFramePr>
        <p:xfrm>
          <a:off x="256785" y="4256685"/>
          <a:ext cx="3728438" cy="232925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28438">
                  <a:extLst>
                    <a:ext uri="{9D8B030D-6E8A-4147-A177-3AD203B41FA5}">
                      <a16:colId xmlns:a16="http://schemas.microsoft.com/office/drawing/2014/main" val="2211514949"/>
                    </a:ext>
                  </a:extLst>
                </a:gridCol>
              </a:tblGrid>
              <a:tr h="2329253"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GB" sz="2000" b="1" i="0" dirty="0">
                          <a:solidFill>
                            <a:srgbClr val="808080"/>
                          </a:solidFill>
                          <a:effectLst/>
                          <a:latin typeface="Twinkl" panose="02000000000000000000"/>
                        </a:rPr>
                        <a:t>Key facts about </a:t>
                      </a:r>
                      <a:r>
                        <a:rPr lang="en-GB" sz="2000" b="1" i="0" dirty="0">
                          <a:solidFill>
                            <a:srgbClr val="FF0000"/>
                          </a:solidFill>
                          <a:effectLst/>
                          <a:latin typeface="Twinkl" panose="02000000000000000000"/>
                        </a:rPr>
                        <a:t>RELIGION</a:t>
                      </a:r>
                      <a:r>
                        <a:rPr lang="en-GB" sz="2000" b="1" i="0" dirty="0">
                          <a:solidFill>
                            <a:srgbClr val="808080"/>
                          </a:solidFill>
                          <a:effectLst/>
                          <a:latin typeface="Twinkl" panose="02000000000000000000"/>
                        </a:rPr>
                        <a:t>: </a:t>
                      </a:r>
                      <a:endParaRPr lang="en-GB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Holy book: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 Bible</a:t>
                      </a:r>
                      <a:endParaRPr lang="en-GB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Place of Worship: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 Church</a:t>
                      </a: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endParaRPr lang="en-GB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Belief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: God is the Father and creator. </a:t>
                      </a: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Twinkl" panose="02000000000000000000"/>
                      </a:endParaRP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endParaRPr lang="en-GB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just" fontAlgn="base">
                        <a:lnSpc>
                          <a:spcPts val="16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Twinkl" panose="02000000000000000000"/>
                        </a:rPr>
                        <a:t>Special Day: Easter. Christmas. </a:t>
                      </a:r>
                      <a:endParaRPr lang="en-GB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89939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02B31C8-01E9-6697-34A2-A5BDDCB8C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4799" y="1067454"/>
            <a:ext cx="2060453" cy="159568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455716-B7E1-B033-C83A-5D2BE99604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3978" y="2585844"/>
            <a:ext cx="893035" cy="167084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3FB1CC0-F812-5883-685D-4F3B6A979C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2857" y="2816066"/>
            <a:ext cx="1056639" cy="144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248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Barry Smith</dc:creator>
  <cp:lastModifiedBy>Barry Smith</cp:lastModifiedBy>
  <cp:revision>2</cp:revision>
  <dcterms:created xsi:type="dcterms:W3CDTF">2025-07-12T09:08:11Z</dcterms:created>
  <dcterms:modified xsi:type="dcterms:W3CDTF">2025-09-23T20:25:52Z</dcterms:modified>
</cp:coreProperties>
</file>