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0" r:id="rId2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E50F5-F29A-43AB-B452-FA09A6255681}" v="1" dt="2025-09-18T19:00:26.072"/>
    <p1510:client id="{DB4CBEF7-58BE-FE4F-EF71-DCADCFE7FB4A}" v="147" dt="2025-09-18T15:24:00.064"/>
    <p1510:client id="{DBECCA3E-F87E-4C02-BD53-7D3E44045CB1}" v="852" dt="2025-09-17T20:42:12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6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EE733-9A19-4804-80AD-A4E01AB43B3C}" type="datetimeFigureOut">
              <a:rPr lang="en-150" smtClean="0"/>
              <a:t>09/23/2025</a:t>
            </a:fld>
            <a:endParaRPr lang="en-15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15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E1F16-F211-47B0-AA1B-41D252A78FD5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06146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8F629-A59A-B40E-F758-66E61DD3E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6B26DE-8850-4FF9-8A73-AFFAF09A0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F73857-E373-764C-45B5-4AA42E391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C3864-CD6F-F26F-470F-2BA053B0DE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E1F16-F211-47B0-AA1B-41D252A78FD5}" type="slidenum">
              <a:rPr lang="en-150" smtClean="0"/>
              <a:t>1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40039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C4F7A-A55B-61C2-EDAC-84A79FA1A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56A3FA-D4CD-B0C7-EDF0-C82D655DF79D}"/>
              </a:ext>
            </a:extLst>
          </p:cNvPr>
          <p:cNvSpPr/>
          <p:nvPr/>
        </p:nvSpPr>
        <p:spPr>
          <a:xfrm>
            <a:off x="331694" y="309282"/>
            <a:ext cx="12138212" cy="9171602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F35056-B3F7-8E5E-96D9-2C7948820E59}"/>
              </a:ext>
            </a:extLst>
          </p:cNvPr>
          <p:cNvSpPr/>
          <p:nvPr/>
        </p:nvSpPr>
        <p:spPr>
          <a:xfrm>
            <a:off x="494696" y="351648"/>
            <a:ext cx="7917022" cy="95410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GB" sz="3600">
                <a:ln w="0">
                  <a:solidFill>
                    <a:schemeClr val="tx1"/>
                  </a:solidFill>
                </a:ln>
                <a:latin typeface="Twinkl" panose="02000000000000000000" pitchFamily="2" charset="0"/>
                <a:cs typeface="Phosphate Inline" panose="02000506050000020004" pitchFamily="2" charset="77"/>
              </a:rPr>
              <a:t>Enquiry Question?</a:t>
            </a:r>
          </a:p>
          <a:p>
            <a:endParaRPr lang="en-GB" sz="2000" b="1" cap="none" spc="0">
              <a:ln w="0">
                <a:solidFill>
                  <a:schemeClr val="tx1"/>
                </a:solidFill>
              </a:ln>
              <a:solidFill>
                <a:srgbClr val="92D050"/>
              </a:soli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352894D3-EEA2-AA85-AE3D-5FBD93896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41415"/>
              </p:ext>
            </p:extLst>
          </p:nvPr>
        </p:nvGraphicFramePr>
        <p:xfrm>
          <a:off x="5069476" y="1658193"/>
          <a:ext cx="7138566" cy="408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38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246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Scientific Images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518">
                <a:tc>
                  <a:txBody>
                    <a:bodyPr/>
                    <a:lstStyle/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ECC46E4B-E4EC-93F8-E536-B2EC1EEFC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18745"/>
              </p:ext>
            </p:extLst>
          </p:nvPr>
        </p:nvGraphicFramePr>
        <p:xfrm>
          <a:off x="552758" y="1118153"/>
          <a:ext cx="4295654" cy="4415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557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3124097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ESSENTIAL </a:t>
                      </a:r>
                      <a:r>
                        <a:rPr lang="en-GB" sz="2400" b="1" baseline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 </a:t>
                      </a:r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VOCABULARY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Mammal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Has fur/hair, feeds babies milk, warm blooded, live babies.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Bird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Feathers, beak, wings. Lays eggs.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222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Reptile 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Dry scaley skin, lays eggs, sun to warm.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63334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Amphibian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Lives in water and land. Lays eggs, smooth wet skin.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346193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Fish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Lives in water, scales, gills and fins.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786747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Insects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Six plus legs, 3 body parts.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098830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Food type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Carnivore, Omnivore, Herbivore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86715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A9A2471-79A3-CDBA-D895-E0DE21C43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501227"/>
              </p:ext>
            </p:extLst>
          </p:nvPr>
        </p:nvGraphicFramePr>
        <p:xfrm>
          <a:off x="5069477" y="5898625"/>
          <a:ext cx="7220164" cy="3323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94510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  <a:gridCol w="725654">
                  <a:extLst>
                    <a:ext uri="{9D8B030D-6E8A-4147-A177-3AD203B41FA5}">
                      <a16:colId xmlns:a16="http://schemas.microsoft.com/office/drawing/2014/main" val="2265028358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 will know at the end of the unit.</a:t>
                      </a:r>
                      <a:endParaRPr lang="en-GB" sz="2500" b="1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399778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/>
                        </a:rPr>
                        <a:t>The names the main animal families.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399778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/>
                        </a:rPr>
                        <a:t>Be able to describe features of mammals, birds, reptiles, amphibians, fish and insects.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/>
                        </a:rPr>
                        <a:t>Be able to sort animals into correct families.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2962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/>
                        </a:rPr>
                        <a:t>That humans are mammals.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77617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/>
                        </a:rPr>
                        <a:t>Be able to explain what carnivores, herbivores and omnivores eat.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0550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/>
                        </a:rPr>
                        <a:t>That there are some exceptions of features (duckbill platypus / eggs, Whales / no hair)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566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A04948-0D11-FC59-8705-A259237FEBA0}"/>
              </a:ext>
            </a:extLst>
          </p:cNvPr>
          <p:cNvSpPr txBox="1"/>
          <p:nvPr/>
        </p:nvSpPr>
        <p:spPr>
          <a:xfrm>
            <a:off x="4668452" y="928241"/>
            <a:ext cx="31205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 panose="02000000000000000000" pitchFamily="2" charset="0"/>
              </a:rPr>
              <a:t>Science</a:t>
            </a:r>
            <a:endParaRPr lang="en-150" sz="4400" b="1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inkl" panose="02000000000000000000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167D6F-98CE-2CDB-239F-3CA530238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638535"/>
              </p:ext>
            </p:extLst>
          </p:nvPr>
        </p:nvGraphicFramePr>
        <p:xfrm>
          <a:off x="552758" y="5629428"/>
          <a:ext cx="4273434" cy="3721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3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019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>
                          <a:solidFill>
                            <a:schemeClr val="tx1"/>
                          </a:solidFill>
                          <a:latin typeface="Twinkl"/>
                        </a:rPr>
                        <a:t>Scientist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347">
                <a:tc>
                  <a:txBody>
                    <a:bodyPr/>
                    <a:lstStyle/>
                    <a:p>
                      <a:pPr algn="ctr"/>
                      <a:r>
                        <a:rPr lang="en-GB" sz="1600" b="0">
                          <a:solidFill>
                            <a:schemeClr val="tx1"/>
                          </a:solidFill>
                          <a:latin typeface="Twinkl"/>
                        </a:rPr>
                        <a:t>Sir David Attenborough. </a:t>
                      </a:r>
                      <a:endParaRPr lang="en-US"/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  <a:p>
                      <a:pPr algn="l"/>
                      <a:r>
                        <a:rPr lang="en-GB" sz="1200">
                          <a:latin typeface="Twinkl"/>
                        </a:rPr>
                        <a:t>David Attenborough is a natural history TV presenter and is known for introducing generations to the world’s furry and feathered friends.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>
                          <a:solidFill>
                            <a:schemeClr val="dk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His programs have inspired people to care about nature and the environment.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i="0" kern="1200">
                          <a:solidFill>
                            <a:schemeClr val="dk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and allowed millions to see rare and wonderful creatures some of the world's rarest creatures.</a:t>
                      </a:r>
                    </a:p>
                    <a:p>
                      <a:pPr algn="l"/>
                      <a:endParaRPr lang="en-GB" sz="1600">
                        <a:latin typeface="Twinkl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 descr="A red and white logo&#10;&#10;AI-generated content may be incorrect.">
            <a:extLst>
              <a:ext uri="{FF2B5EF4-FFF2-40B4-BE49-F238E27FC236}">
                <a16:creationId xmlns:a16="http://schemas.microsoft.com/office/drawing/2014/main" id="{517684FF-72F1-F163-1C62-E59783A3B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2158" y="504825"/>
            <a:ext cx="933450" cy="323850"/>
          </a:xfrm>
          <a:prstGeom prst="rect">
            <a:avLst/>
          </a:prstGeom>
        </p:spPr>
      </p:pic>
      <p:sp>
        <p:nvSpPr>
          <p:cNvPr id="9" name="TextBox 1">
            <a:extLst>
              <a:ext uri="{FF2B5EF4-FFF2-40B4-BE49-F238E27FC236}">
                <a16:creationId xmlns:a16="http://schemas.microsoft.com/office/drawing/2014/main" id="{D30C794D-0BD7-F30F-C0E4-19CC1A0D8269}"/>
              </a:ext>
            </a:extLst>
          </p:cNvPr>
          <p:cNvSpPr txBox="1"/>
          <p:nvPr/>
        </p:nvSpPr>
        <p:spPr>
          <a:xfrm>
            <a:off x="7586557" y="999777"/>
            <a:ext cx="4216050" cy="575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7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514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6271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5029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786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2543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1300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0057" algn="l" defTabSz="388757" rtl="0" eaLnBrk="1" latinLnBrk="0" hangingPunct="1">
              <a:defRPr sz="15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100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/>
              </a:rPr>
              <a:t>Year 1 Autumn 1</a:t>
            </a:r>
            <a:endParaRPr lang="en-150" sz="3100" b="1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ink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C16AA5-36EA-9C9A-A40B-05961E204F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888" y="2234170"/>
            <a:ext cx="6504498" cy="24594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F791C54-6E11-6FCC-D2AC-5D5C261EF4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0551" y="3602753"/>
            <a:ext cx="759053" cy="2064091"/>
          </a:xfrm>
          <a:prstGeom prst="rect">
            <a:avLst/>
          </a:prstGeom>
        </p:spPr>
      </p:pic>
      <p:pic>
        <p:nvPicPr>
          <p:cNvPr id="7" name="Picture 6" descr="Sir David Attenborough named Champion of the Earth by UN">
            <a:extLst>
              <a:ext uri="{FF2B5EF4-FFF2-40B4-BE49-F238E27FC236}">
                <a16:creationId xmlns:a16="http://schemas.microsoft.com/office/drawing/2014/main" id="{FA0FFC86-4CBA-1642-A692-3931A691C5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0291" y="8064975"/>
            <a:ext cx="2267309" cy="124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61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228</Words>
  <Application>Microsoft Office PowerPoint</Application>
  <PresentationFormat>A3 Paper (297x420 mm)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Gill Sans MT</vt:lpstr>
      <vt:lpstr>Twinkl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Barry Smith</cp:lastModifiedBy>
  <cp:revision>2</cp:revision>
  <cp:lastPrinted>2024-03-28T11:25:59Z</cp:lastPrinted>
  <dcterms:created xsi:type="dcterms:W3CDTF">2020-09-22T12:40:30Z</dcterms:created>
  <dcterms:modified xsi:type="dcterms:W3CDTF">2025-09-23T15:41:18Z</dcterms:modified>
</cp:coreProperties>
</file>