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0" r:id="rId5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955" y="-26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Parry" userId="S::d.parry@kirkhamwesham.lancs.sch.uk::51233b2c-b265-4c54-9356-37d9047bb178" providerId="AD" clId="Web-{5A4CCA5A-95C3-1F03-616E-88113B006E1A}"/>
    <pc:docChg chg="modSld">
      <pc:chgData name="David Parry" userId="S::d.parry@kirkhamwesham.lancs.sch.uk::51233b2c-b265-4c54-9356-37d9047bb178" providerId="AD" clId="Web-{5A4CCA5A-95C3-1F03-616E-88113B006E1A}" dt="2026-03-29T19:49:41.318" v="954" actId="20577"/>
      <pc:docMkLst>
        <pc:docMk/>
      </pc:docMkLst>
      <pc:sldChg chg="addSp delSp modSp">
        <pc:chgData name="David Parry" userId="S::d.parry@kirkhamwesham.lancs.sch.uk::51233b2c-b265-4c54-9356-37d9047bb178" providerId="AD" clId="Web-{5A4CCA5A-95C3-1F03-616E-88113B006E1A}" dt="2026-03-29T19:49:41.318" v="954" actId="20577"/>
        <pc:sldMkLst>
          <pc:docMk/>
          <pc:sldMk cId="1076617549" sldId="260"/>
        </pc:sldMkLst>
        <pc:spChg chg="mod">
          <ac:chgData name="David Parry" userId="S::d.parry@kirkhamwesham.lancs.sch.uk::51233b2c-b265-4c54-9356-37d9047bb178" providerId="AD" clId="Web-{5A4CCA5A-95C3-1F03-616E-88113B006E1A}" dt="2026-03-29T19:49:41.318" v="954" actId="20577"/>
          <ac:spMkLst>
            <pc:docMk/>
            <pc:sldMk cId="1076617549" sldId="260"/>
            <ac:spMk id="2" creationId="{EEA04948-0D11-FC59-8705-A259237FEBA0}"/>
          </ac:spMkLst>
        </pc:spChg>
        <pc:spChg chg="mod">
          <ac:chgData name="David Parry" userId="S::d.parry@kirkhamwesham.lancs.sch.uk::51233b2c-b265-4c54-9356-37d9047bb178" providerId="AD" clId="Web-{5A4CCA5A-95C3-1F03-616E-88113B006E1A}" dt="2026-03-29T19:20:53.738" v="72" actId="20577"/>
          <ac:spMkLst>
            <pc:docMk/>
            <pc:sldMk cId="1076617549" sldId="260"/>
            <ac:spMk id="5" creationId="{1FF35056-B3F7-8E5E-96D9-2C7948820E59}"/>
          </ac:spMkLst>
        </pc:spChg>
        <pc:spChg chg="mod">
          <ac:chgData name="David Parry" userId="S::d.parry@kirkhamwesham.lancs.sch.uk::51233b2c-b265-4c54-9356-37d9047bb178" providerId="AD" clId="Web-{5A4CCA5A-95C3-1F03-616E-88113B006E1A}" dt="2026-03-29T19:15:11.468" v="7" actId="20577"/>
          <ac:spMkLst>
            <pc:docMk/>
            <pc:sldMk cId="1076617549" sldId="260"/>
            <ac:spMk id="6" creationId="{D30C794D-0BD7-F30F-C0E4-19CC1A0D8269}"/>
          </ac:spMkLst>
        </pc:spChg>
        <pc:graphicFrameChg chg="mod modGraphic">
          <ac:chgData name="David Parry" userId="S::d.parry@kirkhamwesham.lancs.sch.uk::51233b2c-b265-4c54-9356-37d9047bb178" providerId="AD" clId="Web-{5A4CCA5A-95C3-1F03-616E-88113B006E1A}" dt="2026-03-29T19:40:11.106" v="500" actId="1076"/>
          <ac:graphicFrameMkLst>
            <pc:docMk/>
            <pc:sldMk cId="1076617549" sldId="260"/>
            <ac:graphicFrameMk id="3" creationId="{69167D6F-98CE-2CDB-239F-3CA5302386BE}"/>
          </ac:graphicFrameMkLst>
        </pc:graphicFrameChg>
        <pc:graphicFrameChg chg="mod modGraphic">
          <ac:chgData name="David Parry" userId="S::d.parry@kirkhamwesham.lancs.sch.uk::51233b2c-b265-4c54-9356-37d9047bb178" providerId="AD" clId="Web-{5A4CCA5A-95C3-1F03-616E-88113B006E1A}" dt="2026-03-29T19:49:31.490" v="952"/>
          <ac:graphicFrameMkLst>
            <pc:docMk/>
            <pc:sldMk cId="1076617549" sldId="260"/>
            <ac:graphicFrameMk id="8" creationId="{AA9A2471-79A3-CDBA-D895-E0DE21C43ED2}"/>
          </ac:graphicFrameMkLst>
        </pc:graphicFrameChg>
        <pc:graphicFrameChg chg="mod modGraphic">
          <ac:chgData name="David Parry" userId="S::d.parry@kirkhamwesham.lancs.sch.uk::51233b2c-b265-4c54-9356-37d9047bb178" providerId="AD" clId="Web-{5A4CCA5A-95C3-1F03-616E-88113B006E1A}" dt="2026-03-29T19:39:56.136" v="498"/>
          <ac:graphicFrameMkLst>
            <pc:docMk/>
            <pc:sldMk cId="1076617549" sldId="260"/>
            <ac:graphicFrameMk id="15" creationId="{ECC46E4B-E4EC-93F8-E536-B2EC1EEFCDCF}"/>
          </ac:graphicFrameMkLst>
        </pc:graphicFrameChg>
        <pc:graphicFrameChg chg="modGraphic">
          <ac:chgData name="David Parry" userId="S::d.parry@kirkhamwesham.lancs.sch.uk::51233b2c-b265-4c54-9356-37d9047bb178" providerId="AD" clId="Web-{5A4CCA5A-95C3-1F03-616E-88113B006E1A}" dt="2026-03-29T19:43:01.832" v="511"/>
          <ac:graphicFrameMkLst>
            <pc:docMk/>
            <pc:sldMk cId="1076617549" sldId="260"/>
            <ac:graphicFrameMk id="29" creationId="{352894D3-EEA2-AA85-AE3D-5FBD938963AB}"/>
          </ac:graphicFrameMkLst>
        </pc:graphicFrameChg>
        <pc:picChg chg="add mod">
          <ac:chgData name="David Parry" userId="S::d.parry@kirkhamwesham.lancs.sch.uk::51233b2c-b265-4c54-9356-37d9047bb178" providerId="AD" clId="Web-{5A4CCA5A-95C3-1F03-616E-88113B006E1A}" dt="2026-03-29T19:40:16.012" v="501" actId="1076"/>
          <ac:picMkLst>
            <pc:docMk/>
            <pc:sldMk cId="1076617549" sldId="260"/>
            <ac:picMk id="10" creationId="{493CA9E5-D5F7-5649-5E42-ABBDAC8AADFE}"/>
          </ac:picMkLst>
        </pc:picChg>
        <pc:picChg chg="add mod">
          <ac:chgData name="David Parry" userId="S::d.parry@kirkhamwesham.lancs.sch.uk::51233b2c-b265-4c54-9356-37d9047bb178" providerId="AD" clId="Web-{5A4CCA5A-95C3-1F03-616E-88113B006E1A}" dt="2026-03-29T19:44:05.396" v="516" actId="1076"/>
          <ac:picMkLst>
            <pc:docMk/>
            <pc:sldMk cId="1076617549" sldId="260"/>
            <ac:picMk id="11" creationId="{E39C7DFF-7576-4360-5C10-D20B6B7DE76E}"/>
          </ac:picMkLst>
        </pc:picChg>
        <pc:picChg chg="add mod">
          <ac:chgData name="David Parry" userId="S::d.parry@kirkhamwesham.lancs.sch.uk::51233b2c-b265-4c54-9356-37d9047bb178" providerId="AD" clId="Web-{5A4CCA5A-95C3-1F03-616E-88113B006E1A}" dt="2026-03-29T19:44:28.912" v="521" actId="14100"/>
          <ac:picMkLst>
            <pc:docMk/>
            <pc:sldMk cId="1076617549" sldId="260"/>
            <ac:picMk id="13" creationId="{7CBA8E80-17C8-6EA0-37D3-714A3BE677B2}"/>
          </ac:picMkLst>
        </pc:picChg>
        <pc:picChg chg="add mod">
          <ac:chgData name="David Parry" userId="S::d.parry@kirkhamwesham.lancs.sch.uk::51233b2c-b265-4c54-9356-37d9047bb178" providerId="AD" clId="Web-{5A4CCA5A-95C3-1F03-616E-88113B006E1A}" dt="2026-03-29T19:44:35.897" v="522" actId="1076"/>
          <ac:picMkLst>
            <pc:docMk/>
            <pc:sldMk cId="1076617549" sldId="260"/>
            <ac:picMk id="16" creationId="{47EF21B3-755A-E263-D412-FF29533DCFCE}"/>
          </ac:picMkLst>
        </pc:picChg>
      </pc:sldChg>
    </pc:docChg>
  </pc:docChgLst>
  <pc:docChgLst>
    <pc:chgData name="David Parry" userId="S::d.parry@kirkhamwesham.lancs.sch.uk::51233b2c-b265-4c54-9356-37d9047bb178" providerId="AD" clId="Web-{008FB5FB-5128-1E09-2B14-BBD6034EB7B8}"/>
    <pc:docChg chg="modSld">
      <pc:chgData name="David Parry" userId="S::d.parry@kirkhamwesham.lancs.sch.uk::51233b2c-b265-4c54-9356-37d9047bb178" providerId="AD" clId="Web-{008FB5FB-5128-1E09-2B14-BBD6034EB7B8}" dt="2026-03-29T20:13:42.426" v="15"/>
      <pc:docMkLst>
        <pc:docMk/>
      </pc:docMkLst>
      <pc:sldChg chg="modSp">
        <pc:chgData name="David Parry" userId="S::d.parry@kirkhamwesham.lancs.sch.uk::51233b2c-b265-4c54-9356-37d9047bb178" providerId="AD" clId="Web-{008FB5FB-5128-1E09-2B14-BBD6034EB7B8}" dt="2026-03-29T20:13:42.426" v="15"/>
        <pc:sldMkLst>
          <pc:docMk/>
          <pc:sldMk cId="1076617549" sldId="260"/>
        </pc:sldMkLst>
        <pc:graphicFrameChg chg="mod modGraphic">
          <ac:chgData name="David Parry" userId="S::d.parry@kirkhamwesham.lancs.sch.uk::51233b2c-b265-4c54-9356-37d9047bb178" providerId="AD" clId="Web-{008FB5FB-5128-1E09-2B14-BBD6034EB7B8}" dt="2026-03-29T20:13:42.426" v="15"/>
          <ac:graphicFrameMkLst>
            <pc:docMk/>
            <pc:sldMk cId="1076617549" sldId="260"/>
            <ac:graphicFrameMk id="3" creationId="{69167D6F-98CE-2CDB-239F-3CA5302386BE}"/>
          </ac:graphicFrameMkLst>
        </pc:graphicFrameChg>
        <pc:graphicFrameChg chg="mod modGraphic">
          <ac:chgData name="David Parry" userId="S::d.parry@kirkhamwesham.lancs.sch.uk::51233b2c-b265-4c54-9356-37d9047bb178" providerId="AD" clId="Web-{008FB5FB-5128-1E09-2B14-BBD6034EB7B8}" dt="2026-03-29T20:10:41.470" v="8"/>
          <ac:graphicFrameMkLst>
            <pc:docMk/>
            <pc:sldMk cId="1076617549" sldId="260"/>
            <ac:graphicFrameMk id="8" creationId="{AA9A2471-79A3-CDBA-D895-E0DE21C43ED2}"/>
          </ac:graphicFrameMkLst>
        </pc:graphicFrameChg>
        <pc:graphicFrameChg chg="mod">
          <ac:chgData name="David Parry" userId="S::d.parry@kirkhamwesham.lancs.sch.uk::51233b2c-b265-4c54-9356-37d9047bb178" providerId="AD" clId="Web-{008FB5FB-5128-1E09-2B14-BBD6034EB7B8}" dt="2026-03-29T20:11:24.658" v="10" actId="1076"/>
          <ac:graphicFrameMkLst>
            <pc:docMk/>
            <pc:sldMk cId="1076617549" sldId="260"/>
            <ac:graphicFrameMk id="15" creationId="{ECC46E4B-E4EC-93F8-E536-B2EC1EEFCDCF}"/>
          </ac:graphicFrameMkLst>
        </pc:graphicFrameChg>
      </pc:sldChg>
    </pc:docChg>
  </pc:docChgLst>
  <pc:docChgLst>
    <pc:chgData name="David Parry" userId="51233b2c-b265-4c54-9356-37d9047bb178" providerId="ADAL" clId="{AA9F0B99-C839-427C-BEE4-7BAE96DF9726}"/>
    <pc:docChg chg="custSel modSld">
      <pc:chgData name="David Parry" userId="51233b2c-b265-4c54-9356-37d9047bb178" providerId="ADAL" clId="{AA9F0B99-C839-427C-BEE4-7BAE96DF9726}" dt="2026-04-14T07:09:02.729" v="70" actId="20577"/>
      <pc:docMkLst>
        <pc:docMk/>
      </pc:docMkLst>
      <pc:sldChg chg="modSp mod">
        <pc:chgData name="David Parry" userId="51233b2c-b265-4c54-9356-37d9047bb178" providerId="ADAL" clId="{AA9F0B99-C839-427C-BEE4-7BAE96DF9726}" dt="2026-04-14T07:09:02.729" v="70" actId="20577"/>
        <pc:sldMkLst>
          <pc:docMk/>
          <pc:sldMk cId="1076617549" sldId="260"/>
        </pc:sldMkLst>
        <pc:graphicFrameChg chg="modGraphic">
          <ac:chgData name="David Parry" userId="51233b2c-b265-4c54-9356-37d9047bb178" providerId="ADAL" clId="{AA9F0B99-C839-427C-BEE4-7BAE96DF9726}" dt="2026-04-14T07:09:02.729" v="70" actId="20577"/>
          <ac:graphicFrameMkLst>
            <pc:docMk/>
            <pc:sldMk cId="1076617549" sldId="260"/>
            <ac:graphicFrameMk id="8" creationId="{AA9A2471-79A3-CDBA-D895-E0DE21C43ED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EE733-9A19-4804-80AD-A4E01AB43B3C}" type="datetimeFigureOut">
              <a:rPr lang="en-150" smtClean="0"/>
              <a:t>04/14/2026</a:t>
            </a:fld>
            <a:endParaRPr lang="en-15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15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E1F16-F211-47B0-AA1B-41D252A78FD5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6146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8F629-A59A-B40E-F758-66E61DD3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6B26DE-8850-4FF9-8A73-AFFAF09A0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F73857-E373-764C-45B5-4AA42E391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C3864-CD6F-F26F-470F-2BA053B0D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E1F16-F211-47B0-AA1B-41D252A78FD5}" type="slidenum">
              <a:rPr lang="en-150" smtClean="0"/>
              <a:t>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0039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7A9A-2CB2-A741-B755-CCE1CF4A6E7F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C4F7A-A55B-61C2-EDAC-84A79FA1A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56A3FA-D4CD-B0C7-EDF0-C82D655DF79D}"/>
              </a:ext>
            </a:extLst>
          </p:cNvPr>
          <p:cNvSpPr/>
          <p:nvPr/>
        </p:nvSpPr>
        <p:spPr>
          <a:xfrm>
            <a:off x="331694" y="309282"/>
            <a:ext cx="12138212" cy="9171602"/>
          </a:xfrm>
          <a:prstGeom prst="rect">
            <a:avLst/>
          </a:prstGeom>
          <a:noFill/>
          <a:ln w="730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F35056-B3F7-8E5E-96D9-2C7948820E59}"/>
              </a:ext>
            </a:extLst>
          </p:cNvPr>
          <p:cNvSpPr/>
          <p:nvPr/>
        </p:nvSpPr>
        <p:spPr>
          <a:xfrm>
            <a:off x="494695" y="351648"/>
            <a:ext cx="8638671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dirty="0">
                <a:ln w="0">
                  <a:solidFill>
                    <a:schemeClr val="tx1"/>
                  </a:solidFill>
                </a:ln>
                <a:latin typeface="Twinkl"/>
                <a:cs typeface="Phosphate Inline" panose="02000506050000020004" pitchFamily="2" charset="77"/>
              </a:rPr>
              <a:t>What are the three states of </a:t>
            </a:r>
            <a:r>
              <a:rPr lang="en-GB" sz="3600">
                <a:ln w="0">
                  <a:solidFill>
                    <a:schemeClr val="tx1"/>
                  </a:solidFill>
                </a:ln>
                <a:latin typeface="Twinkl"/>
                <a:cs typeface="Phosphate Inline" panose="02000506050000020004" pitchFamily="2" charset="77"/>
              </a:rPr>
              <a:t>matter?</a:t>
            </a:r>
          </a:p>
          <a:p>
            <a:endParaRPr lang="en-GB" sz="2000" b="1" cap="none" spc="0">
              <a:ln w="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352894D3-EEA2-AA85-AE3D-5FBD93896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84165"/>
              </p:ext>
            </p:extLst>
          </p:nvPr>
        </p:nvGraphicFramePr>
        <p:xfrm>
          <a:off x="5069476" y="1658193"/>
          <a:ext cx="7222326" cy="419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68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Twinkl"/>
                        </a:rPr>
                        <a:t>Scientific Images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456"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algn="ctr"/>
                      <a:endParaRPr lang="en-GB" sz="1600" b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ECC46E4B-E4EC-93F8-E536-B2EC1EEFC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34301"/>
              </p:ext>
            </p:extLst>
          </p:nvPr>
        </p:nvGraphicFramePr>
        <p:xfrm>
          <a:off x="593558" y="943669"/>
          <a:ext cx="4295653" cy="5322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3227">
                  <a:extLst>
                    <a:ext uri="{9D8B030D-6E8A-4147-A177-3AD203B41FA5}">
                      <a16:colId xmlns:a16="http://schemas.microsoft.com/office/drawing/2014/main" val="2344213269"/>
                    </a:ext>
                  </a:extLst>
                </a:gridCol>
                <a:gridCol w="3302426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826587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  <a:latin typeface="Twinkl"/>
                        </a:rPr>
                        <a:t>ESSENTIAL </a:t>
                      </a:r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Twinkl"/>
                        </a:rPr>
                        <a:t>  </a:t>
                      </a:r>
                      <a:r>
                        <a:rPr lang="en-GB" sz="2400" b="1">
                          <a:solidFill>
                            <a:schemeClr val="tx1"/>
                          </a:solidFill>
                          <a:latin typeface="Twinkl"/>
                        </a:rPr>
                        <a:t>VOCABULARY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solidFill>
                          <a:schemeClr val="bg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812075"/>
                  </a:ext>
                </a:extLst>
              </a:tr>
              <a:tr h="5202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winkl"/>
                        </a:rPr>
                        <a:t>States of Matter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chemeClr val="tx1"/>
                          </a:solidFill>
                        </a:rPr>
                        <a:t>Materials can exist in any of three states: solids, liquids or gases. Some materials can change from one state to another and back again.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3429"/>
                  </a:ext>
                </a:extLst>
              </a:tr>
              <a:tr h="614855">
                <a:tc>
                  <a:txBody>
                    <a:bodyPr/>
                    <a:lstStyle/>
                    <a:p>
                      <a:pPr marL="0" marR="0" lvl="0" indent="0" algn="ctr" defTabSz="12801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winkl"/>
                        </a:rPr>
                        <a:t>Solid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inkl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00" b="0" i="0" u="none" strike="noStrike" noProof="0" dirty="0"/>
                        <a:t>Solids are materials that keep their shape unless a force is applied to them. They can be hard, soft or even squashy. Solids take up the same amount of space no matter what has happened to them.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76222"/>
                  </a:ext>
                </a:extLst>
              </a:tr>
              <a:tr h="55916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winkl"/>
                        </a:rPr>
                        <a:t>Liquid</a:t>
                      </a:r>
                      <a:endParaRPr lang="en-US" sz="14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00" b="0" i="0" u="none" strike="noStrike" noProof="0"/>
                        <a:t>Liquids take the shape of their container. They can change shape but do not change the amount of space they take up. They can flow or be poured.</a:t>
                      </a:r>
                      <a:endParaRPr lang="en-US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63334"/>
                  </a:ext>
                </a:extLst>
              </a:tr>
              <a:tr h="55916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winkl"/>
                        </a:rPr>
                        <a:t>Gas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inkl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00" b="0" i="0" u="none" strike="noStrike" noProof="0" dirty="0"/>
                        <a:t>Gases can spread out to completely fill the container or room they are in. They do not have any fixed shape but they do have a mass.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346193"/>
                  </a:ext>
                </a:extLst>
              </a:tr>
              <a:tr h="42566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winkl"/>
                        </a:rPr>
                        <a:t>Particle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inkl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00" b="0" i="0" u="none" strike="noStrike" noProof="0"/>
                        <a:t>A particle is a small piece of matter that cannot be seen with the naked eye.</a:t>
                      </a:r>
                      <a:endParaRPr lang="en-US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86747"/>
                  </a:ext>
                </a:extLst>
              </a:tr>
              <a:tr h="5202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winkl"/>
                        </a:rPr>
                        <a:t>Melt</a:t>
                      </a:r>
                      <a:endParaRPr lang="en-US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00" dirty="0">
                          <a:latin typeface="Twinkl"/>
                        </a:rPr>
                        <a:t> </a:t>
                      </a:r>
                      <a:r>
                        <a:rPr lang="en-US" sz="1000" b="0" i="0" u="none" strike="noStrike" noProof="0"/>
                        <a:t>When a material melts, it changes from a solid into a liquid.</a:t>
                      </a:r>
                      <a:endParaRPr lang="en-US" sz="1000" dirty="0">
                        <a:latin typeface="Twinkl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098830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winkl"/>
                        </a:rPr>
                        <a:t>Freeze</a:t>
                      </a:r>
                      <a:endParaRPr lang="en-US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00" b="0" i="0" u="none" strike="noStrike" noProof="0">
                          <a:solidFill>
                            <a:schemeClr val="tx1"/>
                          </a:solidFill>
                        </a:rPr>
                        <a:t>When a material freezes, it changes from a liquid into a solid.</a:t>
                      </a:r>
                      <a:endParaRPr lang="en-US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867159"/>
                  </a:ext>
                </a:extLst>
              </a:tr>
              <a:tr h="61485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winkl"/>
                        </a:rPr>
                        <a:t>Condense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inkl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</a:rPr>
                        <a:t>When a material condenses, it changes from a gas into a liquid.</a:t>
                      </a:r>
                      <a:endParaRPr lang="en-US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298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9A2471-79A3-CDBA-D895-E0DE21C43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530890"/>
              </p:ext>
            </p:extLst>
          </p:nvPr>
        </p:nvGraphicFramePr>
        <p:xfrm>
          <a:off x="5080587" y="5952276"/>
          <a:ext cx="7220163" cy="3321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4509">
                  <a:extLst>
                    <a:ext uri="{9D8B030D-6E8A-4147-A177-3AD203B41FA5}">
                      <a16:colId xmlns:a16="http://schemas.microsoft.com/office/drawing/2014/main" val="3054178634"/>
                    </a:ext>
                  </a:extLst>
                </a:gridCol>
                <a:gridCol w="725654">
                  <a:extLst>
                    <a:ext uri="{9D8B030D-6E8A-4147-A177-3AD203B41FA5}">
                      <a16:colId xmlns:a16="http://schemas.microsoft.com/office/drawing/2014/main" val="2265028358"/>
                    </a:ext>
                  </a:extLst>
                </a:gridCol>
              </a:tblGrid>
              <a:tr h="4212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 will know at the end of the unit.</a:t>
                      </a:r>
                      <a:endParaRPr lang="en-GB" sz="2500" b="1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105232"/>
                  </a:ext>
                </a:extLst>
              </a:tr>
              <a:tr h="45901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inkl"/>
                        </a:rPr>
                        <a:t>To identify the three states of matter.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02434"/>
                  </a:ext>
                </a:extLst>
              </a:tr>
              <a:tr h="55423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winkl"/>
                        </a:rPr>
                        <a:t>To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inkl"/>
                        </a:rPr>
                        <a:t>k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Twinkl"/>
                        </a:rPr>
                        <a:t>now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inkl"/>
                        </a:rPr>
                        <a:t>how matter can change from one state to another.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56456"/>
                  </a:ext>
                </a:extLst>
              </a:tr>
              <a:tr h="55282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inkl"/>
                        </a:rPr>
                        <a:t>To describe characteristics of gases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729620"/>
                  </a:ext>
                </a:extLst>
              </a:tr>
              <a:tr h="68697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inkl"/>
                        </a:rPr>
                        <a:t>To describe the characteristics of liquids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577617"/>
                  </a:ext>
                </a:extLst>
              </a:tr>
              <a:tr h="59641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inkl"/>
                        </a:rPr>
                        <a:t>To describe the characteristics of solids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055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EA04948-0D11-FC59-8705-A259237FEBA0}"/>
              </a:ext>
            </a:extLst>
          </p:cNvPr>
          <p:cNvSpPr txBox="1"/>
          <p:nvPr/>
        </p:nvSpPr>
        <p:spPr>
          <a:xfrm>
            <a:off x="5064947" y="840527"/>
            <a:ext cx="323913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"/>
              </a:rPr>
              <a:t>Scienc</a:t>
            </a:r>
            <a:r>
              <a:rPr lang="en-GB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"/>
              </a:rPr>
              <a:t>e </a:t>
            </a:r>
            <a:endParaRPr lang="en-GB" sz="3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inkl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167D6F-98CE-2CDB-239F-3CA530238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32076"/>
              </p:ext>
            </p:extLst>
          </p:nvPr>
        </p:nvGraphicFramePr>
        <p:xfrm>
          <a:off x="500062" y="6350794"/>
          <a:ext cx="438964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205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25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Zoe Laughlin</a:t>
                      </a:r>
                      <a:endParaRPr lang="en-GB" sz="2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07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Zoe Laughlin is a co-founder/director of the  Institute</a:t>
                      </a:r>
                      <a:endParaRPr lang="en-GB" sz="10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kern="1200" noProof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of Making - a multidisciplinary research club for those</a:t>
                      </a:r>
                      <a:endParaRPr lang="en-GB" sz="10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interested in the made world: from makers of molecules</a:t>
                      </a:r>
                      <a:endParaRPr lang="en-GB" sz="10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to makers of buildings,  synthetic skin to spacecraft, </a:t>
                      </a:r>
                      <a:endParaRPr lang="en-GB" sz="10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soup to diamonds, socks to cities.</a:t>
                      </a:r>
                      <a:b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</a:br>
                      <a:b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</a:b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She holds an MA from Central Saint Martin's College of Art and Design and obtained a PhD in Materials within the Division of Engineering, King's College London.</a:t>
                      </a:r>
                      <a:b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</a:br>
                      <a:b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</a:b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Working at the interface of the science, art, craft and design of materials, her work ranges from formal experiments with matter, to materials consultancy and large-scale public exhibitions and events with partners including Tate Modern, the Hayward Gallery, the V&amp;A, the Design Museum and the </a:t>
                      </a:r>
                      <a:r>
                        <a:rPr lang="en-GB" sz="10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Wellcome</a:t>
                      </a:r>
                      <a:r>
                        <a:rPr lang="en-GB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 Collection</a:t>
                      </a:r>
                      <a:endParaRPr lang="en-GB" sz="1000"/>
                    </a:p>
                    <a:p>
                      <a:pPr lvl="0" algn="l">
                        <a:buNone/>
                      </a:pPr>
                      <a:endParaRPr lang="en-GB" sz="1200" b="0" i="0" kern="1200">
                        <a:solidFill>
                          <a:schemeClr val="dk1"/>
                        </a:solidFill>
                        <a:effectLst/>
                        <a:latin typeface="Twink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 descr="A red and white logo&#10;&#10;AI-generated content may be incorrect.">
            <a:extLst>
              <a:ext uri="{FF2B5EF4-FFF2-40B4-BE49-F238E27FC236}">
                <a16:creationId xmlns:a16="http://schemas.microsoft.com/office/drawing/2014/main" id="{43659060-B8A1-F0DF-7173-2F3459AE9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158" y="519642"/>
            <a:ext cx="933450" cy="32385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D30C794D-0BD7-F30F-C0E4-19CC1A0D8269}"/>
              </a:ext>
            </a:extLst>
          </p:cNvPr>
          <p:cNvSpPr txBox="1"/>
          <p:nvPr/>
        </p:nvSpPr>
        <p:spPr>
          <a:xfrm>
            <a:off x="8045874" y="940510"/>
            <a:ext cx="4216050" cy="575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algn="l" defTabSz="388757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1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"/>
              </a:rPr>
              <a:t>Year 4 Summer 1</a:t>
            </a:r>
          </a:p>
        </p:txBody>
      </p:sp>
      <p:pic>
        <p:nvPicPr>
          <p:cNvPr id="10" name="Picture 9" descr="A person holding a syringe and a piece of chess&#10;&#10;AI-generated content may be incorrect.">
            <a:extLst>
              <a:ext uri="{FF2B5EF4-FFF2-40B4-BE49-F238E27FC236}">
                <a16:creationId xmlns:a16="http://schemas.microsoft.com/office/drawing/2014/main" id="{493CA9E5-D5F7-5649-5E42-ABBDAC8AA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677" y="6987779"/>
            <a:ext cx="914402" cy="876300"/>
          </a:xfrm>
          <a:prstGeom prst="rect">
            <a:avLst/>
          </a:prstGeom>
        </p:spPr>
      </p:pic>
      <p:pic>
        <p:nvPicPr>
          <p:cNvPr id="11" name="Picture 10" descr="Diagram of a cycle of evaporation&#10;&#10;AI-generated content may be incorrect.">
            <a:extLst>
              <a:ext uri="{FF2B5EF4-FFF2-40B4-BE49-F238E27FC236}">
                <a16:creationId xmlns:a16="http://schemas.microsoft.com/office/drawing/2014/main" id="{E39C7DFF-7576-4360-5C10-D20B6B7DE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9984" y="2051447"/>
            <a:ext cx="2869408" cy="1956197"/>
          </a:xfrm>
          <a:prstGeom prst="rect">
            <a:avLst/>
          </a:prstGeom>
        </p:spPr>
      </p:pic>
      <p:pic>
        <p:nvPicPr>
          <p:cNvPr id="13" name="Picture 12" descr="A chart with blue balls and text&#10;&#10;AI-generated content may be incorrect.">
            <a:extLst>
              <a:ext uri="{FF2B5EF4-FFF2-40B4-BE49-F238E27FC236}">
                <a16:creationId xmlns:a16="http://schemas.microsoft.com/office/drawing/2014/main" id="{7CBA8E80-17C8-6EA0-37D3-714A3BE67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3969" y="2114299"/>
            <a:ext cx="4083845" cy="1897168"/>
          </a:xfrm>
          <a:prstGeom prst="rect">
            <a:avLst/>
          </a:prstGeom>
        </p:spPr>
      </p:pic>
      <p:pic>
        <p:nvPicPr>
          <p:cNvPr id="16" name="Picture 15" descr="A glass of orange liquid&#10;&#10;AI-generated content may be incorrect.">
            <a:extLst>
              <a:ext uri="{FF2B5EF4-FFF2-40B4-BE49-F238E27FC236}">
                <a16:creationId xmlns:a16="http://schemas.microsoft.com/office/drawing/2014/main" id="{47EF21B3-755A-E263-D412-FF29533DCF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3969" y="4265027"/>
            <a:ext cx="7125891" cy="10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1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F9C2FF419DB48BEAFE1CFF8CAC0E5" ma:contentTypeVersion="18" ma:contentTypeDescription="Create a new document." ma:contentTypeScope="" ma:versionID="c9c10d94793938790ec0981d424fa968">
  <xsd:schema xmlns:xsd="http://www.w3.org/2001/XMLSchema" xmlns:xs="http://www.w3.org/2001/XMLSchema" xmlns:p="http://schemas.microsoft.com/office/2006/metadata/properties" xmlns:ns2="722d2f17-c233-46bd-960f-7a3e0be9ab18" xmlns:ns3="eb5e61aa-2a82-431a-8b52-8ba3bd9248ac" targetNamespace="http://schemas.microsoft.com/office/2006/metadata/properties" ma:root="true" ma:fieldsID="214a4071c73fcb2677052c2546838c51" ns2:_="" ns3:_="">
    <xsd:import namespace="722d2f17-c233-46bd-960f-7a3e0be9ab18"/>
    <xsd:import namespace="eb5e61aa-2a82-431a-8b52-8ba3bd924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d2f17-c233-46bd-960f-7a3e0be9a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b4aeacb-ae19-4e10-af5a-7caaadfea8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e61aa-2a82-431a-8b52-8ba3bd9248a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4aacd84-47ff-4453-871b-f5b75b0ec1ca}" ma:internalName="TaxCatchAll" ma:showField="CatchAllData" ma:web="eb5e61aa-2a82-431a-8b52-8ba3bd9248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2d2f17-c233-46bd-960f-7a3e0be9ab18">
      <Terms xmlns="http://schemas.microsoft.com/office/infopath/2007/PartnerControls"/>
    </lcf76f155ced4ddcb4097134ff3c332f>
    <TaxCatchAll xmlns="eb5e61aa-2a82-431a-8b52-8ba3bd9248ac" xsi:nil="true"/>
  </documentManagement>
</p:properties>
</file>

<file path=customXml/itemProps1.xml><?xml version="1.0" encoding="utf-8"?>
<ds:datastoreItem xmlns:ds="http://schemas.openxmlformats.org/officeDocument/2006/customXml" ds:itemID="{2935CF68-5E36-4548-8FC4-E7911A463C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CEB060-4941-4B32-A21B-0A1837A8DAC6}">
  <ds:schemaRefs>
    <ds:schemaRef ds:uri="722d2f17-c233-46bd-960f-7a3e0be9ab18"/>
    <ds:schemaRef ds:uri="eb5e61aa-2a82-431a-8b52-8ba3bd9248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99760C-4DEB-42CB-9694-902AF8B366DF}">
  <ds:schemaRefs>
    <ds:schemaRef ds:uri="51b395c3-5c94-4456-aac7-2d521a14b484"/>
    <ds:schemaRef ds:uri="722d2f17-c233-46bd-960f-7a3e0be9ab18"/>
    <ds:schemaRef ds:uri="eb5e61aa-2a82-431a-8b52-8ba3bd9248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404</Words>
  <Application>Microsoft Office PowerPoint</Application>
  <PresentationFormat>A3 Paper (297x420 mm)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Gill Sans MT</vt:lpstr>
      <vt:lpstr>Twinkl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Jennings</dc:creator>
  <cp:lastModifiedBy>David Parry</cp:lastModifiedBy>
  <cp:revision>167</cp:revision>
  <cp:lastPrinted>2024-03-28T11:25:59Z</cp:lastPrinted>
  <dcterms:created xsi:type="dcterms:W3CDTF">2020-09-22T12:40:30Z</dcterms:created>
  <dcterms:modified xsi:type="dcterms:W3CDTF">2026-04-14T07:09:07Z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0x010100D15F9C2FF419DB48BEAFE1CFF8CAC0E5</vt:lpwstr>
  </property>
  <property fmtid="{D5CDD505-2E9C-101B-9397-08002B2CF9AE}" pid="3" name="MediaServiceImageTags">
    <vt:lpwstr/>
  </property>
</Properties>
</file>