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8" r:id="rId4"/>
    <p:sldId id="259" r:id="rId5"/>
    <p:sldId id="261" r:id="rId6"/>
    <p:sldId id="263" r:id="rId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BD4"/>
    <a:srgbClr val="0C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54E5E-BF05-E87D-916B-CDED6BBBE15F}" v="4" dt="2026-01-06T10:47:5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N Walsh" userId="S::nwh@knutsfordacademy.org.uk::732f8b43-f432-4a32-a51d-e6085ac5463b" providerId="AD" clId="Web-{3F754E5E-BF05-E87D-916B-CDED6BBBE15F}"/>
    <pc:docChg chg="modSld">
      <pc:chgData name="Miss N Walsh" userId="S::nwh@knutsfordacademy.org.uk::732f8b43-f432-4a32-a51d-e6085ac5463b" providerId="AD" clId="Web-{3F754E5E-BF05-E87D-916B-CDED6BBBE15F}" dt="2026-01-06T10:47:49.730" v="0" actId="20577"/>
      <pc:docMkLst>
        <pc:docMk/>
      </pc:docMkLst>
      <pc:sldChg chg="modSp">
        <pc:chgData name="Miss N Walsh" userId="S::nwh@knutsfordacademy.org.uk::732f8b43-f432-4a32-a51d-e6085ac5463b" providerId="AD" clId="Web-{3F754E5E-BF05-E87D-916B-CDED6BBBE15F}" dt="2026-01-06T10:47:49.730" v="0" actId="20577"/>
        <pc:sldMkLst>
          <pc:docMk/>
          <pc:sldMk cId="0" sldId="258"/>
        </pc:sldMkLst>
        <pc:spChg chg="mod">
          <ac:chgData name="Miss N Walsh" userId="S::nwh@knutsfordacademy.org.uk::732f8b43-f432-4a32-a51d-e6085ac5463b" providerId="AD" clId="Web-{3F754E5E-BF05-E87D-916B-CDED6BBBE15F}" dt="2026-01-06T10:47:49.730" v="0" actId="20577"/>
          <ac:spMkLst>
            <pc:docMk/>
            <pc:sldMk cId="0" sldId="258"/>
            <ac:spMk id="2051" creationId="{BD0B7444-3345-421E-ABA9-635ABFFFF4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2C729-DD66-4F99-A72A-6A03C118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5779-A4AC-43A2-9650-9F408E4A00CC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0F75D-C90C-4199-9F9A-636A91E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DE99-CCFE-4FCA-A0D8-FCF77A15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E4DD-D71A-416F-AC39-F0F5E1D9BC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058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BAEA-9A94-427A-A331-C164A49A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B246-9FC7-46A4-80F9-F01C25E3626D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5116-F5DB-46ED-B63D-B03B2178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CF57-158A-44C4-95FA-0E88C790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D13F-43F6-4F85-9839-7A419E347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89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177C8-320F-4939-B646-55FDB7B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FCA-A34B-42FE-B35E-ECC8947C71B7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9555-0CA1-4C15-ADB8-B100902B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AFC0-48AC-476A-A218-8732B509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12CC-E3D5-4BDA-9A44-FB6924E896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15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7EB0-3442-4FB2-BF27-BF0E6098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23F4-5BBD-4AAB-B767-43BE7C25C696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BE8F-597D-467E-9268-EDFE6C6E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E5C1-48A7-47F7-A893-9439CCF0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6C16-7F91-410D-8915-059F97B9FF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0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E9F5B-BB4C-4AA9-A5EA-8E10A96C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8D5F-FBD0-4894-A86D-C6C581765A00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70A7-D63B-403A-A955-264BAFB4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1867-57E5-4BD3-B28F-110B795A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84B6-74B3-4039-AFFC-F63E008F77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7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91BDCA-3971-4EEF-B387-2EC0436A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7ED7-53AC-4ED4-B3BD-17377A4AF47D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7F3993-A6FA-4595-878D-4672A4E3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FD7B1E-39D4-4137-B741-47D94D26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0D5E-9320-4870-99CE-7918E523C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100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EAF806-10B2-40BE-9D4E-22F8E498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5941-45DE-4C45-8691-13D196D17345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E4D011-79B3-4D30-BF43-98DA4416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91426E-2AA6-4B23-8CE1-9B4D9038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A0D3-A25D-415C-9B7A-17941CF2F9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5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95BFCC-4784-4120-B80B-DC1F7C96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EF9C-1647-4D90-9130-9E5772E0405A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6BCC37-896A-4DD4-931A-9F2A0F47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DAD29F-B692-43FC-891B-12B0D2EC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6095-448C-487F-B7D4-34EE9C5D9A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4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9805AB-39FB-49A8-A259-524E3E00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7D1D-B4C4-4F19-B6B4-CD4D097916BA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E31B84-F104-4411-A04D-AB4EB642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A55786-A21F-422A-B8BB-9C85FDD8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70BC-C079-4CCF-A656-E6B9A237CA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0618AB-48EE-40C9-B5EC-AFB0FC02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D99A-290D-4732-B6C6-AC084399B36C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280191-6087-4B78-A71D-C47A500F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B8DF1C-1AB6-4B2B-9C56-A5F7D58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1274-66D0-4F54-A20A-670BBFFB25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28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D1665E-E8BB-48D7-A4C9-F915114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6804-DCDD-4DCC-834D-097A29D67E09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1A9A7-3FD9-47C8-8F53-03622142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F1A4C-3E2B-4C91-A528-FBB26C0D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8257-0B57-4396-B99E-7015D267E0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43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73337C-DB1E-4231-A9BD-55F77E58C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93250A-295B-4B39-BFFD-57B5FE5FD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A42F-96DF-4AA4-928F-F57B03AD7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6D192-C3EB-4E0B-BED9-D040A0E975A3}" type="datetimeFigureOut">
              <a:rPr lang="en-GB"/>
              <a:pPr>
                <a:defRPr/>
              </a:pPr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6C09-6ADA-479D-AAE3-4A9154490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D8AB-F3AD-41B3-BBFD-05F9D3400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821892-F43D-4F5E-98DA-048122FDD8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2A2072-7547-4896-8F1C-05B0A29CEACE}"/>
              </a:ext>
            </a:extLst>
          </p:cNvPr>
          <p:cNvSpPr/>
          <p:nvPr/>
        </p:nvSpPr>
        <p:spPr>
          <a:xfrm>
            <a:off x="-7938" y="1682750"/>
            <a:ext cx="9144001" cy="1589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BD0B7444-3345-421E-ABA9-635ABFFFF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714500"/>
            <a:ext cx="5467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400" b="1" dirty="0">
                <a:solidFill>
                  <a:schemeClr val="bg1"/>
                </a:solidFill>
                <a:latin typeface="Calibri"/>
                <a:cs typeface="Calibri"/>
              </a:rPr>
              <a:t>Year 9 into 10 Options </a:t>
            </a:r>
            <a:endParaRPr lang="en-GB" altLang="en-US" sz="4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400" b="1" dirty="0">
                <a:solidFill>
                  <a:schemeClr val="bg1"/>
                </a:solidFill>
                <a:latin typeface="Calibri"/>
                <a:cs typeface="Calibri"/>
              </a:rPr>
              <a:t>for September 2026</a:t>
            </a:r>
            <a:r>
              <a:rPr lang="en-GB" altLang="en-US" sz="4800" b="1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GB" altLang="en-US" sz="48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052" name="TextBox 4">
            <a:extLst>
              <a:ext uri="{FF2B5EF4-FFF2-40B4-BE49-F238E27FC236}">
                <a16:creationId xmlns:a16="http://schemas.microsoft.com/office/drawing/2014/main" id="{2556D31F-B5DB-42BC-A9A0-70DED01C9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24322"/>
            <a:ext cx="680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400">
                <a:solidFill>
                  <a:srgbClr val="0070C0"/>
                </a:solidFill>
                <a:latin typeface="Calibri"/>
                <a:cs typeface="Calibri"/>
              </a:rPr>
              <a:t>Cambridge National in </a:t>
            </a:r>
            <a:endParaRPr lang="en-US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400">
                <a:solidFill>
                  <a:srgbClr val="0070C0"/>
                </a:solidFill>
                <a:latin typeface="Calibri"/>
                <a:cs typeface="Calibri"/>
              </a:rPr>
              <a:t>Sport Studies</a:t>
            </a:r>
            <a:endParaRPr lang="en-GB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183965FB-BB64-481C-B9C2-1F1336F0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0780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B454320B-28BF-4B46-9279-909E437AA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76200"/>
            <a:ext cx="20891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>
            <a:extLst>
              <a:ext uri="{FF2B5EF4-FFF2-40B4-BE49-F238E27FC236}">
                <a16:creationId xmlns:a16="http://schemas.microsoft.com/office/drawing/2014/main" id="{F2CCB77A-EFF7-48C4-B2CA-58D08112F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84138"/>
            <a:ext cx="20780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>
            <a:extLst>
              <a:ext uri="{FF2B5EF4-FFF2-40B4-BE49-F238E27FC236}">
                <a16:creationId xmlns:a16="http://schemas.microsoft.com/office/drawing/2014/main" id="{D618EFF4-8A20-4B39-B304-A4AB7A6E3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84138"/>
            <a:ext cx="20780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A7D30AA-F0DB-E0B6-54B0-DB0A3C852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78" y="4866803"/>
            <a:ext cx="6515100" cy="1809750"/>
          </a:xfrm>
          <a:prstGeom prst="rect">
            <a:avLst/>
          </a:prstGeom>
        </p:spPr>
      </p:pic>
    </p:spTree>
  </p:cSld>
  <p:clrMapOvr>
    <a:masterClrMapping/>
  </p:clrMapOvr>
  <p:transition spd="slow" advTm="1289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9236-DA36-4F28-B288-43D437AB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6413"/>
            <a:ext cx="7886700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002060"/>
                </a:solidFill>
              </a:rPr>
              <a:t>Subject Overview</a:t>
            </a:r>
          </a:p>
          <a:p>
            <a:pPr marL="0" indent="0">
              <a:buNone/>
              <a:defRPr/>
            </a:pPr>
            <a:r>
              <a:rPr lang="en-GB" dirty="0"/>
              <a:t>3 units over 2 years;</a:t>
            </a:r>
            <a:endParaRPr lang="en-GB" dirty="0">
              <a:cs typeface="Calibri"/>
            </a:endParaRPr>
          </a:p>
          <a:p>
            <a:pPr marL="0" indent="0">
              <a:buNone/>
              <a:defRPr/>
            </a:pPr>
            <a:endParaRPr lang="en-GB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rgbClr val="002060"/>
                </a:solidFill>
                <a:cs typeface="Calibri"/>
              </a:rPr>
              <a:t>Contemporary Issues in Sport</a:t>
            </a:r>
            <a:endParaRPr lang="en-GB" dirty="0"/>
          </a:p>
          <a:p>
            <a:pPr marL="0" indent="0">
              <a:buNone/>
              <a:defRPr/>
            </a:pPr>
            <a:endParaRPr lang="en-GB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rgbClr val="002060"/>
                </a:solidFill>
                <a:cs typeface="Calibri"/>
              </a:rPr>
              <a:t>Performance &amp; Leadership in Sports Activities</a:t>
            </a:r>
          </a:p>
          <a:p>
            <a:pPr marL="0" indent="0">
              <a:buNone/>
              <a:defRPr/>
            </a:pPr>
            <a:endParaRPr lang="en-GB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rgbClr val="002060"/>
                </a:solidFill>
                <a:ea typeface="+mn-lt"/>
                <a:cs typeface="+mn-lt"/>
              </a:rPr>
              <a:t>Increasing awareness of Outdoor and Adventurous Activities</a:t>
            </a:r>
            <a:endParaRPr lang="en-GB" dirty="0"/>
          </a:p>
          <a:p>
            <a:pPr marL="0" indent="0">
              <a:buNone/>
              <a:defRPr/>
            </a:pPr>
            <a:endParaRPr lang="en-GB">
              <a:solidFill>
                <a:srgbClr val="0070C0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4BB95-3F77-4693-AD1D-AFB0CED44921}"/>
              </a:ext>
            </a:extLst>
          </p:cNvPr>
          <p:cNvSpPr/>
          <p:nvPr/>
        </p:nvSpPr>
        <p:spPr>
          <a:xfrm>
            <a:off x="0" y="0"/>
            <a:ext cx="9144000" cy="515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9CF87939-315C-4CDD-9E19-839825DF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Year 9 into 10 Options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CD4A31-E0D8-4860-AECA-665F4750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9625"/>
            <a:ext cx="8444030" cy="673100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2060"/>
                </a:solidFill>
                <a:latin typeface="+mn-lt"/>
              </a:rPr>
              <a:t>Cambridge National in Sport Studies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40D9E2-2640-1D55-2D68-0A51E034F5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1451" y="5640387"/>
            <a:ext cx="487363" cy="487363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0F08068-2D27-7BCE-DECA-62CDF263A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193" y="6075926"/>
            <a:ext cx="2217043" cy="610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A296-A037-425A-9D0D-27592E57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38275"/>
            <a:ext cx="8272463" cy="4962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002060"/>
                </a:solidFill>
              </a:rPr>
              <a:t>How is it assessed?</a:t>
            </a:r>
          </a:p>
          <a:p>
            <a:pPr>
              <a:defRPr/>
            </a:pPr>
            <a:r>
              <a:rPr lang="en-GB" sz="2000"/>
              <a:t>1 external exam, 1 hr 15mins, for unit 1 - Contemporary Issues in Sport</a:t>
            </a:r>
            <a:endParaRPr lang="en-GB" sz="2000">
              <a:cs typeface="Calibri"/>
            </a:endParaRPr>
          </a:p>
          <a:p>
            <a:pPr>
              <a:defRPr/>
            </a:pPr>
            <a:r>
              <a:rPr lang="en-GB" sz="2000"/>
              <a:t>Remaining 2 units are internally assessed and externally verified</a:t>
            </a:r>
            <a:r>
              <a:rPr lang="en-US" sz="2000"/>
              <a:t>​</a:t>
            </a:r>
            <a:endParaRPr lang="en-US"/>
          </a:p>
          <a:p>
            <a:pPr>
              <a:defRPr/>
            </a:pPr>
            <a:endParaRPr lang="en-GB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/>
              <a:t>Attainment at 5 levels;</a:t>
            </a:r>
            <a:r>
              <a:rPr lang="en-US" sz="2400"/>
              <a:t>​</a:t>
            </a:r>
          </a:p>
          <a:p>
            <a:pPr>
              <a:defRPr/>
            </a:pPr>
            <a:r>
              <a:rPr lang="en-GB" sz="2000"/>
              <a:t>Level 1 pass </a:t>
            </a:r>
            <a:endParaRPr lang="en-GB" sz="2000">
              <a:cs typeface="Calibri"/>
            </a:endParaRPr>
          </a:p>
          <a:p>
            <a:pPr>
              <a:defRPr/>
            </a:pPr>
            <a:r>
              <a:rPr lang="en-GB" sz="2000"/>
              <a:t>Level 1 Merit</a:t>
            </a:r>
          </a:p>
          <a:p>
            <a:pPr>
              <a:defRPr/>
            </a:pPr>
            <a:r>
              <a:rPr lang="en-GB" sz="2000"/>
              <a:t>Level 1 Distinction</a:t>
            </a:r>
            <a:endParaRPr lang="en-GB" sz="2000">
              <a:cs typeface="Calibri"/>
            </a:endParaRPr>
          </a:p>
          <a:p>
            <a:pPr>
              <a:defRPr/>
            </a:pPr>
            <a:r>
              <a:rPr lang="en-GB" sz="2000"/>
              <a:t>Level 2 Pass </a:t>
            </a:r>
            <a:r>
              <a:rPr lang="en-US" sz="2000"/>
              <a:t>​</a:t>
            </a:r>
          </a:p>
          <a:p>
            <a:pPr>
              <a:defRPr/>
            </a:pPr>
            <a:r>
              <a:rPr lang="en-GB" sz="2000"/>
              <a:t>Level 2 Merit</a:t>
            </a:r>
            <a:r>
              <a:rPr lang="en-US" sz="2000"/>
              <a:t>​</a:t>
            </a:r>
          </a:p>
          <a:p>
            <a:pPr>
              <a:defRPr/>
            </a:pPr>
            <a:r>
              <a:rPr lang="en-GB" sz="2000"/>
              <a:t>Level 2 Distinction</a:t>
            </a:r>
            <a:r>
              <a:rPr lang="en-US" sz="2000"/>
              <a:t>​</a:t>
            </a:r>
          </a:p>
          <a:p>
            <a:pPr>
              <a:defRPr/>
            </a:pPr>
            <a:r>
              <a:rPr lang="en-GB" sz="2000"/>
              <a:t>Level 2 Distinction *</a:t>
            </a:r>
            <a:endParaRPr lang="en-US" sz="2000"/>
          </a:p>
          <a:p>
            <a:pPr>
              <a:defRPr/>
            </a:pP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D4B8B-4CAE-495F-92D9-6D8160189590}"/>
              </a:ext>
            </a:extLst>
          </p:cNvPr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E9A3F905-A64B-40EB-9DCE-37F78987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Year 9 into 10 Options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D265B6-97CA-489F-B36C-3C72E2FE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9625"/>
            <a:ext cx="8387352" cy="673100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2060"/>
                </a:solidFill>
                <a:latin typeface="+mn-lt"/>
              </a:rPr>
              <a:t>Cambridge National in Sport Studies</a:t>
            </a:r>
          </a:p>
        </p:txBody>
      </p:sp>
      <p:sp>
        <p:nvSpPr>
          <p:cNvPr id="4103" name="Rectangle 1">
            <a:extLst>
              <a:ext uri="{FF2B5EF4-FFF2-40B4-BE49-F238E27FC236}">
                <a16:creationId xmlns:a16="http://schemas.microsoft.com/office/drawing/2014/main" id="{E970D747-C642-41EA-BE9B-45E9DF9C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alt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854C73-99F1-48DB-37BA-0B7A163965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0382" y="5521486"/>
            <a:ext cx="487363" cy="487363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963324A-0997-929C-5BF4-7D5C1FAE7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193" y="6075926"/>
            <a:ext cx="2217043" cy="610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5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98E2-6829-464B-8750-7576F773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38275"/>
            <a:ext cx="8272463" cy="4962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AD6E99-DEA5-43ED-A524-8488670AAAE8}"/>
              </a:ext>
            </a:extLst>
          </p:cNvPr>
          <p:cNvSpPr/>
          <p:nvPr/>
        </p:nvSpPr>
        <p:spPr>
          <a:xfrm>
            <a:off x="0" y="0"/>
            <a:ext cx="9144000" cy="625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526FA74A-AF97-4AF2-ADFB-A7761502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Year 9 into 10 Options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8086A-15CB-4E06-B12B-FCF621D1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8" y="809625"/>
            <a:ext cx="8954128" cy="673100"/>
          </a:xfrm>
        </p:spPr>
        <p:txBody>
          <a:bodyPr/>
          <a:lstStyle/>
          <a:p>
            <a:pPr>
              <a:defRPr/>
            </a:pPr>
            <a:r>
              <a:rPr lang="en-GB" sz="3600">
                <a:solidFill>
                  <a:srgbClr val="002060"/>
                </a:solidFill>
                <a:latin typeface="+mn-lt"/>
              </a:rPr>
              <a:t>Cambridge National in Sport Studies v GCSE PE</a:t>
            </a:r>
          </a:p>
        </p:txBody>
      </p:sp>
      <p:sp>
        <p:nvSpPr>
          <p:cNvPr id="5127" name="Rectangle 1">
            <a:extLst>
              <a:ext uri="{FF2B5EF4-FFF2-40B4-BE49-F238E27FC236}">
                <a16:creationId xmlns:a16="http://schemas.microsoft.com/office/drawing/2014/main" id="{B229E1DC-0B6C-4086-86CC-8FACFB4C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F7D3F-67D4-4AFE-8A78-5ED10729E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757363"/>
            <a:ext cx="7796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latin typeface="Calibri"/>
                <a:cs typeface="Calibri"/>
              </a:rPr>
              <a:t>GCSE – credit for practical ability – 30% of the course. Cambridge National – 50% of 1 unit.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C5F3F-C1B3-4C49-AE91-D688712B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2414588"/>
            <a:ext cx="7980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latin typeface="Calibri"/>
                <a:cs typeface="Calibri"/>
              </a:rPr>
              <a:t>GCSE PE – Significant weighting on final exams – 60%, Cambridge National – just 1 exam.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FA781-FDE6-416F-851F-8CA7F89E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309938"/>
            <a:ext cx="482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latin typeface="Calibri"/>
                <a:cs typeface="Calibri"/>
              </a:rPr>
              <a:t>Cambridge National – Assignment based</a:t>
            </a:r>
            <a:endParaRPr lang="en-GB" alt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B736E4-91AD-037B-879B-4E4DE2CAF7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3239" y="4932362"/>
            <a:ext cx="487363" cy="487363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A9C504FF-86BA-71D8-841B-ADB9EDBBB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193" y="6075926"/>
            <a:ext cx="2217043" cy="610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1.5|1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4B66875AB814B88173A66BB53858A" ma:contentTypeVersion="13" ma:contentTypeDescription="Create a new document." ma:contentTypeScope="" ma:versionID="2ce65b0ecc27871c2aae2cc85beabb0d">
  <xsd:schema xmlns:xsd="http://www.w3.org/2001/XMLSchema" xmlns:xs="http://www.w3.org/2001/XMLSchema" xmlns:p="http://schemas.microsoft.com/office/2006/metadata/properties" xmlns:ns3="e57192ec-b998-45df-91de-bff87d93f23d" xmlns:ns4="aba3c4c0-a489-405f-8c92-771decc9cda9" targetNamespace="http://schemas.microsoft.com/office/2006/metadata/properties" ma:root="true" ma:fieldsID="d0bc6736db64ed45ac9c0c0a966c7976" ns3:_="" ns4:_="">
    <xsd:import namespace="e57192ec-b998-45df-91de-bff87d93f23d"/>
    <xsd:import namespace="aba3c4c0-a489-405f-8c92-771decc9c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92ec-b998-45df-91de-bff87d93f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3c4c0-a489-405f-8c92-771decc9c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E1097-7278-49B2-A738-94A36D41DA08}">
  <ds:schemaRefs>
    <ds:schemaRef ds:uri="aba3c4c0-a489-405f-8c92-771decc9cda9"/>
    <ds:schemaRef ds:uri="e57192ec-b998-45df-91de-bff87d93f2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DB554E-56D8-4EB2-857D-846B4273A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On-screen Show (4:3)</PresentationFormat>
  <Paragraphs>36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Cambridge National in Sport Studies</vt:lpstr>
      <vt:lpstr>Cambridge National in Sport Studies</vt:lpstr>
      <vt:lpstr>Cambridge National in Sport Studies v GCSE PE</vt:lpstr>
    </vt:vector>
  </TitlesOfParts>
  <Company>Knutsford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Routs</dc:creator>
  <cp:lastModifiedBy>Mr C Parr</cp:lastModifiedBy>
  <cp:revision>20</cp:revision>
  <cp:lastPrinted>2016-01-08T17:34:46Z</cp:lastPrinted>
  <dcterms:created xsi:type="dcterms:W3CDTF">2015-07-15T15:43:30Z</dcterms:created>
  <dcterms:modified xsi:type="dcterms:W3CDTF">2026-01-06T10:47:57Z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0x010100EA94B66875AB814B88173A66BB53858A</vt:lpwstr>
  </property>
</Properties>
</file>