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5" r:id="rId2"/>
    <p:sldId id="260" r:id="rId3"/>
    <p:sldId id="263" r:id="rId4"/>
    <p:sldId id="261" r:id="rId5"/>
    <p:sldId id="262" r:id="rId6"/>
    <p:sldId id="273" r:id="rId7"/>
    <p:sldId id="276" r:id="rId8"/>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02FE80-2ED3-5AD1-A366-6964852FF8EA}" v="8" dt="2026-01-13T15:35:51.6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12" d="100"/>
          <a:sy n="112" d="100"/>
        </p:scale>
        <p:origin x="26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13/01/2026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13/01/2026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13/01/2026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13/01/2026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13/01/2026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4F726-4031-5364-E6D3-C96203BEAB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2FEFB4-A7F5-C862-DB12-02EC67CEDC0D}"/>
              </a:ext>
            </a:extLst>
          </p:cNvPr>
          <p:cNvSpPr>
            <a:spLocks noGrp="1"/>
          </p:cNvSpPr>
          <p:nvPr>
            <p:ph type="ctrTitle"/>
          </p:nvPr>
        </p:nvSpPr>
        <p:spPr>
          <a:xfrm>
            <a:off x="0" y="1260509"/>
            <a:ext cx="12192000" cy="4306277"/>
          </a:xfrm>
        </p:spPr>
        <p:txBody>
          <a:bodyPr>
            <a:normAutofit/>
          </a:bodyPr>
          <a:lstStyle/>
          <a:p>
            <a:r>
              <a:rPr lang="en-GB" sz="5400" dirty="0"/>
              <a:t>Digital Information Technology</a:t>
            </a:r>
            <a:br>
              <a:rPr lang="en-GB" sz="5400" dirty="0"/>
            </a:br>
            <a:br>
              <a:rPr lang="en-GB" sz="4000" dirty="0"/>
            </a:br>
            <a:br>
              <a:rPr lang="en-GB" sz="4000" dirty="0"/>
            </a:br>
            <a:r>
              <a:rPr lang="en-GB" sz="2000" dirty="0"/>
              <a:t>Mr D Cole – Head of Department</a:t>
            </a:r>
            <a:br>
              <a:rPr lang="en-GB" sz="2000" dirty="0"/>
            </a:br>
            <a:r>
              <a:rPr lang="en-GB" sz="2000" dirty="0"/>
              <a:t>dce@knutsfordacademy.org.uk</a:t>
            </a:r>
            <a:endParaRPr lang="en-GB" dirty="0"/>
          </a:p>
        </p:txBody>
      </p:sp>
    </p:spTree>
    <p:extLst>
      <p:ext uri="{BB962C8B-B14F-4D97-AF65-F5344CB8AC3E}">
        <p14:creationId xmlns:p14="http://schemas.microsoft.com/office/powerpoint/2010/main" val="2346516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44CFD-4FEF-249A-B3E5-4B8C73948F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5A6240-ECE0-DA88-E229-3AC0F0CEAC59}"/>
              </a:ext>
            </a:extLst>
          </p:cNvPr>
          <p:cNvSpPr>
            <a:spLocks noGrp="1"/>
          </p:cNvSpPr>
          <p:nvPr>
            <p:ph type="title"/>
          </p:nvPr>
        </p:nvSpPr>
        <p:spPr/>
        <p:txBody>
          <a:bodyPr/>
          <a:lstStyle/>
          <a:p>
            <a:r>
              <a:rPr lang="en-GB" dirty="0"/>
              <a:t>Digital IT - Introduction</a:t>
            </a:r>
          </a:p>
        </p:txBody>
      </p:sp>
      <p:sp>
        <p:nvSpPr>
          <p:cNvPr id="3" name="Content Placeholder 2">
            <a:extLst>
              <a:ext uri="{FF2B5EF4-FFF2-40B4-BE49-F238E27FC236}">
                <a16:creationId xmlns:a16="http://schemas.microsoft.com/office/drawing/2014/main" id="{7CC7C252-8DDF-6211-C4FB-E921B185F70E}"/>
              </a:ext>
            </a:extLst>
          </p:cNvPr>
          <p:cNvSpPr>
            <a:spLocks noGrp="1"/>
          </p:cNvSpPr>
          <p:nvPr>
            <p:ph idx="1"/>
          </p:nvPr>
        </p:nvSpPr>
        <p:spPr/>
        <p:txBody>
          <a:bodyPr/>
          <a:lstStyle/>
          <a:p>
            <a:r>
              <a:rPr lang="en-GB" sz="2400" dirty="0"/>
              <a:t>Jobs in the technology sector are on the increase. Whilst many sectors are in decline, the IT sector is growing. In 2023, the IT sector employed 2.1 million workers in the UK.</a:t>
            </a:r>
          </a:p>
          <a:p>
            <a:r>
              <a:rPr lang="en-GB" sz="2400" dirty="0"/>
              <a:t>This course is about the use of computers. You will learn skills that are transferable into employment. </a:t>
            </a:r>
          </a:p>
          <a:p>
            <a:r>
              <a:rPr lang="en-GB" sz="2400" dirty="0"/>
              <a:t>If you have an interest in how technology is used and also how solutions are developed for business, the is for you. </a:t>
            </a:r>
          </a:p>
          <a:p>
            <a:r>
              <a:rPr lang="en-GB" sz="2400" dirty="0"/>
              <a:t>This is a vocational qualification. Most of your grade will come from the coursework that you produce. </a:t>
            </a:r>
          </a:p>
          <a:p>
            <a:endParaRPr lang="en-GB" dirty="0"/>
          </a:p>
        </p:txBody>
      </p:sp>
    </p:spTree>
    <p:extLst>
      <p:ext uri="{BB962C8B-B14F-4D97-AF65-F5344CB8AC3E}">
        <p14:creationId xmlns:p14="http://schemas.microsoft.com/office/powerpoint/2010/main" val="1737882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B82D6-2AEA-77A5-E874-9C1D140008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9399A4-3F85-9EF3-2372-4F34561019A6}"/>
              </a:ext>
            </a:extLst>
          </p:cNvPr>
          <p:cNvSpPr>
            <a:spLocks noGrp="1"/>
          </p:cNvSpPr>
          <p:nvPr>
            <p:ph type="title"/>
          </p:nvPr>
        </p:nvSpPr>
        <p:spPr/>
        <p:txBody>
          <a:bodyPr/>
          <a:lstStyle/>
          <a:p>
            <a:r>
              <a:rPr lang="en-GB" dirty="0"/>
              <a:t>Digital IT - Assessment</a:t>
            </a:r>
          </a:p>
        </p:txBody>
      </p:sp>
      <p:sp>
        <p:nvSpPr>
          <p:cNvPr id="3" name="Content Placeholder 2">
            <a:extLst>
              <a:ext uri="{FF2B5EF4-FFF2-40B4-BE49-F238E27FC236}">
                <a16:creationId xmlns:a16="http://schemas.microsoft.com/office/drawing/2014/main" id="{9B85FE90-1A30-7A30-D78C-51E067D0380C}"/>
              </a:ext>
            </a:extLst>
          </p:cNvPr>
          <p:cNvSpPr>
            <a:spLocks noGrp="1"/>
          </p:cNvSpPr>
          <p:nvPr>
            <p:ph idx="1"/>
          </p:nvPr>
        </p:nvSpPr>
        <p:spPr>
          <a:xfrm>
            <a:off x="103694" y="1859003"/>
            <a:ext cx="12088305" cy="3832085"/>
          </a:xfrm>
        </p:spPr>
        <p:txBody>
          <a:bodyPr>
            <a:normAutofit/>
          </a:bodyPr>
          <a:lstStyle/>
          <a:p>
            <a:r>
              <a:rPr lang="en-GB" sz="2400" dirty="0"/>
              <a:t>Component 1 – internally assessed assignment completed in around 6 hours (worth 30%)</a:t>
            </a:r>
          </a:p>
          <a:p>
            <a:r>
              <a:rPr lang="en-GB" sz="2400" dirty="0"/>
              <a:t>Component 2 – internally assessed assignment completed in around 6 hours (worth 30%)</a:t>
            </a:r>
          </a:p>
          <a:p>
            <a:r>
              <a:rPr lang="en-GB" sz="2400" dirty="0"/>
              <a:t>Component 3 – external assessment - 90 minute exam (worth 40%)</a:t>
            </a:r>
          </a:p>
        </p:txBody>
      </p:sp>
    </p:spTree>
    <p:extLst>
      <p:ext uri="{BB962C8B-B14F-4D97-AF65-F5344CB8AC3E}">
        <p14:creationId xmlns:p14="http://schemas.microsoft.com/office/powerpoint/2010/main" val="3896435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CEF53-5400-89FC-7D5D-CDB7C14F0A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4BA8F0-DD91-DB10-6D10-BF14FD3F325A}"/>
              </a:ext>
            </a:extLst>
          </p:cNvPr>
          <p:cNvSpPr>
            <a:spLocks noGrp="1"/>
          </p:cNvSpPr>
          <p:nvPr>
            <p:ph type="title"/>
          </p:nvPr>
        </p:nvSpPr>
        <p:spPr/>
        <p:txBody>
          <a:bodyPr/>
          <a:lstStyle/>
          <a:p>
            <a:r>
              <a:rPr lang="en-GB" dirty="0"/>
              <a:t>Digital IT – Component 1</a:t>
            </a:r>
          </a:p>
        </p:txBody>
      </p:sp>
      <p:sp>
        <p:nvSpPr>
          <p:cNvPr id="3" name="Content Placeholder 2">
            <a:extLst>
              <a:ext uri="{FF2B5EF4-FFF2-40B4-BE49-F238E27FC236}">
                <a16:creationId xmlns:a16="http://schemas.microsoft.com/office/drawing/2014/main" id="{E6FB389B-1509-0B1F-510E-82EB591013B3}"/>
              </a:ext>
            </a:extLst>
          </p:cNvPr>
          <p:cNvSpPr>
            <a:spLocks noGrp="1"/>
          </p:cNvSpPr>
          <p:nvPr>
            <p:ph idx="1"/>
          </p:nvPr>
        </p:nvSpPr>
        <p:spPr/>
        <p:txBody>
          <a:bodyPr>
            <a:normAutofit/>
          </a:bodyPr>
          <a:lstStyle/>
          <a:p>
            <a:pPr marL="0" indent="0">
              <a:buNone/>
            </a:pPr>
            <a:r>
              <a:rPr lang="en-GB" sz="2400" b="1" dirty="0"/>
              <a:t>Exploring User Interface Design Principles and Project Planning Techniques</a:t>
            </a:r>
          </a:p>
          <a:p>
            <a:pPr lvl="1"/>
            <a:r>
              <a:rPr lang="en-GB" dirty="0"/>
              <a:t>Learners will develop their understanding of what makes an effective user interface and how to effectively manage a project. They will use this understanding to plan, design and create a user interface.</a:t>
            </a:r>
          </a:p>
          <a:p>
            <a:pPr lvl="1"/>
            <a:r>
              <a:rPr lang="en-GB" dirty="0"/>
              <a:t>Learning outcomes</a:t>
            </a:r>
          </a:p>
          <a:p>
            <a:pPr lvl="2"/>
            <a:r>
              <a:rPr lang="en-GB" dirty="0"/>
              <a:t>A Understand interface design for individuals and organisations</a:t>
            </a:r>
          </a:p>
          <a:p>
            <a:pPr lvl="2"/>
            <a:r>
              <a:rPr lang="en-GB" dirty="0"/>
              <a:t>B Be able to use project planning techniques to plan, design and develop a user interface</a:t>
            </a:r>
          </a:p>
          <a:p>
            <a:pPr lvl="2"/>
            <a:r>
              <a:rPr lang="en-GB" dirty="0"/>
              <a:t>C Be able to review a user interface.</a:t>
            </a:r>
          </a:p>
          <a:p>
            <a:endParaRPr lang="en-GB" dirty="0"/>
          </a:p>
        </p:txBody>
      </p:sp>
    </p:spTree>
    <p:extLst>
      <p:ext uri="{BB962C8B-B14F-4D97-AF65-F5344CB8AC3E}">
        <p14:creationId xmlns:p14="http://schemas.microsoft.com/office/powerpoint/2010/main" val="3136799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7EFDB-B2F8-51FD-DFFC-BC5A387A54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624AB4-C61F-903A-38F4-57BDB7C3DB9D}"/>
              </a:ext>
            </a:extLst>
          </p:cNvPr>
          <p:cNvSpPr>
            <a:spLocks noGrp="1"/>
          </p:cNvSpPr>
          <p:nvPr>
            <p:ph type="title"/>
          </p:nvPr>
        </p:nvSpPr>
        <p:spPr>
          <a:xfrm>
            <a:off x="103694" y="968441"/>
            <a:ext cx="12175391" cy="890562"/>
          </a:xfrm>
        </p:spPr>
        <p:txBody>
          <a:bodyPr>
            <a:normAutofit/>
          </a:bodyPr>
          <a:lstStyle/>
          <a:p>
            <a:r>
              <a:rPr lang="en-GB" dirty="0"/>
              <a:t>Digital IT – Component 2</a:t>
            </a:r>
          </a:p>
        </p:txBody>
      </p:sp>
      <p:sp>
        <p:nvSpPr>
          <p:cNvPr id="3" name="Content Placeholder 2">
            <a:extLst>
              <a:ext uri="{FF2B5EF4-FFF2-40B4-BE49-F238E27FC236}">
                <a16:creationId xmlns:a16="http://schemas.microsoft.com/office/drawing/2014/main" id="{3472A5DB-9CF0-06C7-D0E0-2425FA7B60D7}"/>
              </a:ext>
            </a:extLst>
          </p:cNvPr>
          <p:cNvSpPr>
            <a:spLocks noGrp="1"/>
          </p:cNvSpPr>
          <p:nvPr>
            <p:ph idx="1"/>
          </p:nvPr>
        </p:nvSpPr>
        <p:spPr/>
        <p:txBody>
          <a:bodyPr>
            <a:normAutofit/>
          </a:bodyPr>
          <a:lstStyle/>
          <a:p>
            <a:pPr marL="0" indent="0">
              <a:buNone/>
            </a:pPr>
            <a:r>
              <a:rPr lang="en-GB" sz="2400" b="1" dirty="0"/>
              <a:t>Collecting, Presenting and Interpreting Data</a:t>
            </a:r>
          </a:p>
          <a:p>
            <a:pPr lvl="1"/>
            <a:r>
              <a:rPr lang="en-GB" dirty="0"/>
              <a:t>Learners will understand the characteristics of data and information and how they help organisations in decision making. They will use data manipulation methods to create a dashboard to present and draw conclusions from information.</a:t>
            </a:r>
          </a:p>
          <a:p>
            <a:pPr lvl="1"/>
            <a:r>
              <a:rPr lang="en-GB" dirty="0"/>
              <a:t>Learning outcomes</a:t>
            </a:r>
          </a:p>
          <a:p>
            <a:pPr lvl="2"/>
            <a:r>
              <a:rPr lang="en-GB" dirty="0"/>
              <a:t>A Understand how data is collected and used by organisations and its impact on individuals</a:t>
            </a:r>
          </a:p>
          <a:p>
            <a:pPr lvl="2"/>
            <a:r>
              <a:rPr lang="en-GB" dirty="0"/>
              <a:t>B Be able to create a dashboard using data manipulation tools</a:t>
            </a:r>
          </a:p>
          <a:p>
            <a:pPr lvl="2"/>
            <a:r>
              <a:rPr lang="en-GB" dirty="0"/>
              <a:t>C Be able draw conclusions and review data presentation methods.</a:t>
            </a:r>
          </a:p>
        </p:txBody>
      </p:sp>
    </p:spTree>
    <p:extLst>
      <p:ext uri="{BB962C8B-B14F-4D97-AF65-F5344CB8AC3E}">
        <p14:creationId xmlns:p14="http://schemas.microsoft.com/office/powerpoint/2010/main" val="405001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D8B3E-B541-9C17-B17A-C053A961CF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D44482-BBDA-54A2-D056-A8976DE81A7F}"/>
              </a:ext>
            </a:extLst>
          </p:cNvPr>
          <p:cNvSpPr>
            <a:spLocks noGrp="1"/>
          </p:cNvSpPr>
          <p:nvPr>
            <p:ph type="title"/>
          </p:nvPr>
        </p:nvSpPr>
        <p:spPr>
          <a:xfrm>
            <a:off x="103694" y="968441"/>
            <a:ext cx="12175391" cy="890562"/>
          </a:xfrm>
        </p:spPr>
        <p:txBody>
          <a:bodyPr>
            <a:normAutofit/>
          </a:bodyPr>
          <a:lstStyle/>
          <a:p>
            <a:r>
              <a:rPr lang="en-GB" dirty="0"/>
              <a:t>Digital IT – Component 3</a:t>
            </a:r>
          </a:p>
        </p:txBody>
      </p:sp>
      <p:sp>
        <p:nvSpPr>
          <p:cNvPr id="3" name="Content Placeholder 2">
            <a:extLst>
              <a:ext uri="{FF2B5EF4-FFF2-40B4-BE49-F238E27FC236}">
                <a16:creationId xmlns:a16="http://schemas.microsoft.com/office/drawing/2014/main" id="{F8FCDD6B-FD1C-93FC-87FE-C4D60145B365}"/>
              </a:ext>
            </a:extLst>
          </p:cNvPr>
          <p:cNvSpPr>
            <a:spLocks noGrp="1"/>
          </p:cNvSpPr>
          <p:nvPr>
            <p:ph idx="1"/>
          </p:nvPr>
        </p:nvSpPr>
        <p:spPr/>
        <p:txBody>
          <a:bodyPr>
            <a:normAutofit/>
          </a:bodyPr>
          <a:lstStyle/>
          <a:p>
            <a:pPr marL="0" indent="0">
              <a:buNone/>
            </a:pPr>
            <a:r>
              <a:rPr lang="en-GB" sz="2400" b="1" dirty="0"/>
              <a:t>Effective Digital Working Practices</a:t>
            </a:r>
          </a:p>
          <a:p>
            <a:r>
              <a:rPr lang="en-GB" sz="2400" dirty="0"/>
              <a:t>Learners will explore how organisations use digital systems and the wider implications associated with their use.</a:t>
            </a:r>
          </a:p>
          <a:p>
            <a:r>
              <a:rPr lang="en-GB" sz="2400" dirty="0"/>
              <a:t>Content includes</a:t>
            </a:r>
          </a:p>
          <a:p>
            <a:pPr lvl="1"/>
            <a:r>
              <a:rPr lang="en-GB" sz="2000" dirty="0"/>
              <a:t>Theory from </a:t>
            </a:r>
            <a:r>
              <a:rPr lang="en-GB" sz="2000"/>
              <a:t>the coursework unit</a:t>
            </a:r>
            <a:endParaRPr lang="en-GB" sz="2000" dirty="0"/>
          </a:p>
          <a:p>
            <a:pPr lvl="1"/>
            <a:r>
              <a:rPr lang="en-GB" sz="2000" dirty="0"/>
              <a:t>Modern Technologies</a:t>
            </a:r>
          </a:p>
          <a:p>
            <a:pPr lvl="1"/>
            <a:r>
              <a:rPr lang="en-GB" sz="2000" dirty="0"/>
              <a:t>Cyber Security</a:t>
            </a:r>
          </a:p>
          <a:p>
            <a:pPr lvl="1"/>
            <a:r>
              <a:rPr lang="en-GB" sz="2000" dirty="0"/>
              <a:t>Wider implications of the use of technology</a:t>
            </a:r>
          </a:p>
          <a:p>
            <a:pPr lvl="1"/>
            <a:r>
              <a:rPr lang="en-GB" sz="2000" dirty="0"/>
              <a:t>Planning for computer systems</a:t>
            </a:r>
          </a:p>
          <a:p>
            <a:pPr marL="0" indent="0">
              <a:buNone/>
            </a:pPr>
            <a:endParaRPr lang="en-GB" sz="2400" b="1" dirty="0"/>
          </a:p>
        </p:txBody>
      </p:sp>
    </p:spTree>
    <p:extLst>
      <p:ext uri="{BB962C8B-B14F-4D97-AF65-F5344CB8AC3E}">
        <p14:creationId xmlns:p14="http://schemas.microsoft.com/office/powerpoint/2010/main" val="1627543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146A8-0956-570D-FB20-80C5EB2240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9317B2-9A51-4B2D-4693-CC303116B8B5}"/>
              </a:ext>
            </a:extLst>
          </p:cNvPr>
          <p:cNvSpPr>
            <a:spLocks noGrp="1"/>
          </p:cNvSpPr>
          <p:nvPr>
            <p:ph type="ctrTitle"/>
          </p:nvPr>
        </p:nvSpPr>
        <p:spPr>
          <a:xfrm>
            <a:off x="0" y="1260509"/>
            <a:ext cx="12192000" cy="4306277"/>
          </a:xfrm>
        </p:spPr>
        <p:txBody>
          <a:bodyPr>
            <a:normAutofit/>
          </a:bodyPr>
          <a:lstStyle/>
          <a:p>
            <a:r>
              <a:rPr lang="en-GB" sz="5400" dirty="0"/>
              <a:t>Questions</a:t>
            </a:r>
            <a:br>
              <a:rPr lang="en-GB" sz="5400" dirty="0"/>
            </a:br>
            <a:br>
              <a:rPr lang="en-GB" sz="4000" dirty="0"/>
            </a:br>
            <a:br>
              <a:rPr lang="en-GB" sz="4000" dirty="0"/>
            </a:br>
            <a:r>
              <a:rPr lang="en-GB" sz="2000" dirty="0"/>
              <a:t>Mr D Cole – Head of Department</a:t>
            </a:r>
            <a:br>
              <a:rPr lang="en-GB" sz="2000" dirty="0"/>
            </a:br>
            <a:r>
              <a:rPr lang="en-GB" sz="2000" dirty="0"/>
              <a:t>dce@knutsfordacademy.org.uk</a:t>
            </a:r>
            <a:endParaRPr lang="en-GB" dirty="0"/>
          </a:p>
        </p:txBody>
      </p:sp>
    </p:spTree>
    <p:extLst>
      <p:ext uri="{BB962C8B-B14F-4D97-AF65-F5344CB8AC3E}">
        <p14:creationId xmlns:p14="http://schemas.microsoft.com/office/powerpoint/2010/main" val="2515995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409</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Digital Information Technology   Mr D Cole – Head of Department dce@knutsfordacademy.org.uk</vt:lpstr>
      <vt:lpstr>Digital IT - Introduction</vt:lpstr>
      <vt:lpstr>Digital IT - Assessment</vt:lpstr>
      <vt:lpstr>Digital IT – Component 1</vt:lpstr>
      <vt:lpstr>Digital IT – Component 2</vt:lpstr>
      <vt:lpstr>Digital IT – Component 3</vt:lpstr>
      <vt:lpstr>Questions   Mr D Cole – Head of Department dce@knutsfordacademy.org.uk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Mr C Parr</cp:lastModifiedBy>
  <cp:revision>5</cp:revision>
  <dcterms:created xsi:type="dcterms:W3CDTF">2013-07-15T20:26:40Z</dcterms:created>
  <dcterms:modified xsi:type="dcterms:W3CDTF">2026-01-13T15:36:48Z</dcterms:modified>
</cp:coreProperties>
</file>