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60"/>
  </p:notesMasterIdLst>
  <p:sldIdLst>
    <p:sldId id="256" r:id="rId5"/>
    <p:sldId id="355" r:id="rId6"/>
    <p:sldId id="359" r:id="rId7"/>
    <p:sldId id="360" r:id="rId8"/>
    <p:sldId id="257" r:id="rId9"/>
    <p:sldId id="370" r:id="rId10"/>
    <p:sldId id="258" r:id="rId11"/>
    <p:sldId id="345" r:id="rId12"/>
    <p:sldId id="337" r:id="rId13"/>
    <p:sldId id="342" r:id="rId14"/>
    <p:sldId id="260" r:id="rId15"/>
    <p:sldId id="261" r:id="rId16"/>
    <p:sldId id="262" r:id="rId17"/>
    <p:sldId id="344" r:id="rId18"/>
    <p:sldId id="267" r:id="rId19"/>
    <p:sldId id="371" r:id="rId20"/>
    <p:sldId id="264" r:id="rId21"/>
    <p:sldId id="265" r:id="rId22"/>
    <p:sldId id="269" r:id="rId23"/>
    <p:sldId id="270" r:id="rId24"/>
    <p:sldId id="271" r:id="rId25"/>
    <p:sldId id="373" r:id="rId26"/>
    <p:sldId id="268" r:id="rId27"/>
    <p:sldId id="369" r:id="rId28"/>
    <p:sldId id="327" r:id="rId29"/>
    <p:sldId id="333" r:id="rId30"/>
    <p:sldId id="279" r:id="rId31"/>
    <p:sldId id="281" r:id="rId32"/>
    <p:sldId id="283" r:id="rId33"/>
    <p:sldId id="284" r:id="rId34"/>
    <p:sldId id="288" r:id="rId35"/>
    <p:sldId id="289" r:id="rId36"/>
    <p:sldId id="334" r:id="rId37"/>
    <p:sldId id="335" r:id="rId38"/>
    <p:sldId id="336" r:id="rId39"/>
    <p:sldId id="285" r:id="rId40"/>
    <p:sldId id="326" r:id="rId41"/>
    <p:sldId id="292" r:id="rId42"/>
    <p:sldId id="290" r:id="rId43"/>
    <p:sldId id="316" r:id="rId44"/>
    <p:sldId id="286" r:id="rId45"/>
    <p:sldId id="338" r:id="rId46"/>
    <p:sldId id="319" r:id="rId47"/>
    <p:sldId id="339" r:id="rId48"/>
    <p:sldId id="367" r:id="rId49"/>
    <p:sldId id="364" r:id="rId50"/>
    <p:sldId id="348" r:id="rId51"/>
    <p:sldId id="368" r:id="rId52"/>
    <p:sldId id="347" r:id="rId53"/>
    <p:sldId id="362" r:id="rId54"/>
    <p:sldId id="330" r:id="rId55"/>
    <p:sldId id="365" r:id="rId56"/>
    <p:sldId id="366" r:id="rId57"/>
    <p:sldId id="331" r:id="rId58"/>
    <p:sldId id="363" r:id="rId5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354"/>
    <a:srgbClr val="0070C0"/>
    <a:srgbClr val="ECF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3F8EE-C309-44E3-9FFA-C187ED0456E4}" v="696" dt="2024-11-07T11:37:10.478"/>
    <p1510:client id="{1E2D2935-4668-E767-EACF-ADEC6DFF1A34}" v="8" dt="2024-11-06T20:28:17.558"/>
    <p1510:client id="{3AB58BBA-2374-4235-8A3E-92FE4F07D244}" v="181" dt="2024-11-06T22:06:06.532"/>
    <p1510:client id="{73F7672A-2765-5414-EEB6-CC5B493667D4}" v="3" dt="2024-11-07T10:44:07.762"/>
    <p1510:client id="{7E8602E2-C689-8108-3CF9-BCE9EB2E83D8}" v="126" dt="2024-11-07T16:29:07.461"/>
    <p1510:client id="{8BD05E85-79CD-46BD-A0AC-575184289E7A}" v="357" dt="2024-11-07T16:46:01.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7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026" cy="4970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081" y="0"/>
            <a:ext cx="2946025" cy="497093"/>
          </a:xfrm>
          <a:prstGeom prst="rect">
            <a:avLst/>
          </a:prstGeom>
        </p:spPr>
        <p:txBody>
          <a:bodyPr vert="horz" lIns="91440" tIns="45720" rIns="91440" bIns="45720" rtlCol="0"/>
          <a:lstStyle>
            <a:lvl1pPr algn="r">
              <a:defRPr sz="1200"/>
            </a:lvl1pPr>
          </a:lstStyle>
          <a:p>
            <a:fld id="{AFD9603A-AF91-428C-B1B4-692278EA6DDF}" type="datetimeFigureOut">
              <a:rPr lang="en-GB" smtClean="0"/>
              <a:t>11/11/2024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611" y="4776487"/>
            <a:ext cx="5438453" cy="390911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546"/>
            <a:ext cx="2946026" cy="49709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081" y="9429546"/>
            <a:ext cx="2946025" cy="497093"/>
          </a:xfrm>
          <a:prstGeom prst="rect">
            <a:avLst/>
          </a:prstGeom>
        </p:spPr>
        <p:txBody>
          <a:bodyPr vert="horz" lIns="91440" tIns="45720" rIns="91440" bIns="45720" rtlCol="0" anchor="b"/>
          <a:lstStyle>
            <a:lvl1pPr algn="r">
              <a:defRPr sz="1200"/>
            </a:lvl1pPr>
          </a:lstStyle>
          <a:p>
            <a:fld id="{EA993CCF-426A-49CC-9551-534C24520734}" type="slidenum">
              <a:rPr lang="en-GB" smtClean="0"/>
              <a:t>‹#›</a:t>
            </a:fld>
            <a:endParaRPr lang="en-GB"/>
          </a:p>
        </p:txBody>
      </p:sp>
    </p:spTree>
    <p:extLst>
      <p:ext uri="{BB962C8B-B14F-4D97-AF65-F5344CB8AC3E}">
        <p14:creationId xmlns:p14="http://schemas.microsoft.com/office/powerpoint/2010/main" val="168598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academy.co.uk/gcse-revision-cours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Academic Review process – concerns at progress points. </a:t>
            </a:r>
          </a:p>
        </p:txBody>
      </p:sp>
      <p:sp>
        <p:nvSpPr>
          <p:cNvPr id="4" name="Slide Number Placeholder 3"/>
          <p:cNvSpPr>
            <a:spLocks noGrp="1"/>
          </p:cNvSpPr>
          <p:nvPr>
            <p:ph type="sldNum" sz="quarter" idx="5"/>
          </p:nvPr>
        </p:nvSpPr>
        <p:spPr/>
        <p:txBody>
          <a:bodyPr/>
          <a:lstStyle/>
          <a:p>
            <a:fld id="{EA993CCF-426A-49CC-9551-534C24520734}" type="slidenum">
              <a:rPr lang="en-GB" smtClean="0"/>
              <a:t>4</a:t>
            </a:fld>
            <a:endParaRPr lang="en-GB"/>
          </a:p>
        </p:txBody>
      </p:sp>
    </p:spTree>
    <p:extLst>
      <p:ext uri="{BB962C8B-B14F-4D97-AF65-F5344CB8AC3E}">
        <p14:creationId xmlns:p14="http://schemas.microsoft.com/office/powerpoint/2010/main" val="1192850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9D042E-3C76-47B1-A432-AEF8E4FD38B0}" type="slidenum">
              <a:rPr lang="en-GB" smtClean="0"/>
              <a:t>37</a:t>
            </a:fld>
            <a:endParaRPr lang="en-GB"/>
          </a:p>
        </p:txBody>
      </p:sp>
    </p:spTree>
    <p:extLst>
      <p:ext uri="{BB962C8B-B14F-4D97-AF65-F5344CB8AC3E}">
        <p14:creationId xmlns:p14="http://schemas.microsoft.com/office/powerpoint/2010/main" val="203384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visual is to demonstrate to students how we learn.</a:t>
            </a:r>
          </a:p>
          <a:p>
            <a:r>
              <a:rPr lang="en-GB"/>
              <a:t>Working memory is carried around with them.  </a:t>
            </a:r>
          </a:p>
          <a:p>
            <a:r>
              <a:rPr lang="en-GB"/>
              <a:t>Dual coding is the process that put the books on to the shelf for storage.</a:t>
            </a:r>
          </a:p>
        </p:txBody>
      </p:sp>
      <p:sp>
        <p:nvSpPr>
          <p:cNvPr id="4" name="Slide Number Placeholder 3"/>
          <p:cNvSpPr>
            <a:spLocks noGrp="1"/>
          </p:cNvSpPr>
          <p:nvPr>
            <p:ph type="sldNum" sz="quarter" idx="5"/>
          </p:nvPr>
        </p:nvSpPr>
        <p:spPr/>
        <p:txBody>
          <a:bodyPr/>
          <a:lstStyle/>
          <a:p>
            <a:fld id="{289D042E-3C76-47B1-A432-AEF8E4FD38B0}" type="slidenum">
              <a:rPr lang="en-GB" smtClean="0"/>
              <a:t>38</a:t>
            </a:fld>
            <a:endParaRPr lang="en-GB"/>
          </a:p>
        </p:txBody>
      </p:sp>
    </p:spTree>
    <p:extLst>
      <p:ext uri="{BB962C8B-B14F-4D97-AF65-F5344CB8AC3E}">
        <p14:creationId xmlns:p14="http://schemas.microsoft.com/office/powerpoint/2010/main" val="254128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74747"/>
                </a:solidFill>
                <a:effectLst/>
                <a:latin typeface="Google Sans"/>
              </a:rPr>
              <a:t>Active learning requires students to think, discuss, challenge, and analyse information. Passive learning requires learners to absorb, assimilate, consider, and translate information. Decades of educational research have confirmed that </a:t>
            </a:r>
            <a:r>
              <a:rPr lang="en-GB" b="0" i="0">
                <a:solidFill>
                  <a:srgbClr val="040C28"/>
                </a:solidFill>
                <a:effectLst/>
                <a:latin typeface="Google Sans"/>
              </a:rPr>
              <a:t>passive learning isn't as effective as active learning</a:t>
            </a:r>
            <a:r>
              <a:rPr lang="en-GB" b="0" i="0">
                <a:solidFill>
                  <a:srgbClr val="474747"/>
                </a:solidFill>
                <a:effectLst/>
                <a:latin typeface="Google Sans"/>
              </a:rPr>
              <a:t>.</a:t>
            </a:r>
            <a:endParaRPr lang="en-GB"/>
          </a:p>
        </p:txBody>
      </p:sp>
      <p:sp>
        <p:nvSpPr>
          <p:cNvPr id="4" name="Slide Number Placeholder 3"/>
          <p:cNvSpPr>
            <a:spLocks noGrp="1"/>
          </p:cNvSpPr>
          <p:nvPr>
            <p:ph type="sldNum" sz="quarter" idx="5"/>
          </p:nvPr>
        </p:nvSpPr>
        <p:spPr/>
        <p:txBody>
          <a:bodyPr/>
          <a:lstStyle/>
          <a:p>
            <a:fld id="{289D042E-3C76-47B1-A432-AEF8E4FD38B0}" type="slidenum">
              <a:rPr lang="en-GB" smtClean="0"/>
              <a:t>42</a:t>
            </a:fld>
            <a:endParaRPr lang="en-GB"/>
          </a:p>
        </p:txBody>
      </p:sp>
    </p:spTree>
    <p:extLst>
      <p:ext uri="{BB962C8B-B14F-4D97-AF65-F5344CB8AC3E}">
        <p14:creationId xmlns:p14="http://schemas.microsoft.com/office/powerpoint/2010/main" val="107562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students need to do if they have these in their exercise books is cover over the notes section and look at the queues as a form a retrieval self quizzing, or hand to parents or peers for the to quiz them using the queues.  </a:t>
            </a:r>
          </a:p>
          <a:p>
            <a:endParaRPr lang="en-GB"/>
          </a:p>
          <a:p>
            <a:r>
              <a:rPr lang="en-GB"/>
              <a:t>The larger Notes section can be folded over to meet the cue line if this has been done on individual paper.</a:t>
            </a:r>
          </a:p>
        </p:txBody>
      </p:sp>
      <p:sp>
        <p:nvSpPr>
          <p:cNvPr id="4" name="Slide Number Placeholder 3"/>
          <p:cNvSpPr>
            <a:spLocks noGrp="1"/>
          </p:cNvSpPr>
          <p:nvPr>
            <p:ph type="sldNum" sz="quarter" idx="5"/>
          </p:nvPr>
        </p:nvSpPr>
        <p:spPr/>
        <p:txBody>
          <a:bodyPr/>
          <a:lstStyle/>
          <a:p>
            <a:fld id="{289D042E-3C76-47B1-A432-AEF8E4FD38B0}" type="slidenum">
              <a:rPr lang="en-GB" smtClean="0"/>
              <a:t>43</a:t>
            </a:fld>
            <a:endParaRPr lang="en-GB"/>
          </a:p>
        </p:txBody>
      </p:sp>
    </p:spTree>
    <p:extLst>
      <p:ext uri="{BB962C8B-B14F-4D97-AF65-F5344CB8AC3E}">
        <p14:creationId xmlns:p14="http://schemas.microsoft.com/office/powerpoint/2010/main" val="399499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8CED9C-8875-411C-B7A1-D34001CA3C53}" type="slidenum">
              <a:rPr lang="en-GB" smtClean="0"/>
              <a:t>49</a:t>
            </a:fld>
            <a:endParaRPr lang="en-GB"/>
          </a:p>
        </p:txBody>
      </p:sp>
    </p:spTree>
    <p:extLst>
      <p:ext uri="{BB962C8B-B14F-4D97-AF65-F5344CB8AC3E}">
        <p14:creationId xmlns:p14="http://schemas.microsoft.com/office/powerpoint/2010/main" val="1880287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a:t>Time</a:t>
            </a:r>
          </a:p>
          <a:p>
            <a:pPr marL="228600" indent="-228600">
              <a:buAutoNum type="arabicPeriod"/>
            </a:pPr>
            <a:r>
              <a:rPr lang="en-GB"/>
              <a:t>Space</a:t>
            </a:r>
          </a:p>
          <a:p>
            <a:pPr marL="228600" indent="-228600">
              <a:buAutoNum type="arabicPeriod"/>
            </a:pPr>
            <a:r>
              <a:rPr lang="en-GB"/>
              <a:t>Quiet</a:t>
            </a:r>
          </a:p>
          <a:p>
            <a:pPr marL="228600" indent="-228600">
              <a:buAutoNum type="arabicPeriod"/>
            </a:pPr>
            <a:r>
              <a:rPr lang="en-GB"/>
              <a:t>The stuff</a:t>
            </a:r>
          </a:p>
          <a:p>
            <a:pPr marL="228600" indent="-228600">
              <a:buAutoNum type="arabicPeriod"/>
            </a:pPr>
            <a:r>
              <a:rPr lang="en-GB"/>
              <a:t>Support</a:t>
            </a:r>
          </a:p>
          <a:p>
            <a:pPr marL="228600" indent="-228600">
              <a:buAutoNum type="arabicPeriod"/>
            </a:pPr>
            <a:r>
              <a:rPr lang="en-GB"/>
              <a:t>Technology</a:t>
            </a:r>
          </a:p>
        </p:txBody>
      </p:sp>
      <p:sp>
        <p:nvSpPr>
          <p:cNvPr id="4" name="Slide Number Placeholder 3"/>
          <p:cNvSpPr>
            <a:spLocks noGrp="1"/>
          </p:cNvSpPr>
          <p:nvPr>
            <p:ph type="sldNum" sz="quarter" idx="5"/>
          </p:nvPr>
        </p:nvSpPr>
        <p:spPr/>
        <p:txBody>
          <a:bodyPr/>
          <a:lstStyle/>
          <a:p>
            <a:fld id="{EA993CCF-426A-49CC-9551-534C24520734}" type="slidenum">
              <a:rPr lang="en-GB" smtClean="0"/>
              <a:t>51</a:t>
            </a:fld>
            <a:endParaRPr lang="en-GB"/>
          </a:p>
        </p:txBody>
      </p:sp>
    </p:spTree>
    <p:extLst>
      <p:ext uri="{BB962C8B-B14F-4D97-AF65-F5344CB8AC3E}">
        <p14:creationId xmlns:p14="http://schemas.microsoft.com/office/powerpoint/2010/main" val="262525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285750" indent="-2857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3CC7EAF-E267-4055-AE49-C51D6D78C1E4}" type="slidenum">
              <a:t>13</a:t>
            </a:fld>
            <a:endParaRPr lang="en-US"/>
          </a:p>
        </p:txBody>
      </p:sp>
    </p:spTree>
    <p:extLst>
      <p:ext uri="{BB962C8B-B14F-4D97-AF65-F5344CB8AC3E}">
        <p14:creationId xmlns:p14="http://schemas.microsoft.com/office/powerpoint/2010/main" val="4104254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kind of practice is also best taken by simulating, as much as possible, the conditions during the actual exam, including the time limits set. By </a:t>
            </a:r>
            <a:r>
              <a:rPr lang="en-US" err="1"/>
              <a:t>practising</a:t>
            </a:r>
            <a:r>
              <a:rPr lang="en-US"/>
              <a:t> under pressure, a student will be better able to handle the stress of the actual exam. Some teachers </a:t>
            </a:r>
            <a:r>
              <a:rPr lang="en-US" err="1"/>
              <a:t>organise</a:t>
            </a:r>
            <a:r>
              <a:rPr lang="en-US"/>
              <a:t> mock exams at the end of each year of the course of the GCSE </a:t>
            </a:r>
            <a:r>
              <a:rPr lang="en-US" err="1"/>
              <a:t>programme</a:t>
            </a:r>
            <a:r>
              <a:rPr lang="en-US"/>
              <a:t>. Some even </a:t>
            </a:r>
            <a:r>
              <a:rPr lang="en-US" err="1"/>
              <a:t>organise</a:t>
            </a:r>
            <a:r>
              <a:rPr lang="en-US"/>
              <a:t> mid-term simulated exams of the syllabus covered up to that point. All these practice exams are valuable in helping the student face the actual papers confidently.</a:t>
            </a:r>
            <a:endParaRPr lang="en-US">
              <a:ea typeface="Calibri"/>
              <a:cs typeface="Calibri"/>
            </a:endParaRPr>
          </a:p>
          <a:p>
            <a:r>
              <a:rPr lang="en-US"/>
              <a:t>Past GCSE </a:t>
            </a:r>
            <a:r>
              <a:rPr lang="en-US" err="1"/>
              <a:t>maths</a:t>
            </a:r>
            <a:r>
              <a:rPr lang="en-US"/>
              <a:t> papers and sample papers are available on the internet. Some sites also provide solutions. The student must avoid the temptation to simply read the problems and their solutions. Instead, the student must use the valuable resources of past papers and sample papers by attempting to solve them. These attempts must be made within the time limits set for the actual exam. This trains the student to be quick without sacrificing accuracy. It also mentally toughens the student so that he or she is able to handle the stress of the actual papers well.</a:t>
            </a:r>
            <a:endParaRPr lang="en-US">
              <a:ea typeface="Calibri"/>
              <a:cs typeface="Calibri"/>
            </a:endParaRPr>
          </a:p>
          <a:p>
            <a:r>
              <a:rPr lang="en-US"/>
              <a:t>First of all the student must be aware of which exam he or she is attempting, the Foundation Tier or the Higher Tier. The student must download the appropriate test papers and past papers for those modules. The following steps are of great help in using past papers and sample papers to prepare for the GCSE </a:t>
            </a:r>
            <a:r>
              <a:rPr lang="en-US" err="1"/>
              <a:t>Maths</a:t>
            </a:r>
            <a:r>
              <a:rPr lang="en-US"/>
              <a:t> exam:</a:t>
            </a:r>
            <a:endParaRPr lang="en-US">
              <a:ea typeface="Calibri"/>
              <a:cs typeface="Calibri"/>
            </a:endParaRPr>
          </a:p>
          <a:p>
            <a:pPr marL="285750" indent="-285750">
              <a:buFont typeface="Arial"/>
              <a:buChar char="•"/>
            </a:pPr>
            <a:r>
              <a:rPr lang="en-US"/>
              <a:t>Ensure that you are downloading the correct papers.</a:t>
            </a:r>
            <a:endParaRPr lang="en-US">
              <a:ea typeface="Calibri"/>
              <a:cs typeface="Calibri"/>
            </a:endParaRPr>
          </a:p>
          <a:p>
            <a:pPr marL="285750" indent="-285750">
              <a:buFont typeface="Arial"/>
              <a:buChar char="•"/>
            </a:pPr>
            <a:r>
              <a:rPr lang="en-US"/>
              <a:t>Check the time provided for each paper at the actual test.</a:t>
            </a:r>
            <a:endParaRPr lang="en-US">
              <a:ea typeface="Calibri"/>
              <a:cs typeface="Calibri"/>
            </a:endParaRPr>
          </a:p>
          <a:p>
            <a:pPr marL="285750" indent="-285750">
              <a:buFont typeface="Arial"/>
              <a:buChar char="•"/>
            </a:pPr>
            <a:r>
              <a:rPr lang="en-US"/>
              <a:t>Approach the practice as you would approach the actual test; set time aside to solve the papers and keep family and friends away for the duration of the practice.</a:t>
            </a:r>
            <a:endParaRPr lang="en-US">
              <a:ea typeface="Calibri"/>
              <a:cs typeface="Calibri"/>
            </a:endParaRPr>
          </a:p>
          <a:p>
            <a:pPr marL="285750" indent="-285750">
              <a:buFont typeface="Arial"/>
              <a:buChar char="•"/>
            </a:pPr>
            <a:r>
              <a:rPr lang="en-US"/>
              <a:t>Find out the mark scheme for each paper. Examiner’s notes are also very useful in preparing for the test. These tell you what the assessor is looking for and the distribution of marks for various aspects of each problem.</a:t>
            </a:r>
            <a:endParaRPr lang="en-US">
              <a:ea typeface="Calibri"/>
              <a:cs typeface="Calibri"/>
            </a:endParaRPr>
          </a:p>
          <a:p>
            <a:pPr marL="285750" indent="-285750">
              <a:buFont typeface="Arial"/>
              <a:buChar char="•"/>
            </a:pPr>
            <a:r>
              <a:rPr lang="en-US"/>
              <a:t>Look for GCSE </a:t>
            </a:r>
            <a:r>
              <a:rPr lang="en-US" err="1"/>
              <a:t>maths</a:t>
            </a:r>
            <a:r>
              <a:rPr lang="en-US"/>
              <a:t> online practice resources. The BBC and Khan Academy have excellent resources to help you prepare for the </a:t>
            </a:r>
            <a:r>
              <a:rPr lang="en-US" err="1"/>
              <a:t>maths</a:t>
            </a:r>
            <a:r>
              <a:rPr lang="en-US"/>
              <a:t> examination.</a:t>
            </a:r>
            <a:endParaRPr lang="en-US">
              <a:ea typeface="Calibri"/>
              <a:cs typeface="Calibri"/>
            </a:endParaRPr>
          </a:p>
          <a:p>
            <a:pPr marL="285750" indent="-285750">
              <a:buFont typeface="Arial"/>
              <a:buChar char="•"/>
            </a:pPr>
            <a:r>
              <a:rPr lang="en-US"/>
              <a:t>Videos are another great way to brush up on various topics in </a:t>
            </a:r>
            <a:r>
              <a:rPr lang="en-US" err="1"/>
              <a:t>maths</a:t>
            </a:r>
            <a:r>
              <a:rPr lang="en-US"/>
              <a:t>. Ensure that you are watching the correct video for the topic.</a:t>
            </a:r>
            <a:endParaRPr lang="en-US">
              <a:ea typeface="Calibri"/>
              <a:cs typeface="Calibri"/>
            </a:endParaRPr>
          </a:p>
          <a:p>
            <a:pPr marL="285750" indent="-285750">
              <a:buFont typeface="Arial"/>
              <a:buChar char="•"/>
            </a:pPr>
            <a:r>
              <a:rPr lang="en-US"/>
              <a:t>Parents can try to get an expert</a:t>
            </a:r>
            <a:r>
              <a:rPr lang="en-US" u="sng">
                <a:hlinkClick r:id="rId3"/>
              </a:rPr>
              <a:t> GCSE maths tutor</a:t>
            </a:r>
            <a:r>
              <a:rPr lang="en-US"/>
              <a:t> on board to get their child a better pathfinder on their expedition of the GSCE </a:t>
            </a:r>
            <a:r>
              <a:rPr lang="en-US" err="1"/>
              <a:t>Maths</a:t>
            </a:r>
            <a:r>
              <a:rPr lang="en-US"/>
              <a:t> exam.</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3CC7EAF-E267-4055-AE49-C51D6D78C1E4}" type="slidenum">
              <a:t>14</a:t>
            </a:fld>
            <a:endParaRPr lang="en-US"/>
          </a:p>
        </p:txBody>
      </p:sp>
    </p:spTree>
    <p:extLst>
      <p:ext uri="{BB962C8B-B14F-4D97-AF65-F5344CB8AC3E}">
        <p14:creationId xmlns:p14="http://schemas.microsoft.com/office/powerpoint/2010/main" val="81070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9D042E-3C76-47B1-A432-AEF8E4FD38B0}" type="slidenum">
              <a:rPr lang="en-GB" smtClean="0"/>
              <a:t>24</a:t>
            </a:fld>
            <a:endParaRPr lang="en-GB"/>
          </a:p>
        </p:txBody>
      </p:sp>
    </p:spTree>
    <p:extLst>
      <p:ext uri="{BB962C8B-B14F-4D97-AF65-F5344CB8AC3E}">
        <p14:creationId xmlns:p14="http://schemas.microsoft.com/office/powerpoint/2010/main" val="1939617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working memory is much smaller than the long term memory and pieces of information don’t stay in their for very long. (About 18 seconds).  We want to move as much information as possible to the long term memory, this is ENCODING.  </a:t>
            </a:r>
          </a:p>
        </p:txBody>
      </p:sp>
      <p:sp>
        <p:nvSpPr>
          <p:cNvPr id="4" name="Slide Number Placeholder 3"/>
          <p:cNvSpPr>
            <a:spLocks noGrp="1"/>
          </p:cNvSpPr>
          <p:nvPr>
            <p:ph type="sldNum" sz="quarter" idx="5"/>
          </p:nvPr>
        </p:nvSpPr>
        <p:spPr/>
        <p:txBody>
          <a:bodyPr/>
          <a:lstStyle/>
          <a:p>
            <a:fld id="{289D042E-3C76-47B1-A432-AEF8E4FD38B0}" type="slidenum">
              <a:rPr lang="en-GB" smtClean="0"/>
              <a:t>25</a:t>
            </a:fld>
            <a:endParaRPr lang="en-GB"/>
          </a:p>
        </p:txBody>
      </p:sp>
    </p:spTree>
    <p:extLst>
      <p:ext uri="{BB962C8B-B14F-4D97-AF65-F5344CB8AC3E}">
        <p14:creationId xmlns:p14="http://schemas.microsoft.com/office/powerpoint/2010/main" val="3904881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Quizlet also does flash cards on an app.  Great for students who aren't as creative or as neat.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89D042E-3C76-47B1-A432-AEF8E4FD38B0}" type="slidenum">
              <a:rPr lang="en-GB" smtClean="0"/>
              <a:t>27</a:t>
            </a:fld>
            <a:endParaRPr lang="en-GB"/>
          </a:p>
        </p:txBody>
      </p:sp>
    </p:spTree>
    <p:extLst>
      <p:ext uri="{BB962C8B-B14F-4D97-AF65-F5344CB8AC3E}">
        <p14:creationId xmlns:p14="http://schemas.microsoft.com/office/powerpoint/2010/main" val="3825177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 are going to focus on the two more simplistic flash cards.  Q&amp;A and prompt.  Try to think of ideas for your own subject and include these as examples</a:t>
            </a:r>
          </a:p>
          <a:p>
            <a:r>
              <a:rPr lang="en-US">
                <a:latin typeface="Calibri"/>
                <a:ea typeface="Calibri"/>
                <a:cs typeface="Calibri"/>
              </a:rPr>
              <a:t>Question and Answer are probably the quickest and easiest way to test knowledge.  Best to be used with facts.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Summary statements can be used when a prompt to key information is needed.</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89D042E-3C76-47B1-A432-AEF8E4FD38B0}" type="slidenum">
              <a:rPr lang="en-GB" smtClean="0"/>
              <a:t>28</a:t>
            </a:fld>
            <a:endParaRPr lang="en-GB"/>
          </a:p>
        </p:txBody>
      </p:sp>
    </p:spTree>
    <p:extLst>
      <p:ext uri="{BB962C8B-B14F-4D97-AF65-F5344CB8AC3E}">
        <p14:creationId xmlns:p14="http://schemas.microsoft.com/office/powerpoint/2010/main" val="2299612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800" b="0" i="0" u="none" strike="noStrike">
                <a:solidFill>
                  <a:srgbClr val="000000"/>
                </a:solidFill>
                <a:effectLst/>
                <a:highlight>
                  <a:srgbClr val="F5F5F5"/>
                </a:highlight>
                <a:latin typeface="Calibri" panose="020F0502020204030204" pitchFamily="34" charset="0"/>
              </a:rPr>
              <a:t>  Once you are confident the class have understood interleaving and quizzing, demonstrate the Leitner method.</a:t>
            </a:r>
          </a:p>
          <a:p>
            <a:pPr algn="l" rtl="0" fontAlgn="base">
              <a:buFont typeface="+mj-lt"/>
              <a:buAutoNum type="arabicPeriod"/>
            </a:pPr>
            <a:endParaRPr lang="en-US" sz="1800" b="0" i="0" u="none" strike="noStrike">
              <a:solidFill>
                <a:srgbClr val="000000"/>
              </a:solidFill>
              <a:effectLst/>
              <a:highlight>
                <a:srgbClr val="F5F5F5"/>
              </a:highlight>
              <a:latin typeface="Calibri" panose="020F0502020204030204" pitchFamily="34" charset="0"/>
            </a:endParaRPr>
          </a:p>
          <a:p>
            <a:pPr algn="l"/>
            <a:r>
              <a:rPr lang="en-GB" sz="2800" b="0" i="0">
                <a:solidFill>
                  <a:srgbClr val="1A1D1E"/>
                </a:solidFill>
                <a:effectLst/>
                <a:latin typeface="Roboto" panose="020F0502020204030204" pitchFamily="34" charset="0"/>
              </a:rPr>
              <a:t>Every flashcard will start in Box 1. As you answer a flashcard correctly, move the card into Box 2. If you incorrectly answer a flashcard, place the card back in Box 1. Follow this method for each flashcard in Box 1. At the end of this round, you will notice that some concepts remain in Box 1—that means that these concepts are more difficult for you and require frequent studying. The cards that have graduated to Box 2, on the other hand, are concepts with which you are more familiar, so you do not have to study them as frequently.</a:t>
            </a:r>
          </a:p>
          <a:p>
            <a:pPr algn="l"/>
            <a:r>
              <a:rPr lang="en-GB" sz="2800" b="0" i="0">
                <a:solidFill>
                  <a:srgbClr val="1A1D1E"/>
                </a:solidFill>
                <a:effectLst/>
                <a:latin typeface="Roboto" panose="02000000000000000000" pitchFamily="2" charset="0"/>
              </a:rPr>
              <a:t>Each time you get a card correct, you move it to the next box. Each time you get a card wrong, you move it back to the previous box. Once you have finished studying for the day, you will see which concepts are ones that you need to study more frequently, and which concepts may only require you to study them once a week.</a:t>
            </a:r>
          </a:p>
          <a:p>
            <a:pPr algn="l"/>
            <a:r>
              <a:rPr lang="en-GB" sz="2800" b="0" i="0">
                <a:solidFill>
                  <a:srgbClr val="1A1D1E"/>
                </a:solidFill>
                <a:effectLst/>
                <a:latin typeface="Roboto" panose="02000000000000000000" pitchFamily="2" charset="0"/>
              </a:rPr>
              <a:t>Follow the same method on each study day until all of your cards have been moved to the last box. If it turns out that you have forgotten some concepts in Box 3 by the time that study day rolls around, move the cards to the previous box. Depending on how you have </a:t>
            </a:r>
            <a:r>
              <a:rPr lang="en-GB" sz="2800" b="0" i="0" err="1">
                <a:solidFill>
                  <a:srgbClr val="1A1D1E"/>
                </a:solidFill>
                <a:effectLst/>
                <a:latin typeface="Roboto" panose="02000000000000000000" pitchFamily="2" charset="0"/>
              </a:rPr>
              <a:t>labeled</a:t>
            </a:r>
            <a:r>
              <a:rPr lang="en-GB" sz="2800" b="0" i="0">
                <a:solidFill>
                  <a:srgbClr val="1A1D1E"/>
                </a:solidFill>
                <a:effectLst/>
                <a:latin typeface="Roboto" panose="02000000000000000000" pitchFamily="2" charset="0"/>
              </a:rPr>
              <a:t> your boxes and created your study calendar, you may only study one box of flashcards on certain days and multiple boxes on others.</a:t>
            </a:r>
          </a:p>
          <a:p>
            <a:pPr algn="l" rtl="0" fontAlgn="base">
              <a:buFont typeface="+mj-lt"/>
              <a:buAutoNum type="arabicPeriod"/>
            </a:pPr>
            <a:endParaRPr lang="en-US" sz="1800" b="0" i="0" u="none" strike="noStrike">
              <a:solidFill>
                <a:srgbClr val="000000"/>
              </a:solidFill>
              <a:effectLst/>
              <a:highlight>
                <a:srgbClr val="F5F5F5"/>
              </a:highligh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289D042E-3C76-47B1-A432-AEF8E4FD38B0}" type="slidenum">
              <a:rPr lang="en-GB" smtClean="0"/>
              <a:t>29</a:t>
            </a:fld>
            <a:endParaRPr lang="en-GB"/>
          </a:p>
        </p:txBody>
      </p:sp>
    </p:spTree>
    <p:extLst>
      <p:ext uri="{BB962C8B-B14F-4D97-AF65-F5344CB8AC3E}">
        <p14:creationId xmlns:p14="http://schemas.microsoft.com/office/powerpoint/2010/main" val="316236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00000"/>
                </a:solidFill>
                <a:effectLst/>
                <a:latin typeface="Roboto Condensed" panose="02000000000000000000" pitchFamily="2" charset="0"/>
              </a:rPr>
              <a:t>There is no wrong way to create a mind map, however below are some guidelines you may wish to follow:</a:t>
            </a:r>
          </a:p>
          <a:p>
            <a:pPr algn="l">
              <a:buFont typeface="+mj-lt"/>
              <a:buAutoNum type="arabicPeriod"/>
            </a:pPr>
            <a:r>
              <a:rPr lang="en-GB" b="0" i="0">
                <a:solidFill>
                  <a:srgbClr val="000000"/>
                </a:solidFill>
                <a:effectLst/>
                <a:latin typeface="Roboto Condensed" panose="02000000000000000000" pitchFamily="2" charset="0"/>
              </a:rPr>
              <a:t>Put your main idea or topic in the middle of page and draw a circle around it.  This will be your starting point</a:t>
            </a:r>
          </a:p>
          <a:p>
            <a:pPr algn="l">
              <a:buFont typeface="+mj-lt"/>
              <a:buAutoNum type="arabicPeriod"/>
            </a:pPr>
            <a:r>
              <a:rPr lang="en-GB" b="0" i="0">
                <a:solidFill>
                  <a:srgbClr val="000000"/>
                </a:solidFill>
                <a:effectLst/>
                <a:latin typeface="Roboto Condensed" panose="02000000000000000000" pitchFamily="2" charset="0"/>
              </a:rPr>
              <a:t>Add related keywords or phrases all around this, then use lines to connect these ‘</a:t>
            </a:r>
            <a:r>
              <a:rPr lang="en-GB" b="1" i="0">
                <a:solidFill>
                  <a:srgbClr val="000000"/>
                </a:solidFill>
                <a:effectLst/>
                <a:latin typeface="Roboto Condensed" panose="02000000000000000000" pitchFamily="2" charset="0"/>
              </a:rPr>
              <a:t>first level branches’ </a:t>
            </a:r>
            <a:r>
              <a:rPr lang="en-GB" b="0" i="0">
                <a:solidFill>
                  <a:srgbClr val="000000"/>
                </a:solidFill>
                <a:effectLst/>
                <a:latin typeface="Roboto Condensed" panose="02000000000000000000" pitchFamily="2" charset="0"/>
              </a:rPr>
              <a:t>to the starting point</a:t>
            </a:r>
          </a:p>
          <a:p>
            <a:pPr algn="l">
              <a:buFont typeface="+mj-lt"/>
              <a:buAutoNum type="arabicPeriod"/>
            </a:pPr>
            <a:r>
              <a:rPr lang="en-GB" b="0" i="0">
                <a:solidFill>
                  <a:srgbClr val="000000"/>
                </a:solidFill>
                <a:effectLst/>
                <a:latin typeface="Roboto Condensed" panose="02000000000000000000" pitchFamily="2" charset="0"/>
              </a:rPr>
              <a:t>As needed, connect further keywords and phrases to the first level branches (these are called child branches)</a:t>
            </a:r>
          </a:p>
          <a:p>
            <a:pPr algn="l">
              <a:buFont typeface="+mj-lt"/>
              <a:buAutoNum type="arabicPeriod"/>
            </a:pPr>
            <a:r>
              <a:rPr lang="en-GB" b="0" i="0">
                <a:solidFill>
                  <a:srgbClr val="000000"/>
                </a:solidFill>
                <a:effectLst/>
                <a:latin typeface="Roboto Condensed" panose="02000000000000000000" pitchFamily="2" charset="0"/>
              </a:rPr>
              <a:t>If needed, add further branches to your child branches</a:t>
            </a:r>
          </a:p>
          <a:p>
            <a:pPr algn="l"/>
            <a:endParaRPr lang="en-GB" b="0" i="0">
              <a:solidFill>
                <a:srgbClr val="000000"/>
              </a:solidFill>
              <a:effectLst/>
              <a:latin typeface="Roboto Condensed" panose="02000000000000000000" pitchFamily="2" charset="0"/>
            </a:endParaRPr>
          </a:p>
          <a:p>
            <a:pPr algn="l"/>
            <a:r>
              <a:rPr lang="en-GB" b="0" i="0">
                <a:solidFill>
                  <a:srgbClr val="000000"/>
                </a:solidFill>
                <a:effectLst/>
                <a:latin typeface="Roboto Condensed" panose="02000000000000000000" pitchFamily="2" charset="0"/>
              </a:rPr>
              <a:t>Remember:</a:t>
            </a:r>
          </a:p>
          <a:p>
            <a:pPr algn="l">
              <a:buFont typeface="Arial" panose="020B0604020202020204" pitchFamily="34" charset="0"/>
              <a:buChar char="•"/>
            </a:pPr>
            <a:r>
              <a:rPr lang="en-GB" b="0" i="0">
                <a:solidFill>
                  <a:srgbClr val="000000"/>
                </a:solidFill>
                <a:effectLst/>
                <a:latin typeface="Roboto Condensed" panose="02000000000000000000" pitchFamily="2" charset="0"/>
              </a:rPr>
              <a:t>Use keywords and short phrases, not full sentences</a:t>
            </a:r>
          </a:p>
          <a:p>
            <a:pPr algn="l">
              <a:buFont typeface="Arial" panose="020B0604020202020204" pitchFamily="34" charset="0"/>
              <a:buChar char="•"/>
            </a:pPr>
            <a:r>
              <a:rPr lang="en-GB" b="0" i="0">
                <a:solidFill>
                  <a:srgbClr val="000000"/>
                </a:solidFill>
                <a:effectLst/>
                <a:latin typeface="Roboto Condensed" panose="02000000000000000000" pitchFamily="2" charset="0"/>
              </a:rPr>
              <a:t>Use images, icons and colour as you see fit.  These are really helpful memory triggers</a:t>
            </a:r>
          </a:p>
          <a:p>
            <a:pPr algn="l">
              <a:buFont typeface="Arial" panose="020B0604020202020204" pitchFamily="34" charset="0"/>
              <a:buChar char="•"/>
            </a:pPr>
            <a:r>
              <a:rPr lang="en-GB" b="0" i="0">
                <a:solidFill>
                  <a:srgbClr val="000000"/>
                </a:solidFill>
                <a:effectLst/>
                <a:latin typeface="Roboto Condensed" panose="02000000000000000000" pitchFamily="2" charset="0"/>
              </a:rPr>
              <a:t>Try to create a sense of hierarchy as you break down the information</a:t>
            </a:r>
          </a:p>
          <a:p>
            <a:pPr algn="l">
              <a:buFont typeface="Arial" panose="020B0604020202020204" pitchFamily="34" charset="0"/>
              <a:buChar char="•"/>
            </a:pPr>
            <a:r>
              <a:rPr lang="en-GB" b="0" i="0">
                <a:solidFill>
                  <a:srgbClr val="000000"/>
                </a:solidFill>
                <a:effectLst/>
                <a:latin typeface="Roboto Condensed" panose="02000000000000000000" pitchFamily="2" charset="0"/>
              </a:rPr>
              <a:t>Keep the mind map to one side of paper</a:t>
            </a:r>
          </a:p>
          <a:p>
            <a:pPr algn="l">
              <a:buFont typeface="Arial" panose="020B0604020202020204" pitchFamily="34" charset="0"/>
              <a:buChar char="•"/>
            </a:pPr>
            <a:r>
              <a:rPr lang="en-GB" b="0" i="0">
                <a:solidFill>
                  <a:srgbClr val="000000"/>
                </a:solidFill>
                <a:effectLst/>
                <a:latin typeface="Roboto Condensed" panose="02000000000000000000" pitchFamily="2" charset="0"/>
              </a:rPr>
              <a:t>Don’t worry about your artistic skills, it’s not a competition</a:t>
            </a:r>
          </a:p>
        </p:txBody>
      </p:sp>
      <p:sp>
        <p:nvSpPr>
          <p:cNvPr id="4" name="Slide Number Placeholder 3"/>
          <p:cNvSpPr>
            <a:spLocks noGrp="1"/>
          </p:cNvSpPr>
          <p:nvPr>
            <p:ph type="sldNum" sz="quarter" idx="5"/>
          </p:nvPr>
        </p:nvSpPr>
        <p:spPr/>
        <p:txBody>
          <a:bodyPr/>
          <a:lstStyle/>
          <a:p>
            <a:fld id="{289D042E-3C76-47B1-A432-AEF8E4FD38B0}" type="slidenum">
              <a:rPr lang="en-GB" smtClean="0"/>
              <a:t>32</a:t>
            </a:fld>
            <a:endParaRPr lang="en-GB"/>
          </a:p>
        </p:txBody>
      </p:sp>
    </p:spTree>
    <p:extLst>
      <p:ext uri="{BB962C8B-B14F-4D97-AF65-F5344CB8AC3E}">
        <p14:creationId xmlns:p14="http://schemas.microsoft.com/office/powerpoint/2010/main" val="401810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013354"/>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rgbClr val="0133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347E1C-BE16-4AF6-9DD5-60A0198D2C0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361659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47E1C-BE16-4AF6-9DD5-60A0198D2C0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361666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47E1C-BE16-4AF6-9DD5-60A0198D2C0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390372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347E1C-BE16-4AF6-9DD5-60A0198D2C0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3932559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347E1C-BE16-4AF6-9DD5-60A0198D2C07}" type="datetimeFigureOut">
              <a:rPr lang="en-GB" smtClean="0"/>
              <a:t>11/11/2024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258045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347E1C-BE16-4AF6-9DD5-60A0198D2C07}"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179234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347E1C-BE16-4AF6-9DD5-60A0198D2C07}" type="datetimeFigureOut">
              <a:rPr lang="en-GB" smtClean="0"/>
              <a:t>11/11/2024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163268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347E1C-BE16-4AF6-9DD5-60A0198D2C07}" type="datetimeFigureOut">
              <a:rPr lang="en-GB" smtClean="0"/>
              <a:t>11/11/2024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407770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7E1C-BE16-4AF6-9DD5-60A0198D2C07}" type="datetimeFigureOut">
              <a:rPr lang="en-GB" smtClean="0"/>
              <a:t>11/11/2024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151937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47E1C-BE16-4AF6-9DD5-60A0198D2C07}"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352463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347E1C-BE16-4AF6-9DD5-60A0198D2C07}" type="datetimeFigureOut">
              <a:rPr lang="en-GB" smtClean="0"/>
              <a:t>11/11/2024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31037-DAFF-4632-A661-EFEE5278D85B}" type="slidenum">
              <a:rPr lang="en-GB" smtClean="0"/>
              <a:t>‹#›</a:t>
            </a:fld>
            <a:endParaRPr lang="en-GB"/>
          </a:p>
        </p:txBody>
      </p:sp>
    </p:spTree>
    <p:extLst>
      <p:ext uri="{BB962C8B-B14F-4D97-AF65-F5344CB8AC3E}">
        <p14:creationId xmlns:p14="http://schemas.microsoft.com/office/powerpoint/2010/main" val="393375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0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23544"/>
            <a:ext cx="7886700" cy="90208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47E1C-BE16-4AF6-9DD5-60A0198D2C07}" type="datetimeFigureOut">
              <a:rPr lang="en-GB" smtClean="0"/>
              <a:t>11/11/2024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31037-DAFF-4632-A661-EFEE5278D85B}" type="slidenum">
              <a:rPr lang="en-GB" smtClean="0"/>
              <a:t>‹#›</a:t>
            </a:fld>
            <a:endParaRPr lang="en-GB"/>
          </a:p>
        </p:txBody>
      </p:sp>
      <p:sp>
        <p:nvSpPr>
          <p:cNvPr id="7" name="Rectangle 6"/>
          <p:cNvSpPr/>
          <p:nvPr userDrawn="1"/>
        </p:nvSpPr>
        <p:spPr>
          <a:xfrm>
            <a:off x="0" y="2"/>
            <a:ext cx="9144000" cy="831272"/>
          </a:xfrm>
          <a:prstGeom prst="rect">
            <a:avLst/>
          </a:prstGeom>
          <a:solidFill>
            <a:srgbClr val="0133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a:solidFill>
                  <a:schemeClr val="bg1"/>
                </a:solidFill>
              </a:rPr>
              <a:t>Ambition        Respect        Kindness</a:t>
            </a:r>
            <a:endParaRPr lang="en-GB" sz="1013">
              <a:solidFill>
                <a:schemeClr val="bg1"/>
              </a:solidFill>
            </a:endParaRPr>
          </a:p>
        </p:txBody>
      </p:sp>
      <p:pic>
        <p:nvPicPr>
          <p:cNvPr id="9" name="Picture 8">
            <a:extLst>
              <a:ext uri="{FF2B5EF4-FFF2-40B4-BE49-F238E27FC236}">
                <a16:creationId xmlns:a16="http://schemas.microsoft.com/office/drawing/2014/main" id="{0956BE35-644F-4134-0885-7D020FD245DC}"/>
              </a:ext>
            </a:extLst>
          </p:cNvPr>
          <p:cNvPicPr>
            <a:picLocks noChangeAspect="1"/>
          </p:cNvPicPr>
          <p:nvPr userDrawn="1"/>
        </p:nvPicPr>
        <p:blipFill>
          <a:blip r:embed="rId13"/>
          <a:stretch>
            <a:fillRect/>
          </a:stretch>
        </p:blipFill>
        <p:spPr>
          <a:xfrm>
            <a:off x="285750" y="5906828"/>
            <a:ext cx="1333382" cy="807169"/>
          </a:xfrm>
          <a:prstGeom prst="rect">
            <a:avLst/>
          </a:prstGeom>
        </p:spPr>
      </p:pic>
      <p:pic>
        <p:nvPicPr>
          <p:cNvPr id="15" name="Picture 14">
            <a:extLst>
              <a:ext uri="{FF2B5EF4-FFF2-40B4-BE49-F238E27FC236}">
                <a16:creationId xmlns:a16="http://schemas.microsoft.com/office/drawing/2014/main" id="{DD8D8803-0499-C06D-8607-A7D3822447B8}"/>
              </a:ext>
            </a:extLst>
          </p:cNvPr>
          <p:cNvPicPr>
            <a:picLocks noChangeAspect="1"/>
          </p:cNvPicPr>
          <p:nvPr userDrawn="1"/>
        </p:nvPicPr>
        <p:blipFill>
          <a:blip r:embed="rId14"/>
          <a:stretch>
            <a:fillRect/>
          </a:stretch>
        </p:blipFill>
        <p:spPr>
          <a:xfrm>
            <a:off x="3313769" y="5992882"/>
            <a:ext cx="2517050" cy="694769"/>
          </a:xfrm>
          <a:prstGeom prst="rect">
            <a:avLst/>
          </a:prstGeom>
        </p:spPr>
      </p:pic>
      <p:pic>
        <p:nvPicPr>
          <p:cNvPr id="10" name="Picture 9" descr="A blue circle with a light bulb and text&#10;&#10;Description automatically generated">
            <a:extLst>
              <a:ext uri="{FF2B5EF4-FFF2-40B4-BE49-F238E27FC236}">
                <a16:creationId xmlns:a16="http://schemas.microsoft.com/office/drawing/2014/main" id="{781B4334-D020-B1DD-6E6F-7ECB6F9EEBC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41161" y="5870875"/>
            <a:ext cx="845639" cy="885011"/>
          </a:xfrm>
          <a:prstGeom prst="rect">
            <a:avLst/>
          </a:prstGeom>
        </p:spPr>
      </p:pic>
    </p:spTree>
    <p:extLst>
      <p:ext uri="{BB962C8B-B14F-4D97-AF65-F5344CB8AC3E}">
        <p14:creationId xmlns:p14="http://schemas.microsoft.com/office/powerpoint/2010/main" val="27386101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rgbClr val="01335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33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33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33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33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33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aqa.org.uk/subjects/science/gcse/science-8464/specificatio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qa.org.uk/subjects/chemistry/gcse/chemistry-8462/specification" TargetMode="External"/><Relationship Id="rId2" Type="http://schemas.openxmlformats.org/officeDocument/2006/relationships/hyperlink" Target="https://www.aqa.org.uk/subjects/biology/gcse/biology-8461/specification" TargetMode="External"/><Relationship Id="rId1" Type="http://schemas.openxmlformats.org/officeDocument/2006/relationships/slideLayout" Target="../slideLayouts/slideLayout2.xml"/><Relationship Id="rId4" Type="http://schemas.openxmlformats.org/officeDocument/2006/relationships/hyperlink" Target="https://www.aqa.org.uk/subjects/physics/gcse/physics-8463/specificati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jpe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members.gcsepod.com/login" TargetMode="Externa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11" Type="http://schemas.microsoft.com/office/2007/relationships/hdphoto" Target="../media/hdphoto1.wdp"/><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999622"/>
            <a:ext cx="9143999" cy="2662813"/>
          </a:xfrm>
          <a:noFill/>
        </p:spPr>
        <p:txBody>
          <a:bodyPr>
            <a:normAutofit/>
          </a:bodyPr>
          <a:lstStyle/>
          <a:p>
            <a:r>
              <a:rPr lang="en-US" b="1"/>
              <a:t>Year 10 </a:t>
            </a:r>
            <a:br>
              <a:rPr lang="en-US" b="1"/>
            </a:br>
            <a:r>
              <a:rPr lang="en-US" b="1"/>
              <a:t>Introduction to GCSEs</a:t>
            </a:r>
            <a:br>
              <a:rPr lang="en-US" b="1"/>
            </a:br>
            <a:r>
              <a:rPr lang="en-US" b="1"/>
              <a:t>Parent Information Evening</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2D10-8B16-8E2A-66A7-01A7FFBC2F11}"/>
              </a:ext>
            </a:extLst>
          </p:cNvPr>
          <p:cNvSpPr>
            <a:spLocks noGrp="1"/>
          </p:cNvSpPr>
          <p:nvPr>
            <p:ph type="title"/>
          </p:nvPr>
        </p:nvSpPr>
        <p:spPr>
          <a:xfrm>
            <a:off x="628650" y="709535"/>
            <a:ext cx="7886700" cy="902081"/>
          </a:xfrm>
        </p:spPr>
        <p:txBody>
          <a:bodyPr/>
          <a:lstStyle/>
          <a:p>
            <a:r>
              <a:rPr lang="en-GB" b="1"/>
              <a:t>Top Tips: English Literature</a:t>
            </a:r>
          </a:p>
        </p:txBody>
      </p:sp>
      <p:sp>
        <p:nvSpPr>
          <p:cNvPr id="3" name="Content Placeholder 2">
            <a:extLst>
              <a:ext uri="{FF2B5EF4-FFF2-40B4-BE49-F238E27FC236}">
                <a16:creationId xmlns:a16="http://schemas.microsoft.com/office/drawing/2014/main" id="{17CC09BC-F5F2-1447-9D2D-D2CC71514ED8}"/>
              </a:ext>
            </a:extLst>
          </p:cNvPr>
          <p:cNvSpPr>
            <a:spLocks noGrp="1"/>
          </p:cNvSpPr>
          <p:nvPr>
            <p:ph idx="1"/>
          </p:nvPr>
        </p:nvSpPr>
        <p:spPr>
          <a:xfrm>
            <a:off x="190905" y="1494884"/>
            <a:ext cx="7886700" cy="4351338"/>
          </a:xfrm>
        </p:spPr>
        <p:txBody>
          <a:bodyPr vert="horz" lIns="91440" tIns="45720" rIns="91440" bIns="45720" rtlCol="0" anchor="t">
            <a:normAutofit fontScale="92500" lnSpcReduction="10000"/>
          </a:bodyPr>
          <a:lstStyle/>
          <a:p>
            <a:pPr marL="0" indent="0">
              <a:buNone/>
            </a:pPr>
            <a:r>
              <a:rPr lang="en-GB" u="sng">
                <a:ea typeface="Calibri"/>
                <a:cs typeface="Calibri"/>
              </a:rPr>
              <a:t>Know the texts! </a:t>
            </a:r>
          </a:p>
          <a:p>
            <a:pPr marL="0" indent="0">
              <a:buNone/>
            </a:pPr>
            <a:r>
              <a:rPr lang="en-GB">
                <a:ea typeface="Calibri"/>
                <a:cs typeface="Calibri"/>
              </a:rPr>
              <a:t>The most important thing is to know Jekyll and Hyde, Macbeth, An Inspector Calls and their conflict poems really well as we move through the year.</a:t>
            </a:r>
          </a:p>
          <a:p>
            <a:pPr marL="0" indent="0">
              <a:buNone/>
            </a:pPr>
            <a:r>
              <a:rPr lang="en-GB" u="sng">
                <a:ea typeface="Calibri"/>
                <a:cs typeface="Calibri"/>
              </a:rPr>
              <a:t>Know the questions!</a:t>
            </a:r>
          </a:p>
          <a:p>
            <a:pPr marL="0" indent="0">
              <a:buNone/>
            </a:pPr>
            <a:r>
              <a:rPr lang="en-GB">
                <a:ea typeface="Calibri"/>
                <a:cs typeface="Calibri"/>
              </a:rPr>
              <a:t>Be secure on the part A part B difference. </a:t>
            </a:r>
          </a:p>
          <a:p>
            <a:pPr marL="0" indent="0">
              <a:buNone/>
            </a:pPr>
            <a:r>
              <a:rPr lang="en-GB" u="sng">
                <a:ea typeface="Calibri"/>
                <a:cs typeface="Calibri"/>
              </a:rPr>
              <a:t>Do the homework!</a:t>
            </a:r>
          </a:p>
          <a:p>
            <a:pPr marL="0" indent="0">
              <a:buNone/>
            </a:pPr>
            <a:r>
              <a:rPr lang="en-GB">
                <a:ea typeface="Calibri"/>
                <a:cs typeface="Calibri"/>
              </a:rPr>
              <a:t>Our literature homework this term is focussed on revising the key texts we did in year 10 – we have produced bespoke revision materials for each chapter / act to help guide pupils through their revision.</a:t>
            </a:r>
          </a:p>
        </p:txBody>
      </p:sp>
    </p:spTree>
    <p:extLst>
      <p:ext uri="{BB962C8B-B14F-4D97-AF65-F5344CB8AC3E}">
        <p14:creationId xmlns:p14="http://schemas.microsoft.com/office/powerpoint/2010/main" val="2523845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C486B-79BA-07AD-A0A0-01DC76247A37}"/>
              </a:ext>
            </a:extLst>
          </p:cNvPr>
          <p:cNvSpPr>
            <a:spLocks noGrp="1"/>
          </p:cNvSpPr>
          <p:nvPr>
            <p:ph idx="1"/>
          </p:nvPr>
        </p:nvSpPr>
        <p:spPr>
          <a:xfrm>
            <a:off x="186690" y="2020729"/>
            <a:ext cx="8328660" cy="3895964"/>
          </a:xfrm>
        </p:spPr>
        <p:txBody>
          <a:bodyPr vert="horz" lIns="68580" tIns="34290" rIns="68580" bIns="34290" rtlCol="0" anchor="t">
            <a:noAutofit/>
          </a:bodyPr>
          <a:lstStyle/>
          <a:p>
            <a:pPr marL="257175" indent="-257175"/>
            <a:r>
              <a:rPr lang="en-US" sz="1800">
                <a:ea typeface="+mn-lt"/>
                <a:cs typeface="+mn-lt"/>
              </a:rPr>
              <a:t>The GCSE Mathematics syllabus is created around the general topics of</a:t>
            </a:r>
            <a:endParaRPr lang="en-US" sz="1800"/>
          </a:p>
          <a:p>
            <a:pPr lvl="1">
              <a:buFont typeface="Courier New" panose="020B0604020202020204" pitchFamily="34" charset="0"/>
              <a:buChar char="o"/>
            </a:pPr>
            <a:r>
              <a:rPr lang="en-US" sz="1350">
                <a:ea typeface="+mn-lt"/>
                <a:cs typeface="+mn-lt"/>
              </a:rPr>
              <a:t>Number</a:t>
            </a:r>
            <a:endParaRPr lang="en-US" sz="1350"/>
          </a:p>
          <a:p>
            <a:pPr lvl="1">
              <a:buFont typeface="Courier New" panose="020B0604020202020204" pitchFamily="34" charset="0"/>
              <a:buChar char="o"/>
            </a:pPr>
            <a:r>
              <a:rPr lang="en-US" sz="1350">
                <a:ea typeface="+mn-lt"/>
                <a:cs typeface="+mn-lt"/>
              </a:rPr>
              <a:t>Algebra</a:t>
            </a:r>
            <a:endParaRPr lang="en-US" sz="1350"/>
          </a:p>
          <a:p>
            <a:pPr lvl="1">
              <a:buFont typeface="Courier New" panose="020B0604020202020204" pitchFamily="34" charset="0"/>
              <a:buChar char="o"/>
            </a:pPr>
            <a:r>
              <a:rPr lang="en-US" sz="1350">
                <a:ea typeface="+mn-lt"/>
                <a:cs typeface="+mn-lt"/>
              </a:rPr>
              <a:t>Ratio, proportion and rates of change</a:t>
            </a:r>
            <a:endParaRPr lang="en-US" sz="1350"/>
          </a:p>
          <a:p>
            <a:pPr lvl="1">
              <a:buFont typeface="Courier New" panose="020B0604020202020204" pitchFamily="34" charset="0"/>
              <a:buChar char="o"/>
            </a:pPr>
            <a:r>
              <a:rPr lang="en-US" sz="1350">
                <a:ea typeface="+mn-lt"/>
                <a:cs typeface="+mn-lt"/>
              </a:rPr>
              <a:t>Geometry and measures</a:t>
            </a:r>
            <a:endParaRPr lang="en-US" sz="1350"/>
          </a:p>
          <a:p>
            <a:pPr lvl="1">
              <a:buFont typeface="Courier New" panose="020B0604020202020204" pitchFamily="34" charset="0"/>
              <a:buChar char="o"/>
            </a:pPr>
            <a:r>
              <a:rPr lang="en-US" sz="1350">
                <a:ea typeface="+mn-lt"/>
                <a:cs typeface="+mn-lt"/>
              </a:rPr>
              <a:t>Probability</a:t>
            </a:r>
            <a:endParaRPr lang="en-US" sz="1350"/>
          </a:p>
          <a:p>
            <a:pPr lvl="1">
              <a:buFont typeface="Courier New" panose="020B0604020202020204" pitchFamily="34" charset="0"/>
              <a:buChar char="o"/>
            </a:pPr>
            <a:r>
              <a:rPr lang="en-US" sz="1350">
                <a:ea typeface="+mn-lt"/>
                <a:cs typeface="+mn-lt"/>
              </a:rPr>
              <a:t>Statistics</a:t>
            </a:r>
            <a:endParaRPr lang="en-US" sz="1350"/>
          </a:p>
          <a:p>
            <a:pPr marL="342900" lvl="1" indent="0">
              <a:buNone/>
            </a:pPr>
            <a:endParaRPr lang="en-US" sz="1350">
              <a:ea typeface="+mn-lt"/>
              <a:cs typeface="+mn-lt"/>
            </a:endParaRPr>
          </a:p>
          <a:p>
            <a:r>
              <a:rPr lang="en-US" sz="1800">
                <a:ea typeface="+mn-lt"/>
                <a:cs typeface="+mn-lt"/>
              </a:rPr>
              <a:t>The exam has two levels</a:t>
            </a:r>
          </a:p>
          <a:p>
            <a:pPr lvl="1">
              <a:buFont typeface="Courier New" panose="020B0604020202020204" pitchFamily="34" charset="0"/>
              <a:buChar char="o"/>
            </a:pPr>
            <a:r>
              <a:rPr lang="en-US" sz="1350">
                <a:ea typeface="+mn-lt"/>
                <a:cs typeface="+mn-lt"/>
              </a:rPr>
              <a:t>Foundation tier – Grades 1 to 5 </a:t>
            </a:r>
          </a:p>
          <a:p>
            <a:pPr lvl="1">
              <a:buFont typeface="Courier New" panose="020B0604020202020204" pitchFamily="34" charset="0"/>
              <a:buChar char="o"/>
            </a:pPr>
            <a:r>
              <a:rPr lang="en-US" sz="1350">
                <a:ea typeface="+mn-lt"/>
                <a:cs typeface="+mn-lt"/>
              </a:rPr>
              <a:t>Higher tier – Grades 4 to 9. </a:t>
            </a:r>
            <a:endParaRPr lang="en-US" sz="1350"/>
          </a:p>
          <a:p>
            <a:pPr marL="342900" lvl="1" indent="0">
              <a:buNone/>
            </a:pPr>
            <a:endParaRPr lang="en-US" sz="1350"/>
          </a:p>
          <a:p>
            <a:r>
              <a:rPr lang="en-US" sz="1800"/>
              <a:t>Students have to sit three GCSE </a:t>
            </a:r>
            <a:r>
              <a:rPr lang="en-US" sz="1800" err="1"/>
              <a:t>Maths</a:t>
            </a:r>
            <a:r>
              <a:rPr lang="en-US" sz="1800"/>
              <a:t> papers in the same tier.</a:t>
            </a:r>
          </a:p>
          <a:p>
            <a:pPr lvl="1">
              <a:buFont typeface="Courier New" panose="020B0604020202020204" pitchFamily="34" charset="0"/>
              <a:buChar char="o"/>
            </a:pPr>
            <a:r>
              <a:rPr lang="en-US" sz="1350"/>
              <a:t>Paper 1 is non-calculator and Papers 2 and 3 are calculator.</a:t>
            </a:r>
          </a:p>
          <a:p>
            <a:pPr lvl="1">
              <a:buFont typeface="Courier New" panose="020B0604020202020204" pitchFamily="34" charset="0"/>
              <a:buChar char="o"/>
            </a:pPr>
            <a:r>
              <a:rPr lang="en-US" sz="1350"/>
              <a:t>Content can be assessed across ANY of the three papers</a:t>
            </a:r>
          </a:p>
        </p:txBody>
      </p:sp>
      <p:sp>
        <p:nvSpPr>
          <p:cNvPr id="5" name="Title 4">
            <a:extLst>
              <a:ext uri="{FF2B5EF4-FFF2-40B4-BE49-F238E27FC236}">
                <a16:creationId xmlns:a16="http://schemas.microsoft.com/office/drawing/2014/main" id="{4D6C31DE-7A38-1D58-9690-65451A363940}"/>
              </a:ext>
            </a:extLst>
          </p:cNvPr>
          <p:cNvSpPr>
            <a:spLocks noGrp="1"/>
          </p:cNvSpPr>
          <p:nvPr>
            <p:ph type="title"/>
          </p:nvPr>
        </p:nvSpPr>
        <p:spPr>
          <a:xfrm>
            <a:off x="0" y="923544"/>
            <a:ext cx="8515350" cy="902081"/>
          </a:xfrm>
        </p:spPr>
        <p:txBody>
          <a:bodyPr/>
          <a:lstStyle/>
          <a:p>
            <a:r>
              <a:rPr lang="en-GB" b="1"/>
              <a:t>Maths – Course Overview</a:t>
            </a:r>
          </a:p>
        </p:txBody>
      </p:sp>
    </p:spTree>
    <p:extLst>
      <p:ext uri="{BB962C8B-B14F-4D97-AF65-F5344CB8AC3E}">
        <p14:creationId xmlns:p14="http://schemas.microsoft.com/office/powerpoint/2010/main" val="867162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C486B-79BA-07AD-A0A0-01DC76247A37}"/>
              </a:ext>
            </a:extLst>
          </p:cNvPr>
          <p:cNvSpPr>
            <a:spLocks noGrp="1"/>
          </p:cNvSpPr>
          <p:nvPr>
            <p:ph idx="1"/>
          </p:nvPr>
        </p:nvSpPr>
        <p:spPr/>
        <p:txBody>
          <a:bodyPr vert="horz" lIns="68580" tIns="34290" rIns="68580" bIns="34290" rtlCol="0" anchor="t">
            <a:normAutofit/>
          </a:bodyPr>
          <a:lstStyle/>
          <a:p>
            <a:r>
              <a:rPr lang="en-US"/>
              <a:t>Students will have exam practice after each unit of study.</a:t>
            </a:r>
          </a:p>
          <a:p>
            <a:pPr lvl="1">
              <a:buFont typeface="Courier New" panose="020B0604020202020204" pitchFamily="34" charset="0"/>
              <a:buChar char="o"/>
            </a:pPr>
            <a:r>
              <a:rPr lang="en-US"/>
              <a:t>They are graded according to the difficulty of the question and the percentage accuracy.</a:t>
            </a:r>
          </a:p>
          <a:p>
            <a:r>
              <a:rPr lang="en-US"/>
              <a:t>Homework is lagged so that they have a chance to practice, and Maths watch tasks are set for revision.</a:t>
            </a:r>
          </a:p>
          <a:p>
            <a:r>
              <a:rPr lang="en-US"/>
              <a:t>Learning Overviews are given before and after each assessment.  These include revision codes for SPARX and Mathswatch.</a:t>
            </a:r>
          </a:p>
        </p:txBody>
      </p:sp>
      <p:pic>
        <p:nvPicPr>
          <p:cNvPr id="5" name="Picture 4">
            <a:extLst>
              <a:ext uri="{FF2B5EF4-FFF2-40B4-BE49-F238E27FC236}">
                <a16:creationId xmlns:a16="http://schemas.microsoft.com/office/drawing/2014/main" id="{E0B25EDF-5C8B-8D1A-434A-E63FC3E813A7}"/>
              </a:ext>
            </a:extLst>
          </p:cNvPr>
          <p:cNvPicPr>
            <a:picLocks noChangeAspect="1"/>
          </p:cNvPicPr>
          <p:nvPr/>
        </p:nvPicPr>
        <p:blipFill>
          <a:blip r:embed="rId2"/>
          <a:stretch>
            <a:fillRect/>
          </a:stretch>
        </p:blipFill>
        <p:spPr>
          <a:xfrm>
            <a:off x="146448" y="1771141"/>
            <a:ext cx="6222206" cy="4164806"/>
          </a:xfrm>
          <a:prstGeom prst="rect">
            <a:avLst/>
          </a:prstGeom>
        </p:spPr>
      </p:pic>
      <p:sp>
        <p:nvSpPr>
          <p:cNvPr id="6" name="Title 5">
            <a:extLst>
              <a:ext uri="{FF2B5EF4-FFF2-40B4-BE49-F238E27FC236}">
                <a16:creationId xmlns:a16="http://schemas.microsoft.com/office/drawing/2014/main" id="{399BCDEB-67A2-2280-92F0-A822D51404E0}"/>
              </a:ext>
            </a:extLst>
          </p:cNvPr>
          <p:cNvSpPr>
            <a:spLocks noGrp="1"/>
          </p:cNvSpPr>
          <p:nvPr>
            <p:ph type="title"/>
          </p:nvPr>
        </p:nvSpPr>
        <p:spPr>
          <a:xfrm>
            <a:off x="0" y="923544"/>
            <a:ext cx="8515350" cy="902081"/>
          </a:xfrm>
        </p:spPr>
        <p:txBody>
          <a:bodyPr/>
          <a:lstStyle/>
          <a:p>
            <a:r>
              <a:rPr lang="en-GB" b="1"/>
              <a:t>Maths – Assessment</a:t>
            </a:r>
          </a:p>
        </p:txBody>
      </p:sp>
    </p:spTree>
    <p:extLst>
      <p:ext uri="{BB962C8B-B14F-4D97-AF65-F5344CB8AC3E}">
        <p14:creationId xmlns:p14="http://schemas.microsoft.com/office/powerpoint/2010/main" val="238276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C486B-79BA-07AD-A0A0-01DC76247A37}"/>
              </a:ext>
            </a:extLst>
          </p:cNvPr>
          <p:cNvSpPr>
            <a:spLocks noGrp="1"/>
          </p:cNvSpPr>
          <p:nvPr>
            <p:ph idx="1"/>
          </p:nvPr>
        </p:nvSpPr>
        <p:spPr>
          <a:xfrm>
            <a:off x="159204" y="2030527"/>
            <a:ext cx="8846003" cy="3962366"/>
          </a:xfrm>
        </p:spPr>
        <p:txBody>
          <a:bodyPr vert="horz" lIns="68580" tIns="34290" rIns="68580" bIns="34290" rtlCol="0" anchor="t">
            <a:normAutofit fontScale="85000" lnSpcReduction="10000"/>
          </a:bodyPr>
          <a:lstStyle/>
          <a:p>
            <a:pPr marL="0" indent="0">
              <a:buNone/>
            </a:pPr>
            <a:r>
              <a:rPr lang="en-US">
                <a:latin typeface="Calibri"/>
                <a:ea typeface="Calibri"/>
                <a:cs typeface="Calibri"/>
              </a:rPr>
              <a:t>Mathematics is a subject that requires a lot of practice. </a:t>
            </a:r>
            <a:endParaRPr lang="en-US">
              <a:latin typeface="Aptos" panose="020B0004020202020204"/>
              <a:ea typeface="Calibri"/>
              <a:cs typeface="Calibri"/>
            </a:endParaRPr>
          </a:p>
          <a:p>
            <a:pPr marL="342900" indent="-342900"/>
            <a:r>
              <a:rPr lang="en-US">
                <a:latin typeface="Calibri"/>
                <a:ea typeface="Calibri"/>
                <a:cs typeface="Calibri"/>
              </a:rPr>
              <a:t>One of the best ways to practise for the examination is to use  GCSE topic questions and GCSE </a:t>
            </a:r>
            <a:r>
              <a:rPr lang="en-US" err="1">
                <a:latin typeface="Calibri"/>
                <a:ea typeface="Calibri"/>
                <a:cs typeface="Calibri"/>
              </a:rPr>
              <a:t>Maths</a:t>
            </a:r>
            <a:r>
              <a:rPr lang="en-US">
                <a:latin typeface="Calibri"/>
                <a:ea typeface="Calibri"/>
                <a:cs typeface="Calibri"/>
              </a:rPr>
              <a:t> past papers (Year 11)</a:t>
            </a:r>
            <a:endParaRPr lang="en-US"/>
          </a:p>
          <a:p>
            <a:pPr marL="342900" indent="-342900"/>
            <a:r>
              <a:rPr lang="en-US">
                <a:latin typeface="Calibri"/>
                <a:ea typeface="Calibri"/>
                <a:cs typeface="Calibri"/>
              </a:rPr>
              <a:t>Students must take care to document all the steps taken to reach the solution.</a:t>
            </a:r>
          </a:p>
          <a:p>
            <a:pPr marL="342900" indent="-342900"/>
            <a:r>
              <a:rPr lang="en-US">
                <a:latin typeface="Calibri"/>
                <a:ea typeface="Calibri"/>
                <a:cs typeface="Calibri"/>
              </a:rPr>
              <a:t>Videos can be watched to get the 'in'.</a:t>
            </a:r>
          </a:p>
          <a:p>
            <a:pPr marL="342900" indent="-342900"/>
            <a:r>
              <a:rPr lang="en-US">
                <a:latin typeface="Calibri"/>
                <a:ea typeface="Calibri"/>
                <a:cs typeface="Calibri"/>
              </a:rPr>
              <a:t>Useful websites</a:t>
            </a:r>
          </a:p>
          <a:p>
            <a:pPr lvl="1">
              <a:buFont typeface="Courier New" panose="020B0604020202020204" pitchFamily="34" charset="0"/>
              <a:buChar char="o"/>
            </a:pPr>
            <a:r>
              <a:rPr lang="en-US" err="1">
                <a:latin typeface="Calibri"/>
                <a:ea typeface="Calibri"/>
                <a:cs typeface="Calibri"/>
              </a:rPr>
              <a:t>Maths</a:t>
            </a:r>
            <a:r>
              <a:rPr lang="en-US">
                <a:latin typeface="Calibri"/>
                <a:ea typeface="Calibri"/>
                <a:cs typeface="Calibri"/>
              </a:rPr>
              <a:t> Genie</a:t>
            </a:r>
          </a:p>
          <a:p>
            <a:pPr lvl="1">
              <a:buFont typeface="Courier New" panose="020B0604020202020204" pitchFamily="34" charset="0"/>
              <a:buChar char="o"/>
            </a:pPr>
            <a:r>
              <a:rPr lang="en-US" err="1">
                <a:latin typeface="Calibri"/>
                <a:ea typeface="Calibri"/>
                <a:cs typeface="Calibri"/>
              </a:rPr>
              <a:t>Vlemathswatch</a:t>
            </a:r>
            <a:endParaRPr lang="en-US">
              <a:latin typeface="Calibri"/>
              <a:ea typeface="Calibri"/>
              <a:cs typeface="Calibri"/>
            </a:endParaRPr>
          </a:p>
          <a:p>
            <a:pPr lvl="1">
              <a:buFont typeface="Courier New" panose="020B0604020202020204" pitchFamily="34" charset="0"/>
              <a:buChar char="o"/>
            </a:pPr>
            <a:r>
              <a:rPr lang="en-US">
                <a:latin typeface="Calibri"/>
                <a:ea typeface="Calibri"/>
                <a:cs typeface="Calibri"/>
              </a:rPr>
              <a:t>Corbett </a:t>
            </a:r>
            <a:r>
              <a:rPr lang="en-US" err="1">
                <a:latin typeface="Calibri"/>
                <a:ea typeface="Calibri"/>
                <a:cs typeface="Calibri"/>
              </a:rPr>
              <a:t>Maths</a:t>
            </a:r>
            <a:endParaRPr lang="en-US">
              <a:latin typeface="Calibri"/>
              <a:ea typeface="Calibri"/>
              <a:cs typeface="Calibri"/>
            </a:endParaRPr>
          </a:p>
          <a:p>
            <a:pPr lvl="1">
              <a:buFont typeface="Courier New" panose="020B0604020202020204" pitchFamily="34" charset="0"/>
              <a:buChar char="o"/>
            </a:pPr>
            <a:r>
              <a:rPr lang="en-US">
                <a:latin typeface="Calibri"/>
                <a:ea typeface="Calibri"/>
                <a:cs typeface="Calibri"/>
              </a:rPr>
              <a:t>SPARX....</a:t>
            </a:r>
          </a:p>
        </p:txBody>
      </p:sp>
      <p:sp>
        <p:nvSpPr>
          <p:cNvPr id="5" name="Title 4">
            <a:extLst>
              <a:ext uri="{FF2B5EF4-FFF2-40B4-BE49-F238E27FC236}">
                <a16:creationId xmlns:a16="http://schemas.microsoft.com/office/drawing/2014/main" id="{6DCE0491-B0E8-051D-EEB8-EF6452861C65}"/>
              </a:ext>
            </a:extLst>
          </p:cNvPr>
          <p:cNvSpPr>
            <a:spLocks noGrp="1"/>
          </p:cNvSpPr>
          <p:nvPr>
            <p:ph type="title"/>
          </p:nvPr>
        </p:nvSpPr>
        <p:spPr>
          <a:xfrm>
            <a:off x="0" y="923544"/>
            <a:ext cx="8515350" cy="902081"/>
          </a:xfrm>
        </p:spPr>
        <p:txBody>
          <a:bodyPr/>
          <a:lstStyle/>
          <a:p>
            <a:r>
              <a:rPr lang="en-GB" b="1"/>
              <a:t>Maths – Top Tips for Success</a:t>
            </a:r>
          </a:p>
        </p:txBody>
      </p:sp>
    </p:spTree>
    <p:extLst>
      <p:ext uri="{BB962C8B-B14F-4D97-AF65-F5344CB8AC3E}">
        <p14:creationId xmlns:p14="http://schemas.microsoft.com/office/powerpoint/2010/main" val="4022911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4B140F5D-6770-A8A9-AB67-3A2F78020AC4}"/>
              </a:ext>
            </a:extLst>
          </p:cNvPr>
          <p:cNvPicPr>
            <a:picLocks noChangeAspect="1"/>
          </p:cNvPicPr>
          <p:nvPr/>
        </p:nvPicPr>
        <p:blipFill>
          <a:blip r:embed="rId3"/>
          <a:stretch>
            <a:fillRect/>
          </a:stretch>
        </p:blipFill>
        <p:spPr>
          <a:xfrm>
            <a:off x="1151328" y="1844297"/>
            <a:ext cx="6421842" cy="4158759"/>
          </a:xfrm>
          <a:prstGeom prst="rect">
            <a:avLst/>
          </a:prstGeom>
        </p:spPr>
      </p:pic>
      <p:sp>
        <p:nvSpPr>
          <p:cNvPr id="4" name="Title 3">
            <a:extLst>
              <a:ext uri="{FF2B5EF4-FFF2-40B4-BE49-F238E27FC236}">
                <a16:creationId xmlns:a16="http://schemas.microsoft.com/office/drawing/2014/main" id="{9494B7F1-85BC-6B24-5477-AEC4AC76895C}"/>
              </a:ext>
            </a:extLst>
          </p:cNvPr>
          <p:cNvSpPr>
            <a:spLocks noGrp="1"/>
          </p:cNvSpPr>
          <p:nvPr>
            <p:ph type="title"/>
          </p:nvPr>
        </p:nvSpPr>
        <p:spPr>
          <a:xfrm>
            <a:off x="0" y="923544"/>
            <a:ext cx="8515350" cy="902081"/>
          </a:xfrm>
        </p:spPr>
        <p:txBody>
          <a:bodyPr/>
          <a:lstStyle/>
          <a:p>
            <a:r>
              <a:rPr lang="en-GB" b="1"/>
              <a:t>Maths – SPARX</a:t>
            </a:r>
          </a:p>
        </p:txBody>
      </p:sp>
    </p:spTree>
    <p:extLst>
      <p:ext uri="{BB962C8B-B14F-4D97-AF65-F5344CB8AC3E}">
        <p14:creationId xmlns:p14="http://schemas.microsoft.com/office/powerpoint/2010/main" val="17310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C4EAA-C14B-C5C8-BB5B-84C5B33E8BF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268AD48-AACA-EAFB-F2CB-8DC456FDC203}"/>
              </a:ext>
            </a:extLst>
          </p:cNvPr>
          <p:cNvSpPr txBox="1"/>
          <p:nvPr/>
        </p:nvSpPr>
        <p:spPr>
          <a:xfrm>
            <a:off x="2035272" y="1921669"/>
            <a:ext cx="4668266" cy="461665"/>
          </a:xfrm>
          <a:prstGeom prst="rect">
            <a:avLst/>
          </a:prstGeom>
          <a:noFill/>
        </p:spPr>
        <p:txBody>
          <a:bodyPr wrap="none" rtlCol="0">
            <a:spAutoFit/>
          </a:bodyPr>
          <a:lstStyle/>
          <a:p>
            <a:r>
              <a:rPr lang="en-GB" sz="2400" b="1">
                <a:latin typeface="+mj-lt"/>
                <a:hlinkClick r:id="rId2"/>
              </a:rPr>
              <a:t>AQA GCSE Combined Science: Trilogy</a:t>
            </a:r>
            <a:endParaRPr lang="en-GB" sz="2400" b="1">
              <a:latin typeface="+mj-lt"/>
            </a:endParaRPr>
          </a:p>
        </p:txBody>
      </p:sp>
      <p:sp>
        <p:nvSpPr>
          <p:cNvPr id="10" name="TextBox 9">
            <a:extLst>
              <a:ext uri="{FF2B5EF4-FFF2-40B4-BE49-F238E27FC236}">
                <a16:creationId xmlns:a16="http://schemas.microsoft.com/office/drawing/2014/main" id="{71CDC89B-B195-CD9B-3316-298356D9205F}"/>
              </a:ext>
            </a:extLst>
          </p:cNvPr>
          <p:cNvSpPr txBox="1"/>
          <p:nvPr/>
        </p:nvSpPr>
        <p:spPr>
          <a:xfrm>
            <a:off x="26599" y="2527369"/>
            <a:ext cx="2786063" cy="2887970"/>
          </a:xfrm>
          <a:prstGeom prst="rect">
            <a:avLst/>
          </a:prstGeom>
          <a:noFill/>
          <a:ln>
            <a:solidFill>
              <a:schemeClr val="tx1"/>
            </a:solidFill>
          </a:ln>
        </p:spPr>
        <p:txBody>
          <a:bodyPr wrap="square">
            <a:spAutoFit/>
          </a:bodyPr>
          <a:lstStyle/>
          <a:p>
            <a:pPr marL="271463" indent="-271463">
              <a:spcBef>
                <a:spcPts val="225"/>
              </a:spcBef>
              <a:spcAft>
                <a:spcPts val="225"/>
              </a:spcAft>
            </a:pPr>
            <a:r>
              <a:rPr lang="en-GB" b="1">
                <a:solidFill>
                  <a:srgbClr val="2B2438"/>
                </a:solidFill>
                <a:latin typeface="+mj-lt"/>
              </a:rPr>
              <a:t>Biology</a:t>
            </a:r>
          </a:p>
          <a:p>
            <a:pPr marL="335756" indent="-335756">
              <a:tabLst>
                <a:tab pos="271463" algn="l"/>
              </a:tabLst>
            </a:pPr>
            <a:r>
              <a:rPr lang="en-GB">
                <a:solidFill>
                  <a:srgbClr val="2B2438"/>
                </a:solidFill>
                <a:latin typeface="+mj-lt"/>
              </a:rPr>
              <a:t>1. 	Cell biology</a:t>
            </a:r>
          </a:p>
          <a:p>
            <a:pPr marL="335756" indent="-335756">
              <a:tabLst>
                <a:tab pos="271463" algn="l"/>
              </a:tabLst>
            </a:pPr>
            <a:r>
              <a:rPr lang="en-GB">
                <a:solidFill>
                  <a:srgbClr val="2B2438"/>
                </a:solidFill>
                <a:latin typeface="+mj-lt"/>
              </a:rPr>
              <a:t>2. 	Organisation</a:t>
            </a:r>
          </a:p>
          <a:p>
            <a:pPr marL="335756" indent="-335756">
              <a:tabLst>
                <a:tab pos="271463" algn="l"/>
              </a:tabLst>
            </a:pPr>
            <a:r>
              <a:rPr lang="en-GB">
                <a:solidFill>
                  <a:srgbClr val="2B2438"/>
                </a:solidFill>
                <a:latin typeface="+mj-lt"/>
              </a:rPr>
              <a:t>3. 	Infection and response</a:t>
            </a:r>
          </a:p>
          <a:p>
            <a:pPr marL="335756" indent="-335756">
              <a:tabLst>
                <a:tab pos="271463" algn="l"/>
              </a:tabLst>
            </a:pPr>
            <a:r>
              <a:rPr lang="en-GB">
                <a:solidFill>
                  <a:srgbClr val="2B2438"/>
                </a:solidFill>
                <a:latin typeface="+mj-lt"/>
              </a:rPr>
              <a:t>4. 	Bioenergetics</a:t>
            </a:r>
          </a:p>
          <a:p>
            <a:pPr marL="271463" indent="-271463">
              <a:tabLst>
                <a:tab pos="271463" algn="l"/>
              </a:tabLst>
            </a:pPr>
            <a:r>
              <a:rPr lang="en-GB">
                <a:solidFill>
                  <a:srgbClr val="2B2438"/>
                </a:solidFill>
                <a:latin typeface="+mj-lt"/>
              </a:rPr>
              <a:t>5. 	Homeostasis and response</a:t>
            </a:r>
          </a:p>
          <a:p>
            <a:pPr marL="271463" indent="-271463">
              <a:tabLst>
                <a:tab pos="271463" algn="l"/>
              </a:tabLst>
            </a:pPr>
            <a:r>
              <a:rPr lang="en-GB">
                <a:solidFill>
                  <a:srgbClr val="2B2438"/>
                </a:solidFill>
                <a:latin typeface="+mj-lt"/>
              </a:rPr>
              <a:t>6.	Inheritance, variation and evolution</a:t>
            </a:r>
          </a:p>
          <a:p>
            <a:pPr marL="335756" indent="-335756">
              <a:tabLst>
                <a:tab pos="271463" algn="l"/>
              </a:tabLst>
            </a:pPr>
            <a:r>
              <a:rPr lang="en-GB">
                <a:solidFill>
                  <a:srgbClr val="2B2438"/>
                </a:solidFill>
                <a:latin typeface="+mj-lt"/>
              </a:rPr>
              <a:t>7. Ecology</a:t>
            </a:r>
          </a:p>
        </p:txBody>
      </p:sp>
      <p:sp>
        <p:nvSpPr>
          <p:cNvPr id="14" name="TextBox 13">
            <a:extLst>
              <a:ext uri="{FF2B5EF4-FFF2-40B4-BE49-F238E27FC236}">
                <a16:creationId xmlns:a16="http://schemas.microsoft.com/office/drawing/2014/main" id="{425E1CBD-1801-84EB-F397-604683CF9F0F}"/>
              </a:ext>
            </a:extLst>
          </p:cNvPr>
          <p:cNvSpPr txBox="1"/>
          <p:nvPr/>
        </p:nvSpPr>
        <p:spPr>
          <a:xfrm>
            <a:off x="2895648" y="2527369"/>
            <a:ext cx="3371849" cy="3441968"/>
          </a:xfrm>
          <a:prstGeom prst="rect">
            <a:avLst/>
          </a:prstGeom>
          <a:noFill/>
          <a:ln>
            <a:solidFill>
              <a:schemeClr val="tx1"/>
            </a:solidFill>
          </a:ln>
        </p:spPr>
        <p:txBody>
          <a:bodyPr wrap="square">
            <a:spAutoFit/>
          </a:bodyPr>
          <a:lstStyle/>
          <a:p>
            <a:pPr marL="271463" indent="-271463">
              <a:spcBef>
                <a:spcPts val="225"/>
              </a:spcBef>
              <a:spcAft>
                <a:spcPts val="225"/>
              </a:spcAft>
            </a:pPr>
            <a:r>
              <a:rPr lang="en-GB" b="1">
                <a:solidFill>
                  <a:srgbClr val="2B2438"/>
                </a:solidFill>
                <a:latin typeface="+mj-lt"/>
              </a:rPr>
              <a:t>Chemistry</a:t>
            </a:r>
          </a:p>
          <a:p>
            <a:pPr marL="335756" indent="-335756">
              <a:buFont typeface="+mj-lt"/>
              <a:buAutoNum type="arabicPeriod" startAt="8"/>
              <a:tabLst>
                <a:tab pos="471488" algn="l"/>
              </a:tabLst>
            </a:pPr>
            <a:r>
              <a:rPr lang="en-GB">
                <a:solidFill>
                  <a:srgbClr val="2B2438"/>
                </a:solidFill>
                <a:latin typeface="+mj-lt"/>
              </a:rPr>
              <a:t>Atomic structure</a:t>
            </a:r>
          </a:p>
          <a:p>
            <a:pPr marL="335756" indent="-335756">
              <a:tabLst>
                <a:tab pos="471488" algn="l"/>
              </a:tabLst>
            </a:pPr>
            <a:r>
              <a:rPr lang="en-GB">
                <a:solidFill>
                  <a:srgbClr val="2B2438"/>
                </a:solidFill>
                <a:latin typeface="+mj-lt"/>
              </a:rPr>
              <a:t>9. 	Bonding</a:t>
            </a:r>
          </a:p>
          <a:p>
            <a:pPr marL="335756" indent="-335756">
              <a:tabLst>
                <a:tab pos="471488" algn="l"/>
              </a:tabLst>
            </a:pPr>
            <a:r>
              <a:rPr lang="en-GB">
                <a:solidFill>
                  <a:srgbClr val="2B2438"/>
                </a:solidFill>
                <a:latin typeface="+mj-lt"/>
              </a:rPr>
              <a:t>10. Quantitative chemistry</a:t>
            </a:r>
          </a:p>
          <a:p>
            <a:pPr marL="335756" indent="-335756">
              <a:tabLst>
                <a:tab pos="471488" algn="l"/>
              </a:tabLst>
            </a:pPr>
            <a:r>
              <a:rPr lang="en-GB">
                <a:solidFill>
                  <a:srgbClr val="2B2438"/>
                </a:solidFill>
                <a:latin typeface="+mj-lt"/>
              </a:rPr>
              <a:t>11. Chemical changes</a:t>
            </a:r>
          </a:p>
          <a:p>
            <a:pPr marL="335756" indent="-335756">
              <a:tabLst>
                <a:tab pos="471488" algn="l"/>
              </a:tabLst>
            </a:pPr>
            <a:r>
              <a:rPr lang="en-GB">
                <a:solidFill>
                  <a:srgbClr val="2B2438"/>
                </a:solidFill>
                <a:latin typeface="+mj-lt"/>
              </a:rPr>
              <a:t>12. Energy changes</a:t>
            </a:r>
          </a:p>
          <a:p>
            <a:pPr marL="335756" indent="-335756" defTabSz="235744">
              <a:tabLst>
                <a:tab pos="407194" algn="l"/>
              </a:tabLst>
            </a:pPr>
            <a:r>
              <a:rPr lang="en-GB">
                <a:solidFill>
                  <a:srgbClr val="2B2438"/>
                </a:solidFill>
                <a:latin typeface="+mj-lt"/>
              </a:rPr>
              <a:t>13. The rate and extent of    chemical change</a:t>
            </a:r>
          </a:p>
          <a:p>
            <a:pPr marL="335756" indent="-335756">
              <a:tabLst>
                <a:tab pos="471488" algn="l"/>
              </a:tabLst>
            </a:pPr>
            <a:r>
              <a:rPr lang="en-GB">
                <a:solidFill>
                  <a:srgbClr val="2B2438"/>
                </a:solidFill>
                <a:latin typeface="+mj-lt"/>
              </a:rPr>
              <a:t>14. Organic chemistry</a:t>
            </a:r>
          </a:p>
          <a:p>
            <a:pPr marL="335756" indent="-335756">
              <a:tabLst>
                <a:tab pos="471488" algn="l"/>
              </a:tabLst>
            </a:pPr>
            <a:r>
              <a:rPr lang="en-GB">
                <a:solidFill>
                  <a:srgbClr val="2B2438"/>
                </a:solidFill>
                <a:latin typeface="+mj-lt"/>
              </a:rPr>
              <a:t>15. Chemical analysis</a:t>
            </a:r>
          </a:p>
          <a:p>
            <a:pPr marL="335756" indent="-335756">
              <a:tabLst>
                <a:tab pos="471488" algn="l"/>
              </a:tabLst>
            </a:pPr>
            <a:r>
              <a:rPr lang="en-GB">
                <a:solidFill>
                  <a:srgbClr val="2B2438"/>
                </a:solidFill>
                <a:latin typeface="+mj-lt"/>
              </a:rPr>
              <a:t>16. Chemistry of the atmosphere</a:t>
            </a:r>
          </a:p>
          <a:p>
            <a:pPr marL="335756" indent="-335756">
              <a:tabLst>
                <a:tab pos="471488" algn="l"/>
              </a:tabLst>
            </a:pPr>
            <a:r>
              <a:rPr lang="en-GB">
                <a:solidFill>
                  <a:srgbClr val="2B2438"/>
                </a:solidFill>
                <a:latin typeface="+mj-lt"/>
              </a:rPr>
              <a:t>17. Using resources</a:t>
            </a:r>
          </a:p>
        </p:txBody>
      </p:sp>
      <p:sp>
        <p:nvSpPr>
          <p:cNvPr id="15" name="TextBox 14">
            <a:extLst>
              <a:ext uri="{FF2B5EF4-FFF2-40B4-BE49-F238E27FC236}">
                <a16:creationId xmlns:a16="http://schemas.microsoft.com/office/drawing/2014/main" id="{AC0E7D2A-2CA7-5D12-13B7-AC3F7B587B4D}"/>
              </a:ext>
            </a:extLst>
          </p:cNvPr>
          <p:cNvSpPr txBox="1"/>
          <p:nvPr/>
        </p:nvSpPr>
        <p:spPr>
          <a:xfrm>
            <a:off x="6336196" y="2527369"/>
            <a:ext cx="2786063" cy="2610971"/>
          </a:xfrm>
          <a:prstGeom prst="rect">
            <a:avLst/>
          </a:prstGeom>
          <a:noFill/>
          <a:ln>
            <a:solidFill>
              <a:schemeClr val="tx1"/>
            </a:solidFill>
          </a:ln>
        </p:spPr>
        <p:txBody>
          <a:bodyPr wrap="square">
            <a:spAutoFit/>
          </a:bodyPr>
          <a:lstStyle/>
          <a:p>
            <a:pPr marL="271463" indent="-271463">
              <a:spcBef>
                <a:spcPts val="225"/>
              </a:spcBef>
              <a:spcAft>
                <a:spcPts val="225"/>
              </a:spcAft>
            </a:pPr>
            <a:r>
              <a:rPr lang="en-GB" b="1">
                <a:solidFill>
                  <a:srgbClr val="2B2438"/>
                </a:solidFill>
                <a:latin typeface="+mj-lt"/>
              </a:rPr>
              <a:t>Physics</a:t>
            </a:r>
          </a:p>
          <a:p>
            <a:pPr marL="335756" indent="-335756">
              <a:tabLst>
                <a:tab pos="271463" algn="l"/>
              </a:tabLst>
            </a:pPr>
            <a:r>
              <a:rPr lang="en-GB">
                <a:solidFill>
                  <a:srgbClr val="2B2438"/>
                </a:solidFill>
                <a:latin typeface="+mj-lt"/>
              </a:rPr>
              <a:t>18. Energy</a:t>
            </a:r>
          </a:p>
          <a:p>
            <a:pPr marL="335756" indent="-335756">
              <a:tabLst>
                <a:tab pos="271463" algn="l"/>
              </a:tabLst>
            </a:pPr>
            <a:r>
              <a:rPr lang="en-GB">
                <a:solidFill>
                  <a:srgbClr val="2B2438"/>
                </a:solidFill>
                <a:latin typeface="+mj-lt"/>
              </a:rPr>
              <a:t>19. Electricity</a:t>
            </a:r>
          </a:p>
          <a:p>
            <a:pPr marL="335756" indent="-335756">
              <a:tabLst>
                <a:tab pos="271463" algn="l"/>
              </a:tabLst>
            </a:pPr>
            <a:r>
              <a:rPr lang="en-GB">
                <a:solidFill>
                  <a:srgbClr val="2B2438"/>
                </a:solidFill>
                <a:latin typeface="+mj-lt"/>
              </a:rPr>
              <a:t>20. Particle model of matter</a:t>
            </a:r>
          </a:p>
          <a:p>
            <a:pPr marL="335756" indent="-335756">
              <a:tabLst>
                <a:tab pos="271463" algn="l"/>
              </a:tabLst>
            </a:pPr>
            <a:r>
              <a:rPr lang="en-GB">
                <a:solidFill>
                  <a:srgbClr val="2B2438"/>
                </a:solidFill>
                <a:latin typeface="+mj-lt"/>
              </a:rPr>
              <a:t>21. Atomic structure</a:t>
            </a:r>
          </a:p>
          <a:p>
            <a:pPr marL="335756" indent="-335756">
              <a:tabLst>
                <a:tab pos="271463" algn="l"/>
              </a:tabLst>
            </a:pPr>
            <a:r>
              <a:rPr lang="en-GB">
                <a:solidFill>
                  <a:srgbClr val="2B2438"/>
                </a:solidFill>
                <a:latin typeface="+mj-lt"/>
              </a:rPr>
              <a:t>22. Forces</a:t>
            </a:r>
          </a:p>
          <a:p>
            <a:pPr marL="335756" indent="-335756">
              <a:tabLst>
                <a:tab pos="271463" algn="l"/>
              </a:tabLst>
            </a:pPr>
            <a:r>
              <a:rPr lang="en-GB">
                <a:solidFill>
                  <a:srgbClr val="2B2438"/>
                </a:solidFill>
                <a:latin typeface="+mj-lt"/>
              </a:rPr>
              <a:t>23. Waves</a:t>
            </a:r>
          </a:p>
          <a:p>
            <a:pPr marL="335756" indent="-335756">
              <a:tabLst>
                <a:tab pos="271463" algn="l"/>
              </a:tabLst>
            </a:pPr>
            <a:r>
              <a:rPr lang="en-GB">
                <a:solidFill>
                  <a:srgbClr val="2B2438"/>
                </a:solidFill>
                <a:latin typeface="+mj-lt"/>
              </a:rPr>
              <a:t>24. Magnetism and electromagnetism</a:t>
            </a:r>
          </a:p>
        </p:txBody>
      </p:sp>
      <p:sp>
        <p:nvSpPr>
          <p:cNvPr id="16" name="Rectangle: Rounded Corners 15">
            <a:extLst>
              <a:ext uri="{FF2B5EF4-FFF2-40B4-BE49-F238E27FC236}">
                <a16:creationId xmlns:a16="http://schemas.microsoft.com/office/drawing/2014/main" id="{D14CAAE4-7BF7-7940-E200-B47F376A0448}"/>
              </a:ext>
            </a:extLst>
          </p:cNvPr>
          <p:cNvSpPr/>
          <p:nvPr/>
        </p:nvSpPr>
        <p:spPr>
          <a:xfrm>
            <a:off x="26599" y="2864644"/>
            <a:ext cx="2786063" cy="11287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17" name="Rectangle: Rounded Corners 16">
            <a:extLst>
              <a:ext uri="{FF2B5EF4-FFF2-40B4-BE49-F238E27FC236}">
                <a16:creationId xmlns:a16="http://schemas.microsoft.com/office/drawing/2014/main" id="{0F67DF24-CBA4-C5CF-BA8C-F3700D73C3E4}"/>
              </a:ext>
            </a:extLst>
          </p:cNvPr>
          <p:cNvSpPr/>
          <p:nvPr/>
        </p:nvSpPr>
        <p:spPr>
          <a:xfrm>
            <a:off x="2895647" y="2864644"/>
            <a:ext cx="3371849" cy="1385888"/>
          </a:xfrm>
          <a:prstGeom prst="roundRect">
            <a:avLst>
              <a:gd name="adj" fmla="val 1305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18" name="Rectangle: Rounded Corners 17">
            <a:extLst>
              <a:ext uri="{FF2B5EF4-FFF2-40B4-BE49-F238E27FC236}">
                <a16:creationId xmlns:a16="http://schemas.microsoft.com/office/drawing/2014/main" id="{EF0413D7-3FFE-DE8A-43D1-91E364B4A10A}"/>
              </a:ext>
            </a:extLst>
          </p:cNvPr>
          <p:cNvSpPr/>
          <p:nvPr/>
        </p:nvSpPr>
        <p:spPr>
          <a:xfrm>
            <a:off x="6350482" y="2852527"/>
            <a:ext cx="2766919" cy="1140830"/>
          </a:xfrm>
          <a:prstGeom prst="roundRect">
            <a:avLst>
              <a:gd name="adj" fmla="val 996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4" name="Title 3">
            <a:extLst>
              <a:ext uri="{FF2B5EF4-FFF2-40B4-BE49-F238E27FC236}">
                <a16:creationId xmlns:a16="http://schemas.microsoft.com/office/drawing/2014/main" id="{CCFAA793-C153-7E2F-0125-A68019F5B2CC}"/>
              </a:ext>
            </a:extLst>
          </p:cNvPr>
          <p:cNvSpPr>
            <a:spLocks noGrp="1"/>
          </p:cNvSpPr>
          <p:nvPr>
            <p:ph type="title"/>
          </p:nvPr>
        </p:nvSpPr>
        <p:spPr>
          <a:xfrm>
            <a:off x="0" y="923544"/>
            <a:ext cx="8515350" cy="902081"/>
          </a:xfrm>
        </p:spPr>
        <p:txBody>
          <a:bodyPr/>
          <a:lstStyle/>
          <a:p>
            <a:r>
              <a:rPr lang="en-US" b="1"/>
              <a:t>Science – Course Overview</a:t>
            </a:r>
            <a:endParaRPr lang="en-GB" b="1"/>
          </a:p>
        </p:txBody>
      </p:sp>
    </p:spTree>
    <p:extLst>
      <p:ext uri="{BB962C8B-B14F-4D97-AF65-F5344CB8AC3E}">
        <p14:creationId xmlns:p14="http://schemas.microsoft.com/office/powerpoint/2010/main" val="3169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BDFC-4A0C-28A6-9ACA-EED41608892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B006B04-866B-570F-84DC-8DF740AF86A2}"/>
              </a:ext>
            </a:extLst>
          </p:cNvPr>
          <p:cNvSpPr txBox="1"/>
          <p:nvPr/>
        </p:nvSpPr>
        <p:spPr>
          <a:xfrm>
            <a:off x="107157" y="1921669"/>
            <a:ext cx="2379369" cy="461665"/>
          </a:xfrm>
          <a:prstGeom prst="rect">
            <a:avLst/>
          </a:prstGeom>
          <a:noFill/>
        </p:spPr>
        <p:txBody>
          <a:bodyPr wrap="none" rtlCol="0">
            <a:spAutoFit/>
          </a:bodyPr>
          <a:lstStyle/>
          <a:p>
            <a:r>
              <a:rPr lang="en-GB" sz="2400" b="1">
                <a:latin typeface="+mj-lt"/>
                <a:hlinkClick r:id="rId2"/>
              </a:rPr>
              <a:t>AQA GCSE Biology</a:t>
            </a:r>
            <a:endParaRPr lang="en-GB" sz="2400" b="1">
              <a:latin typeface="+mj-lt"/>
            </a:endParaRPr>
          </a:p>
        </p:txBody>
      </p:sp>
      <p:sp>
        <p:nvSpPr>
          <p:cNvPr id="10" name="TextBox 9">
            <a:extLst>
              <a:ext uri="{FF2B5EF4-FFF2-40B4-BE49-F238E27FC236}">
                <a16:creationId xmlns:a16="http://schemas.microsoft.com/office/drawing/2014/main" id="{E583C04F-F25E-9BA6-6A8F-90B35AC699C1}"/>
              </a:ext>
            </a:extLst>
          </p:cNvPr>
          <p:cNvSpPr txBox="1"/>
          <p:nvPr/>
        </p:nvSpPr>
        <p:spPr>
          <a:xfrm>
            <a:off x="26599" y="2527369"/>
            <a:ext cx="2786063" cy="2887970"/>
          </a:xfrm>
          <a:prstGeom prst="rect">
            <a:avLst/>
          </a:prstGeom>
          <a:noFill/>
          <a:ln>
            <a:solidFill>
              <a:schemeClr val="tx1"/>
            </a:solidFill>
          </a:ln>
        </p:spPr>
        <p:txBody>
          <a:bodyPr wrap="square">
            <a:spAutoFit/>
          </a:bodyPr>
          <a:lstStyle/>
          <a:p>
            <a:pPr marL="271463" indent="-271463">
              <a:spcBef>
                <a:spcPts val="225"/>
              </a:spcBef>
              <a:spcAft>
                <a:spcPts val="225"/>
              </a:spcAft>
            </a:pPr>
            <a:r>
              <a:rPr lang="en-GB" b="1">
                <a:solidFill>
                  <a:srgbClr val="2B2438"/>
                </a:solidFill>
                <a:latin typeface="+mj-lt"/>
              </a:rPr>
              <a:t>Biology</a:t>
            </a:r>
          </a:p>
          <a:p>
            <a:pPr marL="335756" indent="-335756">
              <a:tabLst>
                <a:tab pos="271463" algn="l"/>
              </a:tabLst>
            </a:pPr>
            <a:r>
              <a:rPr lang="en-GB">
                <a:solidFill>
                  <a:srgbClr val="2B2438"/>
                </a:solidFill>
                <a:latin typeface="+mj-lt"/>
              </a:rPr>
              <a:t>1. 	Cell biology</a:t>
            </a:r>
          </a:p>
          <a:p>
            <a:pPr marL="335756" indent="-335756">
              <a:tabLst>
                <a:tab pos="271463" algn="l"/>
              </a:tabLst>
            </a:pPr>
            <a:r>
              <a:rPr lang="en-GB">
                <a:solidFill>
                  <a:srgbClr val="2B2438"/>
                </a:solidFill>
                <a:latin typeface="+mj-lt"/>
              </a:rPr>
              <a:t>2. 	Organisation</a:t>
            </a:r>
          </a:p>
          <a:p>
            <a:pPr marL="335756" indent="-335756">
              <a:tabLst>
                <a:tab pos="271463" algn="l"/>
              </a:tabLst>
            </a:pPr>
            <a:r>
              <a:rPr lang="en-GB">
                <a:solidFill>
                  <a:srgbClr val="2B2438"/>
                </a:solidFill>
                <a:latin typeface="+mj-lt"/>
              </a:rPr>
              <a:t>3. 	Infection and response</a:t>
            </a:r>
          </a:p>
          <a:p>
            <a:pPr marL="335756" indent="-335756">
              <a:tabLst>
                <a:tab pos="271463" algn="l"/>
              </a:tabLst>
            </a:pPr>
            <a:r>
              <a:rPr lang="en-GB">
                <a:solidFill>
                  <a:srgbClr val="2B2438"/>
                </a:solidFill>
                <a:latin typeface="+mj-lt"/>
              </a:rPr>
              <a:t>4. 	Bioenergetics</a:t>
            </a:r>
          </a:p>
          <a:p>
            <a:pPr marL="271463" indent="-271463">
              <a:tabLst>
                <a:tab pos="271463" algn="l"/>
              </a:tabLst>
            </a:pPr>
            <a:r>
              <a:rPr lang="en-GB">
                <a:solidFill>
                  <a:srgbClr val="2B2438"/>
                </a:solidFill>
                <a:latin typeface="+mj-lt"/>
              </a:rPr>
              <a:t>5. 	Homeostasis and response</a:t>
            </a:r>
          </a:p>
          <a:p>
            <a:pPr marL="271463" indent="-271463">
              <a:tabLst>
                <a:tab pos="271463" algn="l"/>
              </a:tabLst>
            </a:pPr>
            <a:r>
              <a:rPr lang="en-GB">
                <a:solidFill>
                  <a:srgbClr val="2B2438"/>
                </a:solidFill>
                <a:latin typeface="+mj-lt"/>
              </a:rPr>
              <a:t>6.	Inheritance, variation and evolution</a:t>
            </a:r>
          </a:p>
          <a:p>
            <a:pPr marL="335756" indent="-335756">
              <a:tabLst>
                <a:tab pos="271463" algn="l"/>
              </a:tabLst>
            </a:pPr>
            <a:r>
              <a:rPr lang="en-GB">
                <a:solidFill>
                  <a:srgbClr val="2B2438"/>
                </a:solidFill>
                <a:latin typeface="+mj-lt"/>
              </a:rPr>
              <a:t>7. Ecology</a:t>
            </a:r>
          </a:p>
        </p:txBody>
      </p:sp>
      <p:sp>
        <p:nvSpPr>
          <p:cNvPr id="14" name="TextBox 13">
            <a:extLst>
              <a:ext uri="{FF2B5EF4-FFF2-40B4-BE49-F238E27FC236}">
                <a16:creationId xmlns:a16="http://schemas.microsoft.com/office/drawing/2014/main" id="{3F2DEFAE-3017-6728-5AB5-BE2A0D2A6EBB}"/>
              </a:ext>
            </a:extLst>
          </p:cNvPr>
          <p:cNvSpPr txBox="1"/>
          <p:nvPr/>
        </p:nvSpPr>
        <p:spPr>
          <a:xfrm>
            <a:off x="2895648" y="2527369"/>
            <a:ext cx="3371849" cy="3441968"/>
          </a:xfrm>
          <a:prstGeom prst="rect">
            <a:avLst/>
          </a:prstGeom>
          <a:noFill/>
          <a:ln>
            <a:solidFill>
              <a:schemeClr val="tx1"/>
            </a:solidFill>
          </a:ln>
        </p:spPr>
        <p:txBody>
          <a:bodyPr wrap="square">
            <a:spAutoFit/>
          </a:bodyPr>
          <a:lstStyle/>
          <a:p>
            <a:pPr marL="271463" indent="-271463">
              <a:spcBef>
                <a:spcPts val="225"/>
              </a:spcBef>
              <a:spcAft>
                <a:spcPts val="225"/>
              </a:spcAft>
            </a:pPr>
            <a:r>
              <a:rPr lang="en-GB" b="1">
                <a:solidFill>
                  <a:srgbClr val="2B2438"/>
                </a:solidFill>
                <a:latin typeface="+mj-lt"/>
              </a:rPr>
              <a:t>Chemistry</a:t>
            </a:r>
          </a:p>
          <a:p>
            <a:pPr marL="342900" indent="-342900">
              <a:buFont typeface="+mj-lt"/>
              <a:buAutoNum type="arabicPeriod"/>
              <a:tabLst>
                <a:tab pos="335756" algn="l"/>
              </a:tabLst>
            </a:pPr>
            <a:r>
              <a:rPr lang="en-GB">
                <a:solidFill>
                  <a:srgbClr val="2B2438"/>
                </a:solidFill>
                <a:latin typeface="+mj-lt"/>
              </a:rPr>
              <a:t>Atomic structure</a:t>
            </a:r>
          </a:p>
          <a:p>
            <a:pPr marL="342900" indent="-342900">
              <a:buFont typeface="+mj-lt"/>
              <a:buAutoNum type="arabicPeriod"/>
              <a:tabLst>
                <a:tab pos="335756" algn="l"/>
              </a:tabLst>
            </a:pPr>
            <a:r>
              <a:rPr lang="en-GB">
                <a:solidFill>
                  <a:srgbClr val="2B2438"/>
                </a:solidFill>
                <a:latin typeface="+mj-lt"/>
              </a:rPr>
              <a:t>Bonding</a:t>
            </a:r>
          </a:p>
          <a:p>
            <a:pPr marL="342900" indent="-342900">
              <a:buFont typeface="+mj-lt"/>
              <a:buAutoNum type="arabicPeriod"/>
              <a:tabLst>
                <a:tab pos="335756" algn="l"/>
              </a:tabLst>
            </a:pPr>
            <a:r>
              <a:rPr lang="en-GB">
                <a:solidFill>
                  <a:srgbClr val="2B2438"/>
                </a:solidFill>
                <a:latin typeface="+mj-lt"/>
              </a:rPr>
              <a:t>Quantitative chemistry</a:t>
            </a:r>
          </a:p>
          <a:p>
            <a:pPr marL="342900" indent="-342900">
              <a:buFont typeface="+mj-lt"/>
              <a:buAutoNum type="arabicPeriod"/>
              <a:tabLst>
                <a:tab pos="335756" algn="l"/>
              </a:tabLst>
            </a:pPr>
            <a:r>
              <a:rPr lang="en-GB">
                <a:solidFill>
                  <a:srgbClr val="2B2438"/>
                </a:solidFill>
                <a:latin typeface="+mj-lt"/>
              </a:rPr>
              <a:t>Chemical changes</a:t>
            </a:r>
          </a:p>
          <a:p>
            <a:pPr marL="342900" indent="-342900">
              <a:buFont typeface="+mj-lt"/>
              <a:buAutoNum type="arabicPeriod"/>
              <a:tabLst>
                <a:tab pos="335756" algn="l"/>
              </a:tabLst>
            </a:pPr>
            <a:r>
              <a:rPr lang="en-GB">
                <a:solidFill>
                  <a:srgbClr val="2B2438"/>
                </a:solidFill>
                <a:latin typeface="+mj-lt"/>
              </a:rPr>
              <a:t>Energy changes</a:t>
            </a:r>
          </a:p>
          <a:p>
            <a:pPr marL="342900" indent="-342900">
              <a:buFont typeface="+mj-lt"/>
              <a:buAutoNum type="arabicPeriod"/>
              <a:tabLst>
                <a:tab pos="335756" algn="l"/>
              </a:tabLst>
            </a:pPr>
            <a:r>
              <a:rPr lang="en-GB">
                <a:solidFill>
                  <a:srgbClr val="2B2438"/>
                </a:solidFill>
                <a:latin typeface="+mj-lt"/>
              </a:rPr>
              <a:t>The rate and extent of chemical change</a:t>
            </a:r>
          </a:p>
          <a:p>
            <a:pPr marL="342900" indent="-342900">
              <a:buFont typeface="+mj-lt"/>
              <a:buAutoNum type="arabicPeriod"/>
              <a:tabLst>
                <a:tab pos="335756" algn="l"/>
              </a:tabLst>
            </a:pPr>
            <a:r>
              <a:rPr lang="en-GB">
                <a:solidFill>
                  <a:srgbClr val="2B2438"/>
                </a:solidFill>
                <a:latin typeface="+mj-lt"/>
              </a:rPr>
              <a:t>Organic chemistry</a:t>
            </a:r>
          </a:p>
          <a:p>
            <a:pPr marL="342900" indent="-342900">
              <a:buFont typeface="+mj-lt"/>
              <a:buAutoNum type="arabicPeriod"/>
              <a:tabLst>
                <a:tab pos="335756" algn="l"/>
              </a:tabLst>
            </a:pPr>
            <a:r>
              <a:rPr lang="en-GB">
                <a:solidFill>
                  <a:srgbClr val="2B2438"/>
                </a:solidFill>
                <a:latin typeface="+mj-lt"/>
              </a:rPr>
              <a:t>Chemical analysis</a:t>
            </a:r>
          </a:p>
          <a:p>
            <a:pPr marL="342900" indent="-342900">
              <a:buFont typeface="+mj-lt"/>
              <a:buAutoNum type="arabicPeriod"/>
              <a:tabLst>
                <a:tab pos="335756" algn="l"/>
              </a:tabLst>
            </a:pPr>
            <a:r>
              <a:rPr lang="en-GB">
                <a:solidFill>
                  <a:srgbClr val="2B2438"/>
                </a:solidFill>
                <a:latin typeface="+mj-lt"/>
              </a:rPr>
              <a:t>Chemistry of the atmosphere</a:t>
            </a:r>
          </a:p>
          <a:p>
            <a:pPr marL="342900" indent="-342900">
              <a:buFont typeface="+mj-lt"/>
              <a:buAutoNum type="arabicPeriod"/>
              <a:tabLst>
                <a:tab pos="335756" algn="l"/>
              </a:tabLst>
            </a:pPr>
            <a:r>
              <a:rPr lang="en-GB">
                <a:solidFill>
                  <a:srgbClr val="2B2438"/>
                </a:solidFill>
                <a:latin typeface="+mj-lt"/>
              </a:rPr>
              <a:t>Using resources</a:t>
            </a:r>
          </a:p>
        </p:txBody>
      </p:sp>
      <p:sp>
        <p:nvSpPr>
          <p:cNvPr id="15" name="TextBox 14">
            <a:extLst>
              <a:ext uri="{FF2B5EF4-FFF2-40B4-BE49-F238E27FC236}">
                <a16:creationId xmlns:a16="http://schemas.microsoft.com/office/drawing/2014/main" id="{B470544F-69CB-331A-3908-B4F15EE4CC02}"/>
              </a:ext>
            </a:extLst>
          </p:cNvPr>
          <p:cNvSpPr txBox="1"/>
          <p:nvPr/>
        </p:nvSpPr>
        <p:spPr>
          <a:xfrm>
            <a:off x="6336196" y="2527369"/>
            <a:ext cx="2786063" cy="2887970"/>
          </a:xfrm>
          <a:prstGeom prst="rect">
            <a:avLst/>
          </a:prstGeom>
          <a:noFill/>
          <a:ln>
            <a:solidFill>
              <a:schemeClr val="tx1"/>
            </a:solidFill>
          </a:ln>
        </p:spPr>
        <p:txBody>
          <a:bodyPr wrap="square">
            <a:spAutoFit/>
          </a:bodyPr>
          <a:lstStyle/>
          <a:p>
            <a:pPr marL="271463" indent="-271463">
              <a:spcBef>
                <a:spcPts val="225"/>
              </a:spcBef>
              <a:spcAft>
                <a:spcPts val="225"/>
              </a:spcAft>
            </a:pPr>
            <a:r>
              <a:rPr lang="en-GB" b="1">
                <a:solidFill>
                  <a:srgbClr val="2B2438"/>
                </a:solidFill>
                <a:latin typeface="+mj-lt"/>
              </a:rPr>
              <a:t>Physics</a:t>
            </a:r>
          </a:p>
          <a:p>
            <a:pPr marL="342900" indent="-342900">
              <a:buFont typeface="+mj-lt"/>
              <a:buAutoNum type="arabicPeriod"/>
              <a:tabLst>
                <a:tab pos="271463" algn="l"/>
              </a:tabLst>
            </a:pPr>
            <a:r>
              <a:rPr lang="en-GB">
                <a:solidFill>
                  <a:srgbClr val="2B2438"/>
                </a:solidFill>
                <a:latin typeface="+mj-lt"/>
              </a:rPr>
              <a:t>Energy</a:t>
            </a:r>
          </a:p>
          <a:p>
            <a:pPr marL="342900" indent="-342900">
              <a:buFont typeface="+mj-lt"/>
              <a:buAutoNum type="arabicPeriod"/>
              <a:tabLst>
                <a:tab pos="271463" algn="l"/>
              </a:tabLst>
            </a:pPr>
            <a:r>
              <a:rPr lang="en-GB">
                <a:solidFill>
                  <a:srgbClr val="2B2438"/>
                </a:solidFill>
                <a:latin typeface="+mj-lt"/>
              </a:rPr>
              <a:t>Electricity</a:t>
            </a:r>
          </a:p>
          <a:p>
            <a:pPr marL="342900" indent="-342900">
              <a:buFont typeface="+mj-lt"/>
              <a:buAutoNum type="arabicPeriod"/>
              <a:tabLst>
                <a:tab pos="271463" algn="l"/>
              </a:tabLst>
            </a:pPr>
            <a:r>
              <a:rPr lang="en-GB">
                <a:solidFill>
                  <a:srgbClr val="2B2438"/>
                </a:solidFill>
                <a:latin typeface="+mj-lt"/>
              </a:rPr>
              <a:t>Particle model of matter</a:t>
            </a:r>
          </a:p>
          <a:p>
            <a:pPr marL="342900" indent="-342900">
              <a:buFont typeface="+mj-lt"/>
              <a:buAutoNum type="arabicPeriod"/>
              <a:tabLst>
                <a:tab pos="271463" algn="l"/>
              </a:tabLst>
            </a:pPr>
            <a:r>
              <a:rPr lang="en-GB">
                <a:solidFill>
                  <a:srgbClr val="2B2438"/>
                </a:solidFill>
                <a:latin typeface="+mj-lt"/>
              </a:rPr>
              <a:t>Atomic structure</a:t>
            </a:r>
          </a:p>
          <a:p>
            <a:pPr marL="342900" indent="-342900">
              <a:buFont typeface="+mj-lt"/>
              <a:buAutoNum type="arabicPeriod"/>
              <a:tabLst>
                <a:tab pos="271463" algn="l"/>
              </a:tabLst>
            </a:pPr>
            <a:r>
              <a:rPr lang="en-GB">
                <a:solidFill>
                  <a:srgbClr val="2B2438"/>
                </a:solidFill>
                <a:latin typeface="+mj-lt"/>
              </a:rPr>
              <a:t>Forces</a:t>
            </a:r>
          </a:p>
          <a:p>
            <a:pPr marL="342900" indent="-342900">
              <a:buFont typeface="+mj-lt"/>
              <a:buAutoNum type="arabicPeriod"/>
              <a:tabLst>
                <a:tab pos="271463" algn="l"/>
              </a:tabLst>
            </a:pPr>
            <a:r>
              <a:rPr lang="en-GB">
                <a:solidFill>
                  <a:srgbClr val="2B2438"/>
                </a:solidFill>
                <a:latin typeface="+mj-lt"/>
              </a:rPr>
              <a:t>Waves</a:t>
            </a:r>
          </a:p>
          <a:p>
            <a:pPr marL="342900" indent="-342900">
              <a:buFont typeface="+mj-lt"/>
              <a:buAutoNum type="arabicPeriod"/>
              <a:tabLst>
                <a:tab pos="271463" algn="l"/>
              </a:tabLst>
            </a:pPr>
            <a:r>
              <a:rPr lang="en-GB">
                <a:solidFill>
                  <a:srgbClr val="2B2438"/>
                </a:solidFill>
                <a:latin typeface="+mj-lt"/>
              </a:rPr>
              <a:t>Magnetism and electromagnetism</a:t>
            </a:r>
          </a:p>
          <a:p>
            <a:pPr marL="342900" indent="-342900">
              <a:buFont typeface="+mj-lt"/>
              <a:buAutoNum type="arabicPeriod"/>
              <a:tabLst>
                <a:tab pos="271463" algn="l"/>
              </a:tabLst>
            </a:pPr>
            <a:r>
              <a:rPr lang="en-GB">
                <a:solidFill>
                  <a:srgbClr val="2B2438"/>
                </a:solidFill>
                <a:latin typeface="+mj-lt"/>
              </a:rPr>
              <a:t>Space physics</a:t>
            </a:r>
          </a:p>
        </p:txBody>
      </p:sp>
      <p:sp>
        <p:nvSpPr>
          <p:cNvPr id="16" name="Rectangle: Rounded Corners 15">
            <a:extLst>
              <a:ext uri="{FF2B5EF4-FFF2-40B4-BE49-F238E27FC236}">
                <a16:creationId xmlns:a16="http://schemas.microsoft.com/office/drawing/2014/main" id="{83D8F548-5BA2-907E-817C-20C5DB80248F}"/>
              </a:ext>
            </a:extLst>
          </p:cNvPr>
          <p:cNvSpPr/>
          <p:nvPr/>
        </p:nvSpPr>
        <p:spPr>
          <a:xfrm>
            <a:off x="26599" y="2864644"/>
            <a:ext cx="2786063" cy="11287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17" name="Rectangle: Rounded Corners 16">
            <a:extLst>
              <a:ext uri="{FF2B5EF4-FFF2-40B4-BE49-F238E27FC236}">
                <a16:creationId xmlns:a16="http://schemas.microsoft.com/office/drawing/2014/main" id="{C90520BE-9731-614C-5201-DFB012D7C13B}"/>
              </a:ext>
            </a:extLst>
          </p:cNvPr>
          <p:cNvSpPr/>
          <p:nvPr/>
        </p:nvSpPr>
        <p:spPr>
          <a:xfrm>
            <a:off x="2895647" y="2864644"/>
            <a:ext cx="3371849" cy="1385888"/>
          </a:xfrm>
          <a:prstGeom prst="roundRect">
            <a:avLst>
              <a:gd name="adj" fmla="val 1305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18" name="Rectangle: Rounded Corners 17">
            <a:extLst>
              <a:ext uri="{FF2B5EF4-FFF2-40B4-BE49-F238E27FC236}">
                <a16:creationId xmlns:a16="http://schemas.microsoft.com/office/drawing/2014/main" id="{A9C0B569-DEA4-29FA-A3DA-CCE91A6FC94F}"/>
              </a:ext>
            </a:extLst>
          </p:cNvPr>
          <p:cNvSpPr/>
          <p:nvPr/>
        </p:nvSpPr>
        <p:spPr>
          <a:xfrm>
            <a:off x="6350482" y="2852527"/>
            <a:ext cx="2766919" cy="1140830"/>
          </a:xfrm>
          <a:prstGeom prst="roundRect">
            <a:avLst>
              <a:gd name="adj" fmla="val 996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3" name="TextBox 2">
            <a:extLst>
              <a:ext uri="{FF2B5EF4-FFF2-40B4-BE49-F238E27FC236}">
                <a16:creationId xmlns:a16="http://schemas.microsoft.com/office/drawing/2014/main" id="{BC9E645A-11D8-5EEE-361C-AB2B7881A7C2}"/>
              </a:ext>
            </a:extLst>
          </p:cNvPr>
          <p:cNvSpPr txBox="1"/>
          <p:nvPr/>
        </p:nvSpPr>
        <p:spPr>
          <a:xfrm>
            <a:off x="3021817" y="1921669"/>
            <a:ext cx="2720104" cy="461665"/>
          </a:xfrm>
          <a:prstGeom prst="rect">
            <a:avLst/>
          </a:prstGeom>
          <a:noFill/>
        </p:spPr>
        <p:txBody>
          <a:bodyPr wrap="none" rtlCol="0">
            <a:spAutoFit/>
          </a:bodyPr>
          <a:lstStyle/>
          <a:p>
            <a:r>
              <a:rPr lang="en-GB" sz="2400" b="1">
                <a:latin typeface="+mj-lt"/>
                <a:hlinkClick r:id="rId3"/>
              </a:rPr>
              <a:t>AQA GCSE Chemistry</a:t>
            </a:r>
            <a:endParaRPr lang="en-GB" sz="2400" b="1">
              <a:latin typeface="+mj-lt"/>
            </a:endParaRPr>
          </a:p>
        </p:txBody>
      </p:sp>
      <p:sp>
        <p:nvSpPr>
          <p:cNvPr id="4" name="TextBox 3">
            <a:extLst>
              <a:ext uri="{FF2B5EF4-FFF2-40B4-BE49-F238E27FC236}">
                <a16:creationId xmlns:a16="http://schemas.microsoft.com/office/drawing/2014/main" id="{2C5FA417-4958-4FD8-9355-619E15293D15}"/>
              </a:ext>
            </a:extLst>
          </p:cNvPr>
          <p:cNvSpPr txBox="1"/>
          <p:nvPr/>
        </p:nvSpPr>
        <p:spPr>
          <a:xfrm>
            <a:off x="6357553" y="1945222"/>
            <a:ext cx="2358338" cy="461665"/>
          </a:xfrm>
          <a:prstGeom prst="rect">
            <a:avLst/>
          </a:prstGeom>
          <a:noFill/>
        </p:spPr>
        <p:txBody>
          <a:bodyPr wrap="none" rtlCol="0">
            <a:spAutoFit/>
          </a:bodyPr>
          <a:lstStyle/>
          <a:p>
            <a:r>
              <a:rPr lang="en-GB" sz="2400" b="1">
                <a:latin typeface="+mj-lt"/>
                <a:hlinkClick r:id="rId4"/>
              </a:rPr>
              <a:t>AQA GCSE Physics</a:t>
            </a:r>
            <a:endParaRPr lang="en-GB" sz="2400" b="1">
              <a:latin typeface="+mj-lt"/>
            </a:endParaRPr>
          </a:p>
        </p:txBody>
      </p:sp>
      <p:sp>
        <p:nvSpPr>
          <p:cNvPr id="6" name="Title 5">
            <a:extLst>
              <a:ext uri="{FF2B5EF4-FFF2-40B4-BE49-F238E27FC236}">
                <a16:creationId xmlns:a16="http://schemas.microsoft.com/office/drawing/2014/main" id="{1C2C164D-3C4B-F6A8-A824-6A6AE3D6A034}"/>
              </a:ext>
            </a:extLst>
          </p:cNvPr>
          <p:cNvSpPr>
            <a:spLocks noGrp="1"/>
          </p:cNvSpPr>
          <p:nvPr>
            <p:ph type="title"/>
          </p:nvPr>
        </p:nvSpPr>
        <p:spPr>
          <a:xfrm>
            <a:off x="0" y="923544"/>
            <a:ext cx="8515350" cy="902081"/>
          </a:xfrm>
        </p:spPr>
        <p:txBody>
          <a:bodyPr/>
          <a:lstStyle/>
          <a:p>
            <a:r>
              <a:rPr lang="en-GB" b="1"/>
              <a:t>Science – Course Overview</a:t>
            </a:r>
          </a:p>
        </p:txBody>
      </p:sp>
    </p:spTree>
    <p:extLst>
      <p:ext uri="{BB962C8B-B14F-4D97-AF65-F5344CB8AC3E}">
        <p14:creationId xmlns:p14="http://schemas.microsoft.com/office/powerpoint/2010/main" val="93901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C486B-79BA-07AD-A0A0-01DC76247A37}"/>
              </a:ext>
            </a:extLst>
          </p:cNvPr>
          <p:cNvSpPr>
            <a:spLocks noGrp="1"/>
          </p:cNvSpPr>
          <p:nvPr>
            <p:ph idx="1"/>
          </p:nvPr>
        </p:nvSpPr>
        <p:spPr>
          <a:xfrm>
            <a:off x="626165" y="1965566"/>
            <a:ext cx="7894154" cy="3263504"/>
          </a:xfrm>
        </p:spPr>
        <p:txBody>
          <a:bodyPr vert="horz" lIns="68580" tIns="34290" rIns="68580" bIns="34290" rtlCol="0" anchor="t">
            <a:noAutofit/>
          </a:bodyPr>
          <a:lstStyle/>
          <a:p>
            <a:pPr marL="0" indent="0">
              <a:lnSpc>
                <a:spcPct val="110000"/>
              </a:lnSpc>
              <a:spcBef>
                <a:spcPts val="225"/>
              </a:spcBef>
              <a:spcAft>
                <a:spcPts val="225"/>
              </a:spcAft>
              <a:buNone/>
            </a:pPr>
            <a:r>
              <a:rPr lang="en-GB" sz="1950" b="1">
                <a:solidFill>
                  <a:srgbClr val="1C1C1C"/>
                </a:solidFill>
              </a:rPr>
              <a:t>Formative assessment (ongoing assessment)</a:t>
            </a:r>
          </a:p>
          <a:p>
            <a:pPr>
              <a:lnSpc>
                <a:spcPct val="110000"/>
              </a:lnSpc>
              <a:spcBef>
                <a:spcPts val="225"/>
              </a:spcBef>
              <a:spcAft>
                <a:spcPts val="225"/>
              </a:spcAft>
            </a:pPr>
            <a:r>
              <a:rPr lang="en-GB" sz="1950">
                <a:solidFill>
                  <a:srgbClr val="1C1C1C"/>
                </a:solidFill>
              </a:rPr>
              <a:t>Class activities and homework assignments. </a:t>
            </a:r>
          </a:p>
          <a:p>
            <a:pPr>
              <a:lnSpc>
                <a:spcPct val="110000"/>
              </a:lnSpc>
              <a:spcBef>
                <a:spcPts val="225"/>
              </a:spcBef>
              <a:spcAft>
                <a:spcPts val="225"/>
              </a:spcAft>
            </a:pPr>
            <a:r>
              <a:rPr lang="en-GB" sz="1950">
                <a:solidFill>
                  <a:srgbClr val="1C1C1C"/>
                </a:solidFill>
              </a:rPr>
              <a:t>Low-stakes.</a:t>
            </a:r>
          </a:p>
          <a:p>
            <a:pPr>
              <a:lnSpc>
                <a:spcPct val="110000"/>
              </a:lnSpc>
              <a:spcBef>
                <a:spcPts val="225"/>
              </a:spcBef>
              <a:spcAft>
                <a:spcPts val="225"/>
              </a:spcAft>
            </a:pPr>
            <a:r>
              <a:rPr lang="en-GB" sz="1950">
                <a:solidFill>
                  <a:srgbClr val="1C1C1C"/>
                </a:solidFill>
              </a:rPr>
              <a:t>Provide valuable insights into students’ grasp of the material and highlight areas where they may require further support. </a:t>
            </a:r>
          </a:p>
          <a:p>
            <a:pPr marL="0" indent="0">
              <a:lnSpc>
                <a:spcPct val="110000"/>
              </a:lnSpc>
              <a:spcBef>
                <a:spcPts val="225"/>
              </a:spcBef>
              <a:spcAft>
                <a:spcPts val="225"/>
              </a:spcAft>
              <a:buNone/>
            </a:pPr>
            <a:r>
              <a:rPr lang="en-GB" sz="1950" b="1">
                <a:solidFill>
                  <a:srgbClr val="1C1C1C"/>
                </a:solidFill>
              </a:rPr>
              <a:t>Summative assessment (end-of-unit tests)</a:t>
            </a:r>
          </a:p>
          <a:p>
            <a:pPr>
              <a:lnSpc>
                <a:spcPct val="110000"/>
              </a:lnSpc>
              <a:spcBef>
                <a:spcPts val="225"/>
              </a:spcBef>
              <a:spcAft>
                <a:spcPts val="225"/>
              </a:spcAft>
            </a:pPr>
            <a:r>
              <a:rPr lang="en-GB" sz="1950">
                <a:solidFill>
                  <a:srgbClr val="1C1C1C"/>
                </a:solidFill>
              </a:rPr>
              <a:t>Measure a student's overall understanding of the material covered in a topic. </a:t>
            </a:r>
          </a:p>
          <a:p>
            <a:pPr>
              <a:lnSpc>
                <a:spcPct val="110000"/>
              </a:lnSpc>
              <a:spcBef>
                <a:spcPts val="225"/>
              </a:spcBef>
              <a:spcAft>
                <a:spcPts val="225"/>
              </a:spcAft>
            </a:pPr>
            <a:r>
              <a:rPr lang="en-GB" sz="1950">
                <a:solidFill>
                  <a:srgbClr val="1C1C1C"/>
                </a:solidFill>
              </a:rPr>
              <a:t>Usually include questions from previous topics, encouraging students to engage in long-term revision and supporting knowledge retention.</a:t>
            </a:r>
            <a:endParaRPr lang="en-GB" sz="1950"/>
          </a:p>
        </p:txBody>
      </p:sp>
      <p:sp>
        <p:nvSpPr>
          <p:cNvPr id="5" name="Title 4">
            <a:extLst>
              <a:ext uri="{FF2B5EF4-FFF2-40B4-BE49-F238E27FC236}">
                <a16:creationId xmlns:a16="http://schemas.microsoft.com/office/drawing/2014/main" id="{659029C7-3762-A447-3FC2-D2A9D68B6700}"/>
              </a:ext>
            </a:extLst>
          </p:cNvPr>
          <p:cNvSpPr>
            <a:spLocks noGrp="1"/>
          </p:cNvSpPr>
          <p:nvPr>
            <p:ph type="title"/>
          </p:nvPr>
        </p:nvSpPr>
        <p:spPr>
          <a:xfrm>
            <a:off x="0" y="923544"/>
            <a:ext cx="8515350" cy="902081"/>
          </a:xfrm>
        </p:spPr>
        <p:txBody>
          <a:bodyPr/>
          <a:lstStyle/>
          <a:p>
            <a:r>
              <a:rPr lang="en-GB" b="1"/>
              <a:t>Science – Assessment</a:t>
            </a:r>
          </a:p>
        </p:txBody>
      </p:sp>
    </p:spTree>
    <p:extLst>
      <p:ext uri="{BB962C8B-B14F-4D97-AF65-F5344CB8AC3E}">
        <p14:creationId xmlns:p14="http://schemas.microsoft.com/office/powerpoint/2010/main" val="302205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ECBDA34-079E-3CA0-C2F7-9F2FA8B07156}"/>
              </a:ext>
            </a:extLst>
          </p:cNvPr>
          <p:cNvSpPr txBox="1">
            <a:spLocks/>
          </p:cNvSpPr>
          <p:nvPr/>
        </p:nvSpPr>
        <p:spPr>
          <a:xfrm>
            <a:off x="126724" y="1964396"/>
            <a:ext cx="5814392" cy="298571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0019" indent="-150019">
              <a:lnSpc>
                <a:spcPct val="115000"/>
              </a:lnSpc>
              <a:spcAft>
                <a:spcPts val="450"/>
              </a:spcAft>
            </a:pPr>
            <a:r>
              <a:rPr lang="en-GB" sz="1800" b="1" kern="100">
                <a:ea typeface="Aptos" panose="020B0004020202020204" pitchFamily="34" charset="0"/>
                <a:cs typeface="Calibri" panose="020F0502020204030204" pitchFamily="34" charset="0"/>
              </a:rPr>
              <a:t>Active Engagement</a:t>
            </a:r>
            <a:endParaRPr lang="en-GB" sz="1800" kern="100">
              <a:ea typeface="Aptos" panose="020B0004020202020204" pitchFamily="34" charset="0"/>
              <a:cs typeface="Calibri" panose="020F0502020204030204" pitchFamily="34" charset="0"/>
            </a:endParaRPr>
          </a:p>
          <a:p>
            <a:pPr marL="407194" lvl="1" indent="-150019">
              <a:lnSpc>
                <a:spcPct val="115000"/>
              </a:lnSpc>
              <a:spcAft>
                <a:spcPts val="450"/>
              </a:spcAft>
              <a:buSzPct val="100000"/>
              <a:tabLst>
                <a:tab pos="257175" algn="l"/>
              </a:tabLst>
            </a:pPr>
            <a:r>
              <a:rPr lang="en-GB" sz="1800" b="1" kern="100">
                <a:ea typeface="Aptos" panose="020B0004020202020204" pitchFamily="34" charset="0"/>
                <a:cs typeface="Calibri" panose="020F0502020204030204" pitchFamily="34" charset="0"/>
              </a:rPr>
              <a:t>Use flashcards and quizzes:</a:t>
            </a:r>
            <a:r>
              <a:rPr lang="en-GB" sz="1800" kern="100">
                <a:ea typeface="Aptos" panose="020B0004020202020204" pitchFamily="34" charset="0"/>
                <a:cs typeface="Calibri" panose="020F0502020204030204" pitchFamily="34" charset="0"/>
              </a:rPr>
              <a:t> These tools can help your child review key terms and concepts in a fun, interactive way. We use Tassomai. </a:t>
            </a:r>
            <a:r>
              <a:rPr lang="en-GB" sz="1800" kern="100">
                <a:cs typeface="Calibri" panose="020F0502020204030204" pitchFamily="34" charset="0"/>
              </a:rPr>
              <a:t>Our top Tassomai Year 11 user last year completed 262 daily goals…</a:t>
            </a:r>
          </a:p>
          <a:p>
            <a:pPr marL="664369" lvl="3" indent="-150019">
              <a:lnSpc>
                <a:spcPct val="115000"/>
              </a:lnSpc>
              <a:spcAft>
                <a:spcPts val="450"/>
              </a:spcAft>
              <a:buSzPct val="100000"/>
              <a:buFont typeface="Wingdings" panose="05000000000000000000" pitchFamily="2" charset="2"/>
              <a:buChar char="§"/>
              <a:tabLst>
                <a:tab pos="203597" algn="l"/>
              </a:tabLst>
            </a:pPr>
            <a:r>
              <a:rPr lang="en-GB" kern="100">
                <a:cs typeface="Calibri" panose="020F0502020204030204" pitchFamily="34" charset="0"/>
              </a:rPr>
              <a:t>Target grade 4-4</a:t>
            </a:r>
          </a:p>
          <a:p>
            <a:pPr marL="664369" lvl="3" indent="-150019">
              <a:lnSpc>
                <a:spcPct val="115000"/>
              </a:lnSpc>
              <a:spcAft>
                <a:spcPts val="450"/>
              </a:spcAft>
              <a:buSzPct val="100000"/>
              <a:buFont typeface="Wingdings" panose="05000000000000000000" pitchFamily="2" charset="2"/>
              <a:buChar char="§"/>
              <a:tabLst>
                <a:tab pos="203597" algn="l"/>
              </a:tabLst>
            </a:pPr>
            <a:r>
              <a:rPr lang="en-GB" kern="100">
                <a:cs typeface="Calibri" panose="020F0502020204030204" pitchFamily="34" charset="0"/>
              </a:rPr>
              <a:t>Actual grade 9-8</a:t>
            </a:r>
          </a:p>
          <a:p>
            <a:pPr marL="407194" lvl="1" indent="-150019">
              <a:lnSpc>
                <a:spcPct val="115000"/>
              </a:lnSpc>
              <a:spcAft>
                <a:spcPts val="450"/>
              </a:spcAft>
              <a:buSzPct val="100000"/>
              <a:tabLst>
                <a:tab pos="203597" algn="l"/>
              </a:tabLst>
            </a:pPr>
            <a:r>
              <a:rPr lang="en-GB" sz="1800" b="1" kern="100">
                <a:cs typeface="Calibri" panose="020F0502020204030204" pitchFamily="34" charset="0"/>
              </a:rPr>
              <a:t>Ask questions: </a:t>
            </a:r>
            <a:r>
              <a:rPr lang="en-GB" sz="1800" kern="100">
                <a:ea typeface="Aptos" panose="020B0004020202020204" pitchFamily="34" charset="0"/>
                <a:cs typeface="Calibri" panose="020F0502020204030204" pitchFamily="34" charset="0"/>
              </a:rPr>
              <a:t>After they study a concept, ask them to explain it to you. Teaching someone else is an excellent way to reinforce learning.</a:t>
            </a:r>
          </a:p>
        </p:txBody>
      </p:sp>
      <p:pic>
        <p:nvPicPr>
          <p:cNvPr id="7" name="Picture 6">
            <a:extLst>
              <a:ext uri="{FF2B5EF4-FFF2-40B4-BE49-F238E27FC236}">
                <a16:creationId xmlns:a16="http://schemas.microsoft.com/office/drawing/2014/main" id="{512D2332-35C0-0215-9854-EF70F3CF83FC}"/>
              </a:ext>
            </a:extLst>
          </p:cNvPr>
          <p:cNvPicPr>
            <a:picLocks noChangeAspect="1"/>
          </p:cNvPicPr>
          <p:nvPr/>
        </p:nvPicPr>
        <p:blipFill>
          <a:blip r:embed="rId2"/>
          <a:stretch>
            <a:fillRect/>
          </a:stretch>
        </p:blipFill>
        <p:spPr>
          <a:xfrm>
            <a:off x="5882312" y="1964396"/>
            <a:ext cx="2426156" cy="3857625"/>
          </a:xfrm>
          <a:prstGeom prst="rect">
            <a:avLst/>
          </a:prstGeom>
        </p:spPr>
      </p:pic>
      <p:pic>
        <p:nvPicPr>
          <p:cNvPr id="8" name="Picture 7" descr="A blue circle with a light bulb and text&#10;&#10;Description automatically generated">
            <a:extLst>
              <a:ext uri="{FF2B5EF4-FFF2-40B4-BE49-F238E27FC236}">
                <a16:creationId xmlns:a16="http://schemas.microsoft.com/office/drawing/2014/main" id="{DD5D267F-5DB5-23CD-93A8-0A068E6337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9801" y="1964396"/>
            <a:ext cx="941520" cy="941520"/>
          </a:xfrm>
          <a:prstGeom prst="rect">
            <a:avLst/>
          </a:prstGeom>
        </p:spPr>
      </p:pic>
      <p:sp>
        <p:nvSpPr>
          <p:cNvPr id="5" name="Title 4">
            <a:extLst>
              <a:ext uri="{FF2B5EF4-FFF2-40B4-BE49-F238E27FC236}">
                <a16:creationId xmlns:a16="http://schemas.microsoft.com/office/drawing/2014/main" id="{088A3788-2323-5411-33A7-3232DB90EE35}"/>
              </a:ext>
            </a:extLst>
          </p:cNvPr>
          <p:cNvSpPr>
            <a:spLocks noGrp="1"/>
          </p:cNvSpPr>
          <p:nvPr>
            <p:ph type="title"/>
          </p:nvPr>
        </p:nvSpPr>
        <p:spPr>
          <a:xfrm>
            <a:off x="0" y="923544"/>
            <a:ext cx="8515350" cy="902081"/>
          </a:xfrm>
        </p:spPr>
        <p:txBody>
          <a:bodyPr/>
          <a:lstStyle/>
          <a:p>
            <a:r>
              <a:rPr lang="en-GB" b="1"/>
              <a:t>Science – Top Tips for Success</a:t>
            </a:r>
          </a:p>
        </p:txBody>
      </p:sp>
    </p:spTree>
    <p:extLst>
      <p:ext uri="{BB962C8B-B14F-4D97-AF65-F5344CB8AC3E}">
        <p14:creationId xmlns:p14="http://schemas.microsoft.com/office/powerpoint/2010/main" val="426525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C7D75-9F9C-EA22-A236-52AC6BB4D2FA}"/>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7ECF715-9AA9-DEB9-3F39-5B9FDF28DC31}"/>
              </a:ext>
            </a:extLst>
          </p:cNvPr>
          <p:cNvSpPr txBox="1">
            <a:spLocks/>
          </p:cNvSpPr>
          <p:nvPr/>
        </p:nvSpPr>
        <p:spPr>
          <a:xfrm>
            <a:off x="402535" y="2105953"/>
            <a:ext cx="3205370" cy="298571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450"/>
              </a:spcAft>
              <a:buSzPct val="100000"/>
              <a:tabLst>
                <a:tab pos="257175" algn="l"/>
              </a:tabLst>
            </a:pPr>
            <a:r>
              <a:rPr lang="en-GB" sz="2100" b="1" kern="100">
                <a:cs typeface="Calibri" panose="020F0502020204030204" pitchFamily="34" charset="0"/>
              </a:rPr>
              <a:t>Practice with past papers: </a:t>
            </a:r>
            <a:r>
              <a:rPr lang="en-GB" sz="2100" kern="100">
                <a:cs typeface="Calibri" panose="020F0502020204030204" pitchFamily="34" charset="0"/>
              </a:rPr>
              <a:t>Encourage your child to answer questions from past science papers. This builds familiarity with exam formats and improves time management skills.</a:t>
            </a:r>
          </a:p>
        </p:txBody>
      </p:sp>
      <p:pic>
        <p:nvPicPr>
          <p:cNvPr id="3" name="Picture 2" descr="A screenshot of a computer&#10;&#10;Description automatically generated">
            <a:extLst>
              <a:ext uri="{FF2B5EF4-FFF2-40B4-BE49-F238E27FC236}">
                <a16:creationId xmlns:a16="http://schemas.microsoft.com/office/drawing/2014/main" id="{49573261-0DA7-87F7-CDBF-0C899E32D810}"/>
              </a:ext>
            </a:extLst>
          </p:cNvPr>
          <p:cNvPicPr>
            <a:picLocks noChangeAspect="1"/>
          </p:cNvPicPr>
          <p:nvPr/>
        </p:nvPicPr>
        <p:blipFill>
          <a:blip r:embed="rId2"/>
          <a:srcRect l="9542" t="4288" r="11294" b="7992"/>
          <a:stretch/>
        </p:blipFill>
        <p:spPr>
          <a:xfrm>
            <a:off x="3738571" y="2760142"/>
            <a:ext cx="4908473" cy="3059297"/>
          </a:xfrm>
          <a:prstGeom prst="rect">
            <a:avLst/>
          </a:prstGeom>
          <a:ln>
            <a:solidFill>
              <a:schemeClr val="tx1"/>
            </a:solidFill>
          </a:ln>
        </p:spPr>
      </p:pic>
      <p:sp>
        <p:nvSpPr>
          <p:cNvPr id="5" name="TextBox 4">
            <a:extLst>
              <a:ext uri="{FF2B5EF4-FFF2-40B4-BE49-F238E27FC236}">
                <a16:creationId xmlns:a16="http://schemas.microsoft.com/office/drawing/2014/main" id="{B207DFA1-9877-63AD-BFDD-7DA0C0457955}"/>
              </a:ext>
            </a:extLst>
          </p:cNvPr>
          <p:cNvSpPr txBox="1"/>
          <p:nvPr/>
        </p:nvSpPr>
        <p:spPr>
          <a:xfrm>
            <a:off x="3731708" y="2362112"/>
            <a:ext cx="4236322" cy="369332"/>
          </a:xfrm>
          <a:prstGeom prst="rect">
            <a:avLst/>
          </a:prstGeom>
          <a:solidFill>
            <a:srgbClr val="FFFF00"/>
          </a:solidFill>
        </p:spPr>
        <p:txBody>
          <a:bodyPr wrap="square">
            <a:spAutoFit/>
          </a:bodyPr>
          <a:lstStyle/>
          <a:p>
            <a:r>
              <a:rPr lang="en-GB"/>
              <a:t>https://www.physicsandmathstutor.com/</a:t>
            </a:r>
          </a:p>
        </p:txBody>
      </p:sp>
      <p:pic>
        <p:nvPicPr>
          <p:cNvPr id="6" name="Picture 5" descr="A blue circle with a light bulb and text&#10;&#10;Description automatically generated">
            <a:extLst>
              <a:ext uri="{FF2B5EF4-FFF2-40B4-BE49-F238E27FC236}">
                <a16:creationId xmlns:a16="http://schemas.microsoft.com/office/drawing/2014/main" id="{1E04FFAC-28C7-5B1F-3D23-4C2D71805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4892" y="1979302"/>
            <a:ext cx="941520" cy="941520"/>
          </a:xfrm>
          <a:prstGeom prst="rect">
            <a:avLst/>
          </a:prstGeom>
        </p:spPr>
      </p:pic>
      <p:sp>
        <p:nvSpPr>
          <p:cNvPr id="8" name="Title 7">
            <a:extLst>
              <a:ext uri="{FF2B5EF4-FFF2-40B4-BE49-F238E27FC236}">
                <a16:creationId xmlns:a16="http://schemas.microsoft.com/office/drawing/2014/main" id="{CB9EBFA1-1BCB-441E-3D09-F2891DB07E8D}"/>
              </a:ext>
            </a:extLst>
          </p:cNvPr>
          <p:cNvSpPr>
            <a:spLocks noGrp="1"/>
          </p:cNvSpPr>
          <p:nvPr>
            <p:ph type="title"/>
          </p:nvPr>
        </p:nvSpPr>
        <p:spPr>
          <a:xfrm>
            <a:off x="0" y="923544"/>
            <a:ext cx="8515350" cy="902081"/>
          </a:xfrm>
        </p:spPr>
        <p:txBody>
          <a:bodyPr/>
          <a:lstStyle/>
          <a:p>
            <a:r>
              <a:rPr lang="en-US" b="1"/>
              <a:t>Science – Top Tips for Success</a:t>
            </a:r>
            <a:endParaRPr lang="en-GB" b="1"/>
          </a:p>
        </p:txBody>
      </p:sp>
    </p:spTree>
    <p:extLst>
      <p:ext uri="{BB962C8B-B14F-4D97-AF65-F5344CB8AC3E}">
        <p14:creationId xmlns:p14="http://schemas.microsoft.com/office/powerpoint/2010/main" val="89281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BC9319-846B-AB44-BD28-3A2ECB38BDA9}"/>
              </a:ext>
            </a:extLst>
          </p:cNvPr>
          <p:cNvSpPr>
            <a:spLocks noGrp="1"/>
          </p:cNvSpPr>
          <p:nvPr>
            <p:ph idx="1"/>
          </p:nvPr>
        </p:nvSpPr>
        <p:spPr>
          <a:xfrm>
            <a:off x="294334" y="1906945"/>
            <a:ext cx="8790256" cy="4351338"/>
          </a:xfrm>
        </p:spPr>
        <p:txBody>
          <a:bodyPr vert="horz" lIns="68580" tIns="34290" rIns="68580" bIns="34290" rtlCol="0" anchor="t">
            <a:normAutofit/>
          </a:bodyPr>
          <a:lstStyle/>
          <a:p>
            <a:r>
              <a:rPr lang="en-US">
                <a:ea typeface="Calibri"/>
                <a:cs typeface="Calibri"/>
              </a:rPr>
              <a:t>Key dates for Year 10</a:t>
            </a:r>
          </a:p>
          <a:p>
            <a:r>
              <a:rPr lang="en-US"/>
              <a:t>Overview of core subjects: English, </a:t>
            </a:r>
            <a:r>
              <a:rPr lang="en-US" err="1"/>
              <a:t>Maths</a:t>
            </a:r>
            <a:r>
              <a:rPr lang="en-US"/>
              <a:t> and Science.</a:t>
            </a:r>
            <a:endParaRPr lang="en-US">
              <a:ea typeface="Calibri"/>
              <a:cs typeface="Calibri"/>
            </a:endParaRPr>
          </a:p>
          <a:p>
            <a:r>
              <a:rPr lang="en-US"/>
              <a:t>Our Study Skills Curriculum </a:t>
            </a:r>
            <a:endParaRPr lang="en-US">
              <a:ea typeface="Calibri"/>
              <a:cs typeface="Calibri"/>
            </a:endParaRPr>
          </a:p>
          <a:p>
            <a:r>
              <a:rPr lang="en-US"/>
              <a:t>Homework and GCSE Pod</a:t>
            </a:r>
            <a:endParaRPr lang="en-US">
              <a:ea typeface="Calibri"/>
              <a:cs typeface="Calibri"/>
            </a:endParaRPr>
          </a:p>
          <a:p>
            <a:r>
              <a:rPr lang="en-US"/>
              <a:t>SEND support</a:t>
            </a:r>
            <a:endParaRPr lang="en-US">
              <a:ea typeface="Calibri"/>
              <a:cs typeface="Calibri"/>
            </a:endParaRPr>
          </a:p>
          <a:p>
            <a:r>
              <a:rPr lang="en-US">
                <a:ea typeface="Calibri"/>
                <a:cs typeface="Calibri"/>
              </a:rPr>
              <a:t>How you can help</a:t>
            </a:r>
          </a:p>
        </p:txBody>
      </p:sp>
      <p:sp>
        <p:nvSpPr>
          <p:cNvPr id="5" name="Title 4">
            <a:extLst>
              <a:ext uri="{FF2B5EF4-FFF2-40B4-BE49-F238E27FC236}">
                <a16:creationId xmlns:a16="http://schemas.microsoft.com/office/drawing/2014/main" id="{17298835-1030-7B72-96A9-D12F8195E562}"/>
              </a:ext>
            </a:extLst>
          </p:cNvPr>
          <p:cNvSpPr>
            <a:spLocks noGrp="1"/>
          </p:cNvSpPr>
          <p:nvPr>
            <p:ph type="title"/>
          </p:nvPr>
        </p:nvSpPr>
        <p:spPr/>
        <p:txBody>
          <a:bodyPr/>
          <a:lstStyle/>
          <a:p>
            <a:r>
              <a:rPr lang="en-GB" b="1"/>
              <a:t>Welcome</a:t>
            </a:r>
          </a:p>
        </p:txBody>
      </p:sp>
    </p:spTree>
    <p:extLst>
      <p:ext uri="{BB962C8B-B14F-4D97-AF65-F5344CB8AC3E}">
        <p14:creationId xmlns:p14="http://schemas.microsoft.com/office/powerpoint/2010/main" val="2224782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F3895-32FE-53E4-CF22-73A811F15C9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F5807B7-ED83-2E07-7312-72655B0340E1}"/>
              </a:ext>
            </a:extLst>
          </p:cNvPr>
          <p:cNvPicPr>
            <a:picLocks noChangeAspect="1"/>
          </p:cNvPicPr>
          <p:nvPr/>
        </p:nvPicPr>
        <p:blipFill>
          <a:blip r:embed="rId2"/>
          <a:stretch>
            <a:fillRect/>
          </a:stretch>
        </p:blipFill>
        <p:spPr>
          <a:xfrm>
            <a:off x="1018264" y="2494595"/>
            <a:ext cx="2242430" cy="3172104"/>
          </a:xfrm>
          <a:prstGeom prst="rect">
            <a:avLst/>
          </a:prstGeom>
        </p:spPr>
      </p:pic>
      <p:pic>
        <p:nvPicPr>
          <p:cNvPr id="9" name="Picture 8">
            <a:extLst>
              <a:ext uri="{FF2B5EF4-FFF2-40B4-BE49-F238E27FC236}">
                <a16:creationId xmlns:a16="http://schemas.microsoft.com/office/drawing/2014/main" id="{E4E03C3A-D64E-1FB9-4CA1-575B0F4310FC}"/>
              </a:ext>
            </a:extLst>
          </p:cNvPr>
          <p:cNvPicPr>
            <a:picLocks noChangeAspect="1"/>
          </p:cNvPicPr>
          <p:nvPr/>
        </p:nvPicPr>
        <p:blipFill>
          <a:blip r:embed="rId3"/>
          <a:stretch>
            <a:fillRect/>
          </a:stretch>
        </p:blipFill>
        <p:spPr>
          <a:xfrm>
            <a:off x="5486266" y="2509768"/>
            <a:ext cx="2243739" cy="3173955"/>
          </a:xfrm>
          <a:prstGeom prst="rect">
            <a:avLst/>
          </a:prstGeom>
        </p:spPr>
      </p:pic>
      <p:pic>
        <p:nvPicPr>
          <p:cNvPr id="10" name="Picture 9">
            <a:extLst>
              <a:ext uri="{FF2B5EF4-FFF2-40B4-BE49-F238E27FC236}">
                <a16:creationId xmlns:a16="http://schemas.microsoft.com/office/drawing/2014/main" id="{8DA849FA-A3DD-F4E3-A3CC-D9FC377D7C8D}"/>
              </a:ext>
            </a:extLst>
          </p:cNvPr>
          <p:cNvPicPr>
            <a:picLocks noChangeAspect="1"/>
          </p:cNvPicPr>
          <p:nvPr/>
        </p:nvPicPr>
        <p:blipFill>
          <a:blip r:embed="rId4"/>
          <a:stretch>
            <a:fillRect/>
          </a:stretch>
        </p:blipFill>
        <p:spPr>
          <a:xfrm>
            <a:off x="3258248" y="2479423"/>
            <a:ext cx="2495984" cy="3184979"/>
          </a:xfrm>
          <a:prstGeom prst="rect">
            <a:avLst/>
          </a:prstGeom>
        </p:spPr>
      </p:pic>
      <p:sp>
        <p:nvSpPr>
          <p:cNvPr id="11" name="Content Placeholder 2">
            <a:extLst>
              <a:ext uri="{FF2B5EF4-FFF2-40B4-BE49-F238E27FC236}">
                <a16:creationId xmlns:a16="http://schemas.microsoft.com/office/drawing/2014/main" id="{643FEA6C-BCDA-B4BB-84E4-B0DD70CB59D6}"/>
              </a:ext>
            </a:extLst>
          </p:cNvPr>
          <p:cNvSpPr>
            <a:spLocks noGrp="1"/>
          </p:cNvSpPr>
          <p:nvPr/>
        </p:nvSpPr>
        <p:spPr>
          <a:xfrm>
            <a:off x="148648" y="1948811"/>
            <a:ext cx="8249800"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nSpc>
                <a:spcPct val="115000"/>
              </a:lnSpc>
              <a:spcAft>
                <a:spcPts val="600"/>
              </a:spcAft>
            </a:pPr>
            <a:r>
              <a:rPr lang="en-GB" sz="1950" b="1" kern="100">
                <a:latin typeface="+mj-lt"/>
                <a:ea typeface="Aptos" panose="020B0004020202020204" pitchFamily="34" charset="0"/>
                <a:cs typeface="Calibri" panose="020F0502020204030204" pitchFamily="34" charset="0"/>
              </a:rPr>
              <a:t>Revision resources available through the school – Combined Science</a:t>
            </a:r>
          </a:p>
          <a:p>
            <a:pPr marL="542925" lvl="1" indent="-200025">
              <a:lnSpc>
                <a:spcPct val="115000"/>
              </a:lnSpc>
              <a:spcAft>
                <a:spcPts val="600"/>
              </a:spcAft>
              <a:buSzPct val="100000"/>
              <a:tabLst>
                <a:tab pos="342900" algn="l"/>
              </a:tabLst>
            </a:pPr>
            <a:endParaRPr lang="en-GB" sz="1800" kern="100">
              <a:latin typeface="Calibri" panose="020F0502020204030204" pitchFamily="34" charset="0"/>
              <a:ea typeface="Aptos" panose="020B0004020202020204" pitchFamily="34" charset="0"/>
              <a:cs typeface="Calibri" panose="020F0502020204030204" pitchFamily="34" charset="0"/>
            </a:endParaRPr>
          </a:p>
        </p:txBody>
      </p:sp>
      <p:sp>
        <p:nvSpPr>
          <p:cNvPr id="4" name="Title 3">
            <a:extLst>
              <a:ext uri="{FF2B5EF4-FFF2-40B4-BE49-F238E27FC236}">
                <a16:creationId xmlns:a16="http://schemas.microsoft.com/office/drawing/2014/main" id="{33B20FEA-6107-6A31-54F4-61DAB280C452}"/>
              </a:ext>
            </a:extLst>
          </p:cNvPr>
          <p:cNvSpPr>
            <a:spLocks noGrp="1"/>
          </p:cNvSpPr>
          <p:nvPr>
            <p:ph type="title"/>
          </p:nvPr>
        </p:nvSpPr>
        <p:spPr>
          <a:xfrm>
            <a:off x="0" y="923544"/>
            <a:ext cx="8515350" cy="902081"/>
          </a:xfrm>
        </p:spPr>
        <p:txBody>
          <a:bodyPr/>
          <a:lstStyle/>
          <a:p>
            <a:r>
              <a:rPr lang="en-GB" b="1"/>
              <a:t>Science – Top Tips for Success</a:t>
            </a:r>
          </a:p>
        </p:txBody>
      </p:sp>
    </p:spTree>
    <p:extLst>
      <p:ext uri="{BB962C8B-B14F-4D97-AF65-F5344CB8AC3E}">
        <p14:creationId xmlns:p14="http://schemas.microsoft.com/office/powerpoint/2010/main" val="39467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6C31-0AAB-1D70-C0D4-719EF8A2AD3E}"/>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1CA044A-B3E4-01E0-8846-C8A8DE127655}"/>
              </a:ext>
            </a:extLst>
          </p:cNvPr>
          <p:cNvSpPr>
            <a:spLocks noGrp="1"/>
          </p:cNvSpPr>
          <p:nvPr/>
        </p:nvSpPr>
        <p:spPr>
          <a:xfrm>
            <a:off x="148648" y="1948811"/>
            <a:ext cx="8249800"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0025" indent="-200025">
              <a:lnSpc>
                <a:spcPct val="115000"/>
              </a:lnSpc>
              <a:spcAft>
                <a:spcPts val="600"/>
              </a:spcAft>
            </a:pPr>
            <a:r>
              <a:rPr lang="en-GB" sz="1950" b="1" kern="100">
                <a:latin typeface="+mj-lt"/>
                <a:ea typeface="Aptos" panose="020B0004020202020204" pitchFamily="34" charset="0"/>
                <a:cs typeface="Calibri" panose="020F0502020204030204" pitchFamily="34" charset="0"/>
              </a:rPr>
              <a:t>Revision resources available through the school – Triple Science</a:t>
            </a:r>
          </a:p>
          <a:p>
            <a:pPr marL="542925" lvl="1" indent="-200025">
              <a:lnSpc>
                <a:spcPct val="115000"/>
              </a:lnSpc>
              <a:spcAft>
                <a:spcPts val="600"/>
              </a:spcAft>
              <a:buSzPct val="100000"/>
              <a:tabLst>
                <a:tab pos="342900" algn="l"/>
              </a:tabLst>
            </a:pPr>
            <a:endParaRPr lang="en-GB" sz="1800" kern="100">
              <a:latin typeface="Calibri" panose="020F0502020204030204" pitchFamily="34" charset="0"/>
              <a:ea typeface="Aptos" panose="020B000402020202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454B94C1-E5FE-35A6-A2E6-6D48D3D8A94D}"/>
              </a:ext>
            </a:extLst>
          </p:cNvPr>
          <p:cNvGrpSpPr/>
          <p:nvPr/>
        </p:nvGrpSpPr>
        <p:grpSpPr>
          <a:xfrm>
            <a:off x="1590086" y="2550680"/>
            <a:ext cx="1613591" cy="3182936"/>
            <a:chOff x="2147382" y="2260984"/>
            <a:chExt cx="2151454" cy="4243915"/>
          </a:xfrm>
        </p:grpSpPr>
        <p:pic>
          <p:nvPicPr>
            <p:cNvPr id="4" name="Picture 3">
              <a:extLst>
                <a:ext uri="{FF2B5EF4-FFF2-40B4-BE49-F238E27FC236}">
                  <a16:creationId xmlns:a16="http://schemas.microsoft.com/office/drawing/2014/main" id="{B9094C5B-33F4-37A2-3154-31E125F4C0A6}"/>
                </a:ext>
              </a:extLst>
            </p:cNvPr>
            <p:cNvPicPr>
              <a:picLocks noChangeAspect="1"/>
            </p:cNvPicPr>
            <p:nvPr/>
          </p:nvPicPr>
          <p:blipFill>
            <a:blip r:embed="rId2"/>
            <a:stretch>
              <a:fillRect/>
            </a:stretch>
          </p:blipFill>
          <p:spPr>
            <a:xfrm>
              <a:off x="2147382" y="2260984"/>
              <a:ext cx="1495541" cy="2115568"/>
            </a:xfrm>
            <a:prstGeom prst="rect">
              <a:avLst/>
            </a:prstGeom>
          </p:spPr>
        </p:pic>
        <p:pic>
          <p:nvPicPr>
            <p:cNvPr id="5" name="Picture 4">
              <a:extLst>
                <a:ext uri="{FF2B5EF4-FFF2-40B4-BE49-F238E27FC236}">
                  <a16:creationId xmlns:a16="http://schemas.microsoft.com/office/drawing/2014/main" id="{DA52C267-9DA0-14F4-08DE-A5F2840FBE90}"/>
                </a:ext>
              </a:extLst>
            </p:cNvPr>
            <p:cNvPicPr>
              <a:picLocks noChangeAspect="1"/>
            </p:cNvPicPr>
            <p:nvPr/>
          </p:nvPicPr>
          <p:blipFill>
            <a:blip r:embed="rId3"/>
            <a:stretch>
              <a:fillRect/>
            </a:stretch>
          </p:blipFill>
          <p:spPr>
            <a:xfrm>
              <a:off x="2436750" y="3298883"/>
              <a:ext cx="1495541" cy="2115567"/>
            </a:xfrm>
            <a:prstGeom prst="rect">
              <a:avLst/>
            </a:prstGeom>
          </p:spPr>
        </p:pic>
        <p:pic>
          <p:nvPicPr>
            <p:cNvPr id="6" name="Picture 5">
              <a:extLst>
                <a:ext uri="{FF2B5EF4-FFF2-40B4-BE49-F238E27FC236}">
                  <a16:creationId xmlns:a16="http://schemas.microsoft.com/office/drawing/2014/main" id="{E799F772-A635-75DF-CE20-A7803EF41F15}"/>
                </a:ext>
              </a:extLst>
            </p:cNvPr>
            <p:cNvPicPr>
              <a:picLocks noChangeAspect="1"/>
            </p:cNvPicPr>
            <p:nvPr/>
          </p:nvPicPr>
          <p:blipFill>
            <a:blip r:embed="rId4"/>
            <a:stretch>
              <a:fillRect/>
            </a:stretch>
          </p:blipFill>
          <p:spPr>
            <a:xfrm>
              <a:off x="2803295" y="4389332"/>
              <a:ext cx="1495541" cy="2115567"/>
            </a:xfrm>
            <a:prstGeom prst="rect">
              <a:avLst/>
            </a:prstGeom>
          </p:spPr>
        </p:pic>
      </p:grpSp>
      <p:grpSp>
        <p:nvGrpSpPr>
          <p:cNvPr id="7" name="Group 6">
            <a:extLst>
              <a:ext uri="{FF2B5EF4-FFF2-40B4-BE49-F238E27FC236}">
                <a16:creationId xmlns:a16="http://schemas.microsoft.com/office/drawing/2014/main" id="{F45239D4-2DB9-398F-0DEB-FE86B4104A93}"/>
              </a:ext>
            </a:extLst>
          </p:cNvPr>
          <p:cNvGrpSpPr/>
          <p:nvPr/>
        </p:nvGrpSpPr>
        <p:grpSpPr>
          <a:xfrm>
            <a:off x="3576389" y="2550680"/>
            <a:ext cx="1758683" cy="3187541"/>
            <a:chOff x="4633945" y="2260984"/>
            <a:chExt cx="2344910" cy="4250055"/>
          </a:xfrm>
        </p:grpSpPr>
        <p:pic>
          <p:nvPicPr>
            <p:cNvPr id="12" name="Picture 11">
              <a:extLst>
                <a:ext uri="{FF2B5EF4-FFF2-40B4-BE49-F238E27FC236}">
                  <a16:creationId xmlns:a16="http://schemas.microsoft.com/office/drawing/2014/main" id="{DDC7B054-EA2F-495E-C4FE-456088894ADE}"/>
                </a:ext>
              </a:extLst>
            </p:cNvPr>
            <p:cNvPicPr>
              <a:picLocks noChangeAspect="1"/>
            </p:cNvPicPr>
            <p:nvPr/>
          </p:nvPicPr>
          <p:blipFill>
            <a:blip r:embed="rId5"/>
            <a:stretch>
              <a:fillRect/>
            </a:stretch>
          </p:blipFill>
          <p:spPr>
            <a:xfrm>
              <a:off x="4633945" y="2260984"/>
              <a:ext cx="1766174" cy="2253712"/>
            </a:xfrm>
            <a:prstGeom prst="rect">
              <a:avLst/>
            </a:prstGeom>
          </p:spPr>
        </p:pic>
        <p:pic>
          <p:nvPicPr>
            <p:cNvPr id="13" name="Picture 12">
              <a:extLst>
                <a:ext uri="{FF2B5EF4-FFF2-40B4-BE49-F238E27FC236}">
                  <a16:creationId xmlns:a16="http://schemas.microsoft.com/office/drawing/2014/main" id="{19A6B0A5-830A-363A-B35C-8C1FD205B9F6}"/>
                </a:ext>
              </a:extLst>
            </p:cNvPr>
            <p:cNvPicPr>
              <a:picLocks noChangeAspect="1"/>
            </p:cNvPicPr>
            <p:nvPr/>
          </p:nvPicPr>
          <p:blipFill>
            <a:blip r:embed="rId6"/>
            <a:stretch>
              <a:fillRect/>
            </a:stretch>
          </p:blipFill>
          <p:spPr>
            <a:xfrm>
              <a:off x="4923312" y="3298882"/>
              <a:ext cx="1766175" cy="2253713"/>
            </a:xfrm>
            <a:prstGeom prst="rect">
              <a:avLst/>
            </a:prstGeom>
          </p:spPr>
        </p:pic>
        <p:pic>
          <p:nvPicPr>
            <p:cNvPr id="14" name="Picture 13">
              <a:extLst>
                <a:ext uri="{FF2B5EF4-FFF2-40B4-BE49-F238E27FC236}">
                  <a16:creationId xmlns:a16="http://schemas.microsoft.com/office/drawing/2014/main" id="{68CB88F2-5BF8-95F9-44EE-A31024594FD7}"/>
                </a:ext>
              </a:extLst>
            </p:cNvPr>
            <p:cNvPicPr>
              <a:picLocks noChangeAspect="1"/>
            </p:cNvPicPr>
            <p:nvPr/>
          </p:nvPicPr>
          <p:blipFill>
            <a:blip r:embed="rId7"/>
            <a:stretch>
              <a:fillRect/>
            </a:stretch>
          </p:blipFill>
          <p:spPr>
            <a:xfrm>
              <a:off x="5212680" y="4257326"/>
              <a:ext cx="1766175" cy="2253713"/>
            </a:xfrm>
            <a:prstGeom prst="rect">
              <a:avLst/>
            </a:prstGeom>
          </p:spPr>
        </p:pic>
      </p:grpSp>
      <p:grpSp>
        <p:nvGrpSpPr>
          <p:cNvPr id="15" name="Group 14">
            <a:extLst>
              <a:ext uri="{FF2B5EF4-FFF2-40B4-BE49-F238E27FC236}">
                <a16:creationId xmlns:a16="http://schemas.microsoft.com/office/drawing/2014/main" id="{4F428C6E-D482-F3D2-3BC4-1F5F276FA448}"/>
              </a:ext>
            </a:extLst>
          </p:cNvPr>
          <p:cNvGrpSpPr/>
          <p:nvPr/>
        </p:nvGrpSpPr>
        <p:grpSpPr>
          <a:xfrm>
            <a:off x="5645186" y="2458659"/>
            <a:ext cx="2006492" cy="3370865"/>
            <a:chOff x="7372111" y="2259670"/>
            <a:chExt cx="2675322" cy="4494487"/>
          </a:xfrm>
        </p:grpSpPr>
        <p:pic>
          <p:nvPicPr>
            <p:cNvPr id="16" name="Picture 15">
              <a:extLst>
                <a:ext uri="{FF2B5EF4-FFF2-40B4-BE49-F238E27FC236}">
                  <a16:creationId xmlns:a16="http://schemas.microsoft.com/office/drawing/2014/main" id="{804B49CF-F1C4-E105-4292-A47A40F028B5}"/>
                </a:ext>
              </a:extLst>
            </p:cNvPr>
            <p:cNvPicPr>
              <a:picLocks noChangeAspect="1"/>
            </p:cNvPicPr>
            <p:nvPr/>
          </p:nvPicPr>
          <p:blipFill>
            <a:blip r:embed="rId8"/>
            <a:stretch>
              <a:fillRect/>
            </a:stretch>
          </p:blipFill>
          <p:spPr>
            <a:xfrm>
              <a:off x="7372111" y="2259670"/>
              <a:ext cx="1671747" cy="2364824"/>
            </a:xfrm>
            <a:prstGeom prst="rect">
              <a:avLst/>
            </a:prstGeom>
          </p:spPr>
        </p:pic>
        <p:pic>
          <p:nvPicPr>
            <p:cNvPr id="17" name="Picture 16">
              <a:extLst>
                <a:ext uri="{FF2B5EF4-FFF2-40B4-BE49-F238E27FC236}">
                  <a16:creationId xmlns:a16="http://schemas.microsoft.com/office/drawing/2014/main" id="{90CB140D-85D2-B06D-FD7A-D7AC1B958EFE}"/>
                </a:ext>
              </a:extLst>
            </p:cNvPr>
            <p:cNvPicPr>
              <a:picLocks noChangeAspect="1"/>
            </p:cNvPicPr>
            <p:nvPr/>
          </p:nvPicPr>
          <p:blipFill>
            <a:blip r:embed="rId9"/>
            <a:stretch>
              <a:fillRect/>
            </a:stretch>
          </p:blipFill>
          <p:spPr>
            <a:xfrm>
              <a:off x="7843053" y="3387840"/>
              <a:ext cx="1671746" cy="2364823"/>
            </a:xfrm>
            <a:prstGeom prst="rect">
              <a:avLst/>
            </a:prstGeom>
          </p:spPr>
        </p:pic>
        <p:pic>
          <p:nvPicPr>
            <p:cNvPr id="18" name="Picture 17">
              <a:extLst>
                <a:ext uri="{FF2B5EF4-FFF2-40B4-BE49-F238E27FC236}">
                  <a16:creationId xmlns:a16="http://schemas.microsoft.com/office/drawing/2014/main" id="{F42B5520-8B34-AFE3-B7D1-2137C86A8F68}"/>
                </a:ext>
              </a:extLst>
            </p:cNvPr>
            <p:cNvPicPr>
              <a:picLocks noChangeAspect="1"/>
            </p:cNvPicPr>
            <p:nvPr/>
          </p:nvPicPr>
          <p:blipFill>
            <a:blip r:embed="rId10"/>
            <a:stretch>
              <a:fillRect/>
            </a:stretch>
          </p:blipFill>
          <p:spPr>
            <a:xfrm>
              <a:off x="8375687" y="4389333"/>
              <a:ext cx="1671746" cy="2364824"/>
            </a:xfrm>
            <a:prstGeom prst="rect">
              <a:avLst/>
            </a:prstGeom>
          </p:spPr>
        </p:pic>
      </p:grpSp>
      <p:sp>
        <p:nvSpPr>
          <p:cNvPr id="9" name="Title 8">
            <a:extLst>
              <a:ext uri="{FF2B5EF4-FFF2-40B4-BE49-F238E27FC236}">
                <a16:creationId xmlns:a16="http://schemas.microsoft.com/office/drawing/2014/main" id="{F9DDA012-92ED-14B7-D56C-14CE1F38823F}"/>
              </a:ext>
            </a:extLst>
          </p:cNvPr>
          <p:cNvSpPr>
            <a:spLocks noGrp="1"/>
          </p:cNvSpPr>
          <p:nvPr>
            <p:ph type="title"/>
          </p:nvPr>
        </p:nvSpPr>
        <p:spPr>
          <a:xfrm>
            <a:off x="0" y="923544"/>
            <a:ext cx="8515350" cy="902081"/>
          </a:xfrm>
        </p:spPr>
        <p:txBody>
          <a:bodyPr/>
          <a:lstStyle/>
          <a:p>
            <a:r>
              <a:rPr lang="en-GB" b="1"/>
              <a:t>Science – Top Tips for Success</a:t>
            </a:r>
          </a:p>
        </p:txBody>
      </p:sp>
    </p:spTree>
    <p:extLst>
      <p:ext uri="{BB962C8B-B14F-4D97-AF65-F5344CB8AC3E}">
        <p14:creationId xmlns:p14="http://schemas.microsoft.com/office/powerpoint/2010/main" val="343623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97B5B-3FCC-2A2C-F303-E759811FC17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4B66E8-6A36-DE67-E99B-E2E3D4B8F1E5}"/>
              </a:ext>
            </a:extLst>
          </p:cNvPr>
          <p:cNvSpPr txBox="1"/>
          <p:nvPr/>
        </p:nvSpPr>
        <p:spPr>
          <a:xfrm>
            <a:off x="0" y="1236957"/>
            <a:ext cx="9144000" cy="807913"/>
          </a:xfrm>
          <a:prstGeom prst="rect">
            <a:avLst/>
          </a:prstGeom>
          <a:noFill/>
        </p:spPr>
        <p:txBody>
          <a:bodyPr wrap="square" lIns="68580" tIns="34290" rIns="68580" bIns="34290" rtlCol="0" anchor="t">
            <a:spAutoFit/>
          </a:bodyPr>
          <a:lstStyle/>
          <a:p>
            <a:pPr algn="ctr"/>
            <a:r>
              <a:rPr lang="en-GB" sz="4800" b="1">
                <a:solidFill>
                  <a:srgbClr val="013354"/>
                </a:solidFill>
                <a:ea typeface="Calibri" panose="020F0502020204030204"/>
                <a:cs typeface="Calibri" panose="020F0502020204030204"/>
              </a:rPr>
              <a:t>Our Study Skills Curriculum</a:t>
            </a:r>
            <a:endParaRPr lang="en-US" sz="1350" b="1">
              <a:solidFill>
                <a:srgbClr val="013354"/>
              </a:solidFill>
              <a:ea typeface="Calibri" panose="020F0502020204030204"/>
              <a:cs typeface="Calibri" panose="020F0502020204030204"/>
            </a:endParaRPr>
          </a:p>
        </p:txBody>
      </p:sp>
      <p:pic>
        <p:nvPicPr>
          <p:cNvPr id="2" name="Picture 1" descr="A blue circle with a light bulb and text&#10;&#10;Description automatically generated">
            <a:extLst>
              <a:ext uri="{FF2B5EF4-FFF2-40B4-BE49-F238E27FC236}">
                <a16:creationId xmlns:a16="http://schemas.microsoft.com/office/drawing/2014/main" id="{4E1E0F4E-CA43-1E32-6635-5D6820184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676" y="2372571"/>
            <a:ext cx="2936648" cy="3073374"/>
          </a:xfrm>
          <a:prstGeom prst="rect">
            <a:avLst/>
          </a:prstGeom>
        </p:spPr>
      </p:pic>
    </p:spTree>
    <p:extLst>
      <p:ext uri="{BB962C8B-B14F-4D97-AF65-F5344CB8AC3E}">
        <p14:creationId xmlns:p14="http://schemas.microsoft.com/office/powerpoint/2010/main" val="3834093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5910-757D-4538-26CF-366B49DCB8EA}"/>
              </a:ext>
            </a:extLst>
          </p:cNvPr>
          <p:cNvSpPr>
            <a:spLocks noGrp="1"/>
          </p:cNvSpPr>
          <p:nvPr>
            <p:ph type="title"/>
          </p:nvPr>
        </p:nvSpPr>
        <p:spPr>
          <a:xfrm>
            <a:off x="0" y="830799"/>
            <a:ext cx="9131753" cy="994172"/>
          </a:xfrm>
          <a:noFill/>
        </p:spPr>
        <p:txBody>
          <a:bodyPr/>
          <a:lstStyle/>
          <a:p>
            <a:r>
              <a:rPr lang="en-US" b="1"/>
              <a:t>Our Study Skills Curriculum</a:t>
            </a:r>
          </a:p>
        </p:txBody>
      </p:sp>
      <p:sp>
        <p:nvSpPr>
          <p:cNvPr id="3" name="TextBox 2">
            <a:extLst>
              <a:ext uri="{FF2B5EF4-FFF2-40B4-BE49-F238E27FC236}">
                <a16:creationId xmlns:a16="http://schemas.microsoft.com/office/drawing/2014/main" id="{8F8DC701-A836-279F-2E00-317ECFA10AE4}"/>
              </a:ext>
            </a:extLst>
          </p:cNvPr>
          <p:cNvSpPr txBox="1"/>
          <p:nvPr/>
        </p:nvSpPr>
        <p:spPr>
          <a:xfrm>
            <a:off x="97888" y="1821593"/>
            <a:ext cx="8833139" cy="35163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800">
                <a:solidFill>
                  <a:srgbClr val="013354"/>
                </a:solidFill>
                <a:ea typeface="Calibri"/>
                <a:cs typeface="Calibri"/>
              </a:rPr>
              <a:t>The following strategies are being explicitly taught to improve students' ability to </a:t>
            </a:r>
            <a:r>
              <a:rPr lang="en-US" sz="2800" b="1">
                <a:solidFill>
                  <a:srgbClr val="013354"/>
                </a:solidFill>
                <a:ea typeface="Calibri"/>
                <a:cs typeface="Calibri"/>
              </a:rPr>
              <a:t>study independently</a:t>
            </a:r>
            <a:r>
              <a:rPr lang="en-US" sz="2800">
                <a:solidFill>
                  <a:srgbClr val="013354"/>
                </a:solidFill>
                <a:ea typeface="Calibri"/>
                <a:cs typeface="Calibri"/>
              </a:rPr>
              <a:t>, </a:t>
            </a:r>
            <a:r>
              <a:rPr lang="en-US" sz="2800" b="1">
                <a:solidFill>
                  <a:srgbClr val="013354"/>
                </a:solidFill>
                <a:ea typeface="Calibri"/>
                <a:cs typeface="Calibri"/>
              </a:rPr>
              <a:t>revise effectively</a:t>
            </a:r>
            <a:r>
              <a:rPr lang="en-US" sz="2800">
                <a:solidFill>
                  <a:srgbClr val="013354"/>
                </a:solidFill>
                <a:ea typeface="Calibri"/>
                <a:cs typeface="Calibri"/>
              </a:rPr>
              <a:t> and </a:t>
            </a:r>
            <a:r>
              <a:rPr lang="en-US" sz="2800" b="1">
                <a:solidFill>
                  <a:srgbClr val="013354"/>
                </a:solidFill>
                <a:ea typeface="Calibri"/>
                <a:cs typeface="Calibri"/>
              </a:rPr>
              <a:t>remember more.</a:t>
            </a:r>
          </a:p>
          <a:p>
            <a:endParaRPr lang="en-US" sz="2800" b="1">
              <a:solidFill>
                <a:srgbClr val="013354"/>
              </a:solidFill>
            </a:endParaRPr>
          </a:p>
          <a:p>
            <a:pPr marL="457200" indent="-457200">
              <a:buFont typeface="Arial"/>
              <a:buChar char="•"/>
            </a:pPr>
            <a:r>
              <a:rPr lang="en-US" sz="2800" b="1">
                <a:solidFill>
                  <a:srgbClr val="013354"/>
                </a:solidFill>
              </a:rPr>
              <a:t>Flash Cards</a:t>
            </a:r>
            <a:endParaRPr lang="en-US" sz="2800" b="1">
              <a:solidFill>
                <a:srgbClr val="013354"/>
              </a:solidFill>
              <a:ea typeface="Calibri"/>
              <a:cs typeface="Calibri"/>
            </a:endParaRPr>
          </a:p>
          <a:p>
            <a:pPr marL="457200" indent="-457200">
              <a:buFont typeface="Arial"/>
              <a:buChar char="•"/>
            </a:pPr>
            <a:r>
              <a:rPr lang="en-US" sz="2800" b="1">
                <a:solidFill>
                  <a:srgbClr val="013354"/>
                </a:solidFill>
                <a:ea typeface="Calibri"/>
                <a:cs typeface="Calibri"/>
              </a:rPr>
              <a:t>Mind maps</a:t>
            </a:r>
          </a:p>
          <a:p>
            <a:pPr marL="457200" indent="-457200">
              <a:buFont typeface="Arial"/>
              <a:buChar char="•"/>
            </a:pPr>
            <a:r>
              <a:rPr lang="en-US" sz="2800" b="1">
                <a:solidFill>
                  <a:srgbClr val="013354"/>
                </a:solidFill>
                <a:ea typeface="Calibri"/>
                <a:cs typeface="Calibri"/>
              </a:rPr>
              <a:t>Dual Coding</a:t>
            </a:r>
          </a:p>
          <a:p>
            <a:pPr marL="457200" indent="-457200">
              <a:buFont typeface="Arial"/>
              <a:buChar char="•"/>
            </a:pPr>
            <a:r>
              <a:rPr lang="en-US" sz="2800" b="1">
                <a:solidFill>
                  <a:srgbClr val="013354"/>
                </a:solidFill>
                <a:ea typeface="Calibri"/>
                <a:cs typeface="Calibri"/>
              </a:rPr>
              <a:t>Cornell Note Taking</a:t>
            </a:r>
          </a:p>
        </p:txBody>
      </p:sp>
    </p:spTree>
    <p:extLst>
      <p:ext uri="{BB962C8B-B14F-4D97-AF65-F5344CB8AC3E}">
        <p14:creationId xmlns:p14="http://schemas.microsoft.com/office/powerpoint/2010/main" val="2764552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DA87A-1E25-C0F9-FDDD-59B958E2781B}"/>
              </a:ext>
            </a:extLst>
          </p:cNvPr>
          <p:cNvSpPr txBox="1"/>
          <p:nvPr/>
        </p:nvSpPr>
        <p:spPr>
          <a:xfrm>
            <a:off x="90436" y="2004796"/>
            <a:ext cx="4685836" cy="3670236"/>
          </a:xfrm>
          <a:prstGeom prst="rect">
            <a:avLst/>
          </a:prstGeom>
          <a:noFill/>
        </p:spPr>
        <p:txBody>
          <a:bodyPr wrap="square" lIns="68580" tIns="34290" rIns="68580" bIns="34290" anchor="t">
            <a:spAutoFit/>
          </a:bodyPr>
          <a:lstStyle/>
          <a:p>
            <a:pPr algn="l" fontAlgn="base"/>
            <a:r>
              <a:rPr lang="en-GB">
                <a:latin typeface="Calibri"/>
                <a:ea typeface="Lato"/>
                <a:cs typeface="Lato"/>
              </a:rPr>
              <a:t>In the early 1880s, Hermann Ebbinghaus, a German psychologist, conducted a series of experiments on the human ability to “remember.”  Ebbinghaus found,</a:t>
            </a:r>
          </a:p>
          <a:p>
            <a:pPr algn="l" rtl="0"/>
            <a:endParaRPr lang="en-GB">
              <a:latin typeface="Calibri"/>
              <a:ea typeface="Calibri"/>
              <a:cs typeface="Arial"/>
            </a:endParaRPr>
          </a:p>
          <a:p>
            <a:pPr marL="417671" lvl="1" indent="-160496">
              <a:buFont typeface="Arial" panose="020B0604020202020204" pitchFamily="34" charset="0"/>
              <a:buChar char="•"/>
            </a:pPr>
            <a:r>
              <a:rPr lang="en-GB">
                <a:latin typeface="Calibri"/>
                <a:ea typeface="Calibri"/>
                <a:cs typeface="Arial"/>
              </a:rPr>
              <a:t>By day 2, if you do not think about or review your work, you will lose 50%-80% of what you learned.</a:t>
            </a:r>
          </a:p>
          <a:p>
            <a:pPr marL="417671" lvl="1" indent="-160496">
              <a:buFont typeface="Arial" panose="020B0604020202020204" pitchFamily="34" charset="0"/>
              <a:buChar char="•"/>
            </a:pPr>
            <a:endParaRPr lang="en-GB">
              <a:latin typeface="Calibri"/>
              <a:ea typeface="Calibri"/>
              <a:cs typeface="Arial"/>
            </a:endParaRPr>
          </a:p>
          <a:p>
            <a:pPr marL="417671" lvl="1" indent="-160496">
              <a:buFont typeface="Arial" panose="020B0604020202020204" pitchFamily="34" charset="0"/>
              <a:buChar char="•"/>
            </a:pPr>
            <a:r>
              <a:rPr lang="en-GB">
                <a:latin typeface="Calibri"/>
                <a:ea typeface="Calibri"/>
                <a:cs typeface="Arial"/>
              </a:rPr>
              <a:t>By day 30, if you do not think about or review your work, you remember only 2% - 3% of what you learned on day 1</a:t>
            </a:r>
          </a:p>
          <a:p>
            <a:pPr marL="257175" lvl="1"/>
            <a:endParaRPr lang="en-GB">
              <a:latin typeface="Calibri"/>
              <a:ea typeface="Calibri"/>
              <a:cs typeface="Arial"/>
            </a:endParaRPr>
          </a:p>
        </p:txBody>
      </p:sp>
      <p:sp>
        <p:nvSpPr>
          <p:cNvPr id="2" name="Title 1">
            <a:extLst>
              <a:ext uri="{FF2B5EF4-FFF2-40B4-BE49-F238E27FC236}">
                <a16:creationId xmlns:a16="http://schemas.microsoft.com/office/drawing/2014/main" id="{89F81D2C-5D35-311D-04C2-537A249C7AC8}"/>
              </a:ext>
            </a:extLst>
          </p:cNvPr>
          <p:cNvSpPr>
            <a:spLocks noGrp="1"/>
          </p:cNvSpPr>
          <p:nvPr>
            <p:ph type="title"/>
          </p:nvPr>
        </p:nvSpPr>
        <p:spPr>
          <a:xfrm>
            <a:off x="0" y="952344"/>
            <a:ext cx="7609544" cy="1052452"/>
          </a:xfrm>
        </p:spPr>
        <p:txBody>
          <a:bodyPr>
            <a:normAutofit/>
          </a:bodyPr>
          <a:lstStyle/>
          <a:p>
            <a:r>
              <a:rPr lang="en-GB" b="1"/>
              <a:t>Why do we need to revise?</a:t>
            </a:r>
          </a:p>
        </p:txBody>
      </p:sp>
      <p:pic>
        <p:nvPicPr>
          <p:cNvPr id="7" name="Picture 6">
            <a:extLst>
              <a:ext uri="{FF2B5EF4-FFF2-40B4-BE49-F238E27FC236}">
                <a16:creationId xmlns:a16="http://schemas.microsoft.com/office/drawing/2014/main" id="{92CF2737-C100-C945-FA56-A79A41BF30CB}"/>
              </a:ext>
            </a:extLst>
          </p:cNvPr>
          <p:cNvPicPr>
            <a:picLocks noChangeAspect="1"/>
          </p:cNvPicPr>
          <p:nvPr/>
        </p:nvPicPr>
        <p:blipFill>
          <a:blip r:embed="rId3"/>
          <a:stretch>
            <a:fillRect/>
          </a:stretch>
        </p:blipFill>
        <p:spPr>
          <a:xfrm>
            <a:off x="4776271" y="2004796"/>
            <a:ext cx="4169356" cy="2953754"/>
          </a:xfrm>
          <a:prstGeom prst="rect">
            <a:avLst/>
          </a:prstGeom>
        </p:spPr>
      </p:pic>
      <p:sp>
        <p:nvSpPr>
          <p:cNvPr id="6" name="TextBox 5">
            <a:extLst>
              <a:ext uri="{FF2B5EF4-FFF2-40B4-BE49-F238E27FC236}">
                <a16:creationId xmlns:a16="http://schemas.microsoft.com/office/drawing/2014/main" id="{F16BA41E-4683-40D2-52A2-8ED3D6EC3BFE}"/>
              </a:ext>
            </a:extLst>
          </p:cNvPr>
          <p:cNvSpPr txBox="1"/>
          <p:nvPr/>
        </p:nvSpPr>
        <p:spPr>
          <a:xfrm>
            <a:off x="4776271" y="4996174"/>
            <a:ext cx="4169356" cy="646331"/>
          </a:xfrm>
          <a:prstGeom prst="rect">
            <a:avLst/>
          </a:prstGeom>
          <a:noFill/>
        </p:spPr>
        <p:txBody>
          <a:bodyPr wrap="square">
            <a:spAutoFit/>
          </a:bodyPr>
          <a:lstStyle/>
          <a:p>
            <a:pPr marL="257175" lvl="1"/>
            <a:r>
              <a:rPr lang="en-GB">
                <a:ea typeface="Calibri"/>
                <a:cs typeface="Calibri"/>
              </a:rPr>
              <a:t>His findings are represented in what’s called a “forgetting curve.” </a:t>
            </a:r>
          </a:p>
        </p:txBody>
      </p:sp>
    </p:spTree>
    <p:extLst>
      <p:ext uri="{BB962C8B-B14F-4D97-AF65-F5344CB8AC3E}">
        <p14:creationId xmlns:p14="http://schemas.microsoft.com/office/powerpoint/2010/main" val="16802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B1414DA-5023-35C1-977F-72636751A93A}"/>
              </a:ext>
            </a:extLst>
          </p:cNvPr>
          <p:cNvSpPr>
            <a:spLocks noGrp="1"/>
          </p:cNvSpPr>
          <p:nvPr>
            <p:ph idx="1"/>
          </p:nvPr>
        </p:nvSpPr>
        <p:spPr>
          <a:xfrm>
            <a:off x="2578" y="3207146"/>
            <a:ext cx="9140582" cy="984989"/>
          </a:xfrm>
        </p:spPr>
        <p:txBody>
          <a:bodyPr vert="horz" lIns="68580" tIns="34290" rIns="68580" bIns="34290" rtlCol="0" anchor="t">
            <a:noAutofit/>
          </a:bodyPr>
          <a:lstStyle/>
          <a:p>
            <a:pPr marL="0" indent="0">
              <a:lnSpc>
                <a:spcPct val="100000"/>
              </a:lnSpc>
              <a:buNone/>
            </a:pPr>
            <a:r>
              <a:rPr lang="en-GB"/>
              <a:t>In lessons students are given lots of knowledge to store in our working memory.</a:t>
            </a:r>
          </a:p>
          <a:p>
            <a:pPr marL="0" indent="0">
              <a:lnSpc>
                <a:spcPct val="100000"/>
              </a:lnSpc>
              <a:buNone/>
            </a:pPr>
            <a:endParaRPr lang="en-GB">
              <a:solidFill>
                <a:srgbClr val="111111"/>
              </a:solidFill>
              <a:highlight>
                <a:srgbClr val="FFFFFF"/>
              </a:highlight>
            </a:endParaRPr>
          </a:p>
        </p:txBody>
      </p:sp>
      <p:sp>
        <p:nvSpPr>
          <p:cNvPr id="9" name="TextBox 8">
            <a:extLst>
              <a:ext uri="{FF2B5EF4-FFF2-40B4-BE49-F238E27FC236}">
                <a16:creationId xmlns:a16="http://schemas.microsoft.com/office/drawing/2014/main" id="{8BD304F4-73B2-F39D-38A3-D01DBB3852AC}"/>
              </a:ext>
            </a:extLst>
          </p:cNvPr>
          <p:cNvSpPr txBox="1"/>
          <p:nvPr/>
        </p:nvSpPr>
        <p:spPr>
          <a:xfrm>
            <a:off x="53756" y="2146098"/>
            <a:ext cx="2232498" cy="461665"/>
          </a:xfrm>
          <a:prstGeom prst="rect">
            <a:avLst/>
          </a:prstGeom>
          <a:noFill/>
        </p:spPr>
        <p:txBody>
          <a:bodyPr wrap="square" rtlCol="0">
            <a:spAutoFit/>
          </a:bodyPr>
          <a:lstStyle/>
          <a:p>
            <a:pPr algn="ctr"/>
            <a:r>
              <a:rPr lang="en-GB" sz="2400"/>
              <a:t>The Classroom</a:t>
            </a:r>
          </a:p>
        </p:txBody>
      </p:sp>
      <p:sp>
        <p:nvSpPr>
          <p:cNvPr id="10" name="Arrow: Curved Up 9">
            <a:extLst>
              <a:ext uri="{FF2B5EF4-FFF2-40B4-BE49-F238E27FC236}">
                <a16:creationId xmlns:a16="http://schemas.microsoft.com/office/drawing/2014/main" id="{280E8990-A150-2639-F9F2-53089D8519A3}"/>
              </a:ext>
            </a:extLst>
          </p:cNvPr>
          <p:cNvSpPr/>
          <p:nvPr/>
        </p:nvSpPr>
        <p:spPr>
          <a:xfrm>
            <a:off x="1671632" y="2562301"/>
            <a:ext cx="2451371" cy="383027"/>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TextBox 10">
            <a:extLst>
              <a:ext uri="{FF2B5EF4-FFF2-40B4-BE49-F238E27FC236}">
                <a16:creationId xmlns:a16="http://schemas.microsoft.com/office/drawing/2014/main" id="{E1BE1462-D938-DBA5-11FB-A311D148889C}"/>
              </a:ext>
            </a:extLst>
          </p:cNvPr>
          <p:cNvSpPr txBox="1"/>
          <p:nvPr/>
        </p:nvSpPr>
        <p:spPr>
          <a:xfrm>
            <a:off x="2960386" y="2173678"/>
            <a:ext cx="2607014" cy="415498"/>
          </a:xfrm>
          <a:prstGeom prst="rect">
            <a:avLst/>
          </a:prstGeom>
          <a:noFill/>
        </p:spPr>
        <p:txBody>
          <a:bodyPr wrap="square" rtlCol="0">
            <a:spAutoFit/>
          </a:bodyPr>
          <a:lstStyle/>
          <a:p>
            <a:pPr algn="ctr"/>
            <a:r>
              <a:rPr lang="en-GB" sz="2100"/>
              <a:t>Our Working Memory</a:t>
            </a:r>
          </a:p>
        </p:txBody>
      </p:sp>
      <p:sp>
        <p:nvSpPr>
          <p:cNvPr id="12" name="Arrow: Curved Down 11">
            <a:extLst>
              <a:ext uri="{FF2B5EF4-FFF2-40B4-BE49-F238E27FC236}">
                <a16:creationId xmlns:a16="http://schemas.microsoft.com/office/drawing/2014/main" id="{F898E874-B076-5B6A-E249-A388B099805A}"/>
              </a:ext>
            </a:extLst>
          </p:cNvPr>
          <p:cNvSpPr/>
          <p:nvPr/>
        </p:nvSpPr>
        <p:spPr>
          <a:xfrm rot="-120000">
            <a:off x="4341250" y="1808564"/>
            <a:ext cx="2451371" cy="39241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3" name="TextBox 12">
            <a:extLst>
              <a:ext uri="{FF2B5EF4-FFF2-40B4-BE49-F238E27FC236}">
                <a16:creationId xmlns:a16="http://schemas.microsoft.com/office/drawing/2014/main" id="{1EF7F861-BFF1-6692-3B67-57EA8286EA11}"/>
              </a:ext>
            </a:extLst>
          </p:cNvPr>
          <p:cNvSpPr txBox="1"/>
          <p:nvPr/>
        </p:nvSpPr>
        <p:spPr>
          <a:xfrm>
            <a:off x="6259749" y="2194146"/>
            <a:ext cx="2845843" cy="415498"/>
          </a:xfrm>
          <a:prstGeom prst="rect">
            <a:avLst/>
          </a:prstGeom>
          <a:noFill/>
        </p:spPr>
        <p:txBody>
          <a:bodyPr wrap="square" rtlCol="0">
            <a:spAutoFit/>
          </a:bodyPr>
          <a:lstStyle/>
          <a:p>
            <a:pPr algn="ctr"/>
            <a:r>
              <a:rPr lang="en-GB" sz="2100"/>
              <a:t>Our Long-Term Memory</a:t>
            </a:r>
          </a:p>
        </p:txBody>
      </p:sp>
      <p:sp>
        <p:nvSpPr>
          <p:cNvPr id="15" name="Rectangle 14">
            <a:extLst>
              <a:ext uri="{FF2B5EF4-FFF2-40B4-BE49-F238E27FC236}">
                <a16:creationId xmlns:a16="http://schemas.microsoft.com/office/drawing/2014/main" id="{281533F0-B6EF-118B-0493-90D2793E9239}"/>
              </a:ext>
            </a:extLst>
          </p:cNvPr>
          <p:cNvSpPr/>
          <p:nvPr/>
        </p:nvSpPr>
        <p:spPr>
          <a:xfrm rot="177235">
            <a:off x="4353203" y="1567756"/>
            <a:ext cx="2563942" cy="692498"/>
          </a:xfrm>
          <a:prstGeom prst="rect">
            <a:avLst/>
          </a:prstGeom>
          <a:noFill/>
        </p:spPr>
        <p:txBody>
          <a:bodyPr spcFirstLastPara="1" wrap="square" lIns="68580" tIns="34290" rIns="68580" bIns="34290" numCol="1">
            <a:prstTxWarp prst="textArchUp">
              <a:avLst>
                <a:gd name="adj" fmla="val 10144996"/>
              </a:avLst>
            </a:prstTxWarp>
            <a:spAutoFit/>
          </a:bodyPr>
          <a:lstStyle/>
          <a:p>
            <a:pPr algn="ctr"/>
            <a:r>
              <a:rPr lang="en-US" sz="4050" b="1">
                <a:ln w="22225">
                  <a:solidFill>
                    <a:schemeClr val="accent2"/>
                  </a:solidFill>
                  <a:prstDash val="solid"/>
                </a:ln>
                <a:solidFill>
                  <a:schemeClr val="accent2">
                    <a:lumMod val="40000"/>
                    <a:lumOff val="60000"/>
                  </a:schemeClr>
                </a:solidFill>
              </a:rPr>
              <a:t>Encoding</a:t>
            </a:r>
          </a:p>
        </p:txBody>
      </p:sp>
      <p:sp>
        <p:nvSpPr>
          <p:cNvPr id="5" name="Arrow: Curved Up 4">
            <a:extLst>
              <a:ext uri="{FF2B5EF4-FFF2-40B4-BE49-F238E27FC236}">
                <a16:creationId xmlns:a16="http://schemas.microsoft.com/office/drawing/2014/main" id="{D5DE2A28-692C-9892-4137-5B69DBFFD55C}"/>
              </a:ext>
            </a:extLst>
          </p:cNvPr>
          <p:cNvSpPr/>
          <p:nvPr/>
        </p:nvSpPr>
        <p:spPr>
          <a:xfrm flipV="1">
            <a:off x="1060895" y="1917444"/>
            <a:ext cx="2451371" cy="23112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8" name="Arrow: Curved Up 7">
            <a:extLst>
              <a:ext uri="{FF2B5EF4-FFF2-40B4-BE49-F238E27FC236}">
                <a16:creationId xmlns:a16="http://schemas.microsoft.com/office/drawing/2014/main" id="{A707A59A-B5EF-D68A-E06E-68E3ECA6907B}"/>
              </a:ext>
            </a:extLst>
          </p:cNvPr>
          <p:cNvSpPr/>
          <p:nvPr/>
        </p:nvSpPr>
        <p:spPr>
          <a:xfrm>
            <a:off x="758938" y="2511121"/>
            <a:ext cx="2451371" cy="383027"/>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8" name="TextBox 17">
            <a:extLst>
              <a:ext uri="{FF2B5EF4-FFF2-40B4-BE49-F238E27FC236}">
                <a16:creationId xmlns:a16="http://schemas.microsoft.com/office/drawing/2014/main" id="{5F0D1EBE-9B8C-2CCF-1608-C7493B99065A}"/>
              </a:ext>
            </a:extLst>
          </p:cNvPr>
          <p:cNvSpPr txBox="1"/>
          <p:nvPr/>
        </p:nvSpPr>
        <p:spPr>
          <a:xfrm>
            <a:off x="3413" y="4195834"/>
            <a:ext cx="9137175"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800">
                <a:solidFill>
                  <a:srgbClr val="013354"/>
                </a:solidFill>
              </a:rPr>
              <a:t>The working memory is much smaller than the long-term memory, so we need to learn it (encoding) to move it into the long-term memory.</a:t>
            </a:r>
            <a:endParaRPr lang="en-US" sz="2800">
              <a:solidFill>
                <a:srgbClr val="013354"/>
              </a:solidFill>
              <a:ea typeface="Calibri"/>
              <a:cs typeface="Calibri"/>
            </a:endParaRPr>
          </a:p>
        </p:txBody>
      </p:sp>
    </p:spTree>
    <p:extLst>
      <p:ext uri="{BB962C8B-B14F-4D97-AF65-F5344CB8AC3E}">
        <p14:creationId xmlns:p14="http://schemas.microsoft.com/office/powerpoint/2010/main" val="112111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E313F4-5972-428A-0D63-C597A4567469}"/>
              </a:ext>
            </a:extLst>
          </p:cNvPr>
          <p:cNvSpPr txBox="1"/>
          <p:nvPr/>
        </p:nvSpPr>
        <p:spPr>
          <a:xfrm>
            <a:off x="0" y="3941247"/>
            <a:ext cx="9144000" cy="807913"/>
          </a:xfrm>
          <a:prstGeom prst="rect">
            <a:avLst/>
          </a:prstGeom>
          <a:noFill/>
        </p:spPr>
        <p:txBody>
          <a:bodyPr wrap="square" lIns="68580" tIns="34290" rIns="68580" bIns="34290" rtlCol="0" anchor="t">
            <a:spAutoFit/>
          </a:bodyPr>
          <a:lstStyle/>
          <a:p>
            <a:pPr algn="ctr"/>
            <a:r>
              <a:rPr lang="en-GB" sz="4800" b="1"/>
              <a:t>Flash Cards</a:t>
            </a:r>
          </a:p>
        </p:txBody>
      </p:sp>
      <p:pic>
        <p:nvPicPr>
          <p:cNvPr id="3" name="Picture 2" descr="A blue circle with a light bulb and text&#10;&#10;Description automatically generated">
            <a:extLst>
              <a:ext uri="{FF2B5EF4-FFF2-40B4-BE49-F238E27FC236}">
                <a16:creationId xmlns:a16="http://schemas.microsoft.com/office/drawing/2014/main" id="{F420FF52-284C-0D1D-2FB1-0A0E0DBA2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676" y="1049654"/>
            <a:ext cx="2936648" cy="3073374"/>
          </a:xfrm>
          <a:prstGeom prst="rect">
            <a:avLst/>
          </a:prstGeom>
        </p:spPr>
      </p:pic>
    </p:spTree>
    <p:extLst>
      <p:ext uri="{BB962C8B-B14F-4D97-AF65-F5344CB8AC3E}">
        <p14:creationId xmlns:p14="http://schemas.microsoft.com/office/powerpoint/2010/main" val="2042416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559" y="866669"/>
            <a:ext cx="7886700" cy="994172"/>
          </a:xfrm>
        </p:spPr>
        <p:txBody>
          <a:bodyPr/>
          <a:lstStyle/>
          <a:p>
            <a:r>
              <a:rPr lang="en-GB" b="1"/>
              <a:t>Why do we use Flash Cards?</a:t>
            </a:r>
          </a:p>
        </p:txBody>
      </p:sp>
      <p:sp>
        <p:nvSpPr>
          <p:cNvPr id="3" name="Content Placeholder 2">
            <a:extLst>
              <a:ext uri="{FF2B5EF4-FFF2-40B4-BE49-F238E27FC236}">
                <a16:creationId xmlns:a16="http://schemas.microsoft.com/office/drawing/2014/main" id="{CEEA59AD-C777-2F3A-DB34-EB11BF634C68}"/>
              </a:ext>
            </a:extLst>
          </p:cNvPr>
          <p:cNvSpPr>
            <a:spLocks noGrp="1"/>
          </p:cNvSpPr>
          <p:nvPr>
            <p:ph idx="1"/>
          </p:nvPr>
        </p:nvSpPr>
        <p:spPr>
          <a:xfrm>
            <a:off x="628650" y="1931194"/>
            <a:ext cx="7867650" cy="2734163"/>
          </a:xfrm>
        </p:spPr>
        <p:txBody>
          <a:bodyPr vert="horz" lIns="68580" tIns="34290" rIns="68580" bIns="34290" rtlCol="0" anchor="t">
            <a:noAutofit/>
          </a:bodyPr>
          <a:lstStyle/>
          <a:p>
            <a:pPr fontAlgn="base"/>
            <a:r>
              <a:rPr lang="en-GB" sz="2000">
                <a:solidFill>
                  <a:srgbClr val="000000"/>
                </a:solidFill>
              </a:rPr>
              <a:t>Work well for things you must memorise such as:</a:t>
            </a:r>
            <a:r>
              <a:rPr lang="en-US" sz="2000">
                <a:solidFill>
                  <a:srgbClr val="000000"/>
                </a:solidFill>
              </a:rPr>
              <a:t>​</a:t>
            </a:r>
          </a:p>
          <a:p>
            <a:pPr lvl="1" fontAlgn="base"/>
            <a:r>
              <a:rPr lang="en-US" sz="1800">
                <a:solidFill>
                  <a:srgbClr val="000000"/>
                </a:solidFill>
              </a:rPr>
              <a:t>Definitions of keywords​</a:t>
            </a:r>
          </a:p>
          <a:p>
            <a:pPr lvl="1" fontAlgn="base"/>
            <a:r>
              <a:rPr lang="en-US" sz="1800">
                <a:solidFill>
                  <a:srgbClr val="000000"/>
                </a:solidFill>
              </a:rPr>
              <a:t>Important dates​</a:t>
            </a:r>
          </a:p>
          <a:p>
            <a:pPr lvl="1" fontAlgn="base"/>
            <a:r>
              <a:rPr lang="en-US" sz="1800">
                <a:solidFill>
                  <a:srgbClr val="000000"/>
                </a:solidFill>
              </a:rPr>
              <a:t>Equations​</a:t>
            </a:r>
          </a:p>
          <a:p>
            <a:pPr lvl="1" fontAlgn="base"/>
            <a:r>
              <a:rPr lang="en-US" sz="1800">
                <a:solidFill>
                  <a:srgbClr val="000000"/>
                </a:solidFill>
              </a:rPr>
              <a:t>Names of equipment/parts of a diagram ​</a:t>
            </a:r>
          </a:p>
          <a:p>
            <a:pPr lvl="1" fontAlgn="base"/>
            <a:r>
              <a:rPr lang="en-US" sz="1800">
                <a:solidFill>
                  <a:srgbClr val="000000"/>
                </a:solidFill>
              </a:rPr>
              <a:t>Quotes​</a:t>
            </a:r>
            <a:endParaRPr lang="en-GB" sz="1800">
              <a:solidFill>
                <a:srgbClr val="000000"/>
              </a:solidFill>
            </a:endParaRPr>
          </a:p>
          <a:p>
            <a:pPr fontAlgn="base"/>
            <a:r>
              <a:rPr lang="en-GB" sz="2000">
                <a:solidFill>
                  <a:srgbClr val="000000"/>
                </a:solidFill>
              </a:rPr>
              <a:t>A great way to summarise your work so that somebody can test you</a:t>
            </a:r>
          </a:p>
          <a:p>
            <a:pPr fontAlgn="base"/>
            <a:r>
              <a:rPr lang="en-GB" sz="2000">
                <a:solidFill>
                  <a:srgbClr val="000000"/>
                </a:solidFill>
              </a:rPr>
              <a:t>Easy to take with you when you go places</a:t>
            </a:r>
          </a:p>
          <a:p>
            <a:r>
              <a:rPr lang="en-GB" sz="2000">
                <a:solidFill>
                  <a:srgbClr val="000000"/>
                </a:solidFill>
                <a:ea typeface="Calibri"/>
                <a:cs typeface="Calibri"/>
              </a:rPr>
              <a:t>Can be used as a question or as a prompt</a:t>
            </a:r>
          </a:p>
        </p:txBody>
      </p:sp>
      <p:sp>
        <p:nvSpPr>
          <p:cNvPr id="7" name="TextBox 6">
            <a:extLst>
              <a:ext uri="{FF2B5EF4-FFF2-40B4-BE49-F238E27FC236}">
                <a16:creationId xmlns:a16="http://schemas.microsoft.com/office/drawing/2014/main" id="{079E4D29-1FE2-B40C-1C4C-76B2684DFA74}"/>
              </a:ext>
            </a:extLst>
          </p:cNvPr>
          <p:cNvSpPr txBox="1"/>
          <p:nvPr/>
        </p:nvSpPr>
        <p:spPr>
          <a:xfrm>
            <a:off x="0" y="5202349"/>
            <a:ext cx="9144001" cy="646331"/>
          </a:xfrm>
          <a:prstGeom prst="rect">
            <a:avLst/>
          </a:prstGeom>
          <a:noFill/>
        </p:spPr>
        <p:txBody>
          <a:bodyPr wrap="square" rtlCol="0">
            <a:spAutoFit/>
          </a:bodyPr>
          <a:lstStyle/>
          <a:p>
            <a:r>
              <a:rPr lang="en-GB"/>
              <a:t>Health Check:		You can buy ready-made flash cards – but making the flash card is</a:t>
            </a:r>
          </a:p>
          <a:p>
            <a:r>
              <a:rPr lang="en-GB"/>
              <a:t>			an important part of the revision strategy!</a:t>
            </a:r>
          </a:p>
        </p:txBody>
      </p:sp>
      <p:pic>
        <p:nvPicPr>
          <p:cNvPr id="9" name="Graphic 8" descr="Heartbeat with solid fill">
            <a:extLst>
              <a:ext uri="{FF2B5EF4-FFF2-40B4-BE49-F238E27FC236}">
                <a16:creationId xmlns:a16="http://schemas.microsoft.com/office/drawing/2014/main" id="{51CE4770-E614-5D93-ABF3-6E885395F1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5505" y="4872340"/>
            <a:ext cx="997463" cy="997463"/>
          </a:xfrm>
          <a:prstGeom prst="rect">
            <a:avLst/>
          </a:prstGeom>
        </p:spPr>
      </p:pic>
    </p:spTree>
    <p:extLst>
      <p:ext uri="{BB962C8B-B14F-4D97-AF65-F5344CB8AC3E}">
        <p14:creationId xmlns:p14="http://schemas.microsoft.com/office/powerpoint/2010/main" val="159923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8148" y="858139"/>
            <a:ext cx="7886700" cy="994172"/>
          </a:xfrm>
        </p:spPr>
        <p:txBody>
          <a:bodyPr/>
          <a:lstStyle/>
          <a:p>
            <a:r>
              <a:rPr lang="en-GB" b="1"/>
              <a:t>How do we make Flash Cards?</a:t>
            </a:r>
          </a:p>
        </p:txBody>
      </p:sp>
      <p:sp>
        <p:nvSpPr>
          <p:cNvPr id="3" name="Content Placeholder 2">
            <a:extLst>
              <a:ext uri="{FF2B5EF4-FFF2-40B4-BE49-F238E27FC236}">
                <a16:creationId xmlns:a16="http://schemas.microsoft.com/office/drawing/2014/main" id="{CEEA59AD-C777-2F3A-DB34-EB11BF634C68}"/>
              </a:ext>
            </a:extLst>
          </p:cNvPr>
          <p:cNvSpPr>
            <a:spLocks noGrp="1"/>
          </p:cNvSpPr>
          <p:nvPr>
            <p:ph idx="1"/>
          </p:nvPr>
        </p:nvSpPr>
        <p:spPr/>
        <p:txBody>
          <a:bodyPr vert="horz" lIns="68580" tIns="34290" rIns="68580" bIns="34290" rtlCol="0" anchor="t">
            <a:normAutofit/>
          </a:bodyPr>
          <a:lstStyle/>
          <a:p>
            <a:pPr marL="0" indent="0" fontAlgn="base">
              <a:buNone/>
            </a:pPr>
            <a:r>
              <a:rPr lang="en-GB" sz="1800" b="1">
                <a:solidFill>
                  <a:srgbClr val="000000"/>
                </a:solidFill>
                <a:latin typeface="Calibri"/>
                <a:ea typeface="Calibri"/>
                <a:cs typeface="Calibri"/>
              </a:rPr>
              <a:t>Q&amp;A</a:t>
            </a:r>
            <a:endParaRPr lang="en-GB" sz="1800" b="1">
              <a:solidFill>
                <a:srgbClr val="000000"/>
              </a:solidFill>
              <a:latin typeface="Calibri" panose="020F0502020204030204" pitchFamily="34" charset="0"/>
              <a:ea typeface="Calibri"/>
              <a:cs typeface="Calibri"/>
            </a:endParaRPr>
          </a:p>
          <a:p>
            <a:pPr fontAlgn="base"/>
            <a:r>
              <a:rPr lang="en-GB" sz="1800">
                <a:solidFill>
                  <a:srgbClr val="000000"/>
                </a:solidFill>
                <a:latin typeface="Calibri" panose="020F0502020204030204" pitchFamily="34" charset="0"/>
              </a:rPr>
              <a:t>Big Writing</a:t>
            </a:r>
          </a:p>
          <a:p>
            <a:pPr fontAlgn="base"/>
            <a:r>
              <a:rPr lang="en-GB" sz="1800">
                <a:solidFill>
                  <a:srgbClr val="000000"/>
                </a:solidFill>
                <a:latin typeface="Calibri" panose="020F0502020204030204" pitchFamily="34" charset="0"/>
              </a:rPr>
              <a:t>Readable in a ‘FLASH’</a:t>
            </a:r>
          </a:p>
          <a:p>
            <a:pPr fontAlgn="base"/>
            <a:endParaRPr lang="en-GB" sz="1800">
              <a:solidFill>
                <a:srgbClr val="000000"/>
              </a:solidFill>
              <a:latin typeface="Calibri" panose="020F0502020204030204" pitchFamily="34" charset="0"/>
            </a:endParaRPr>
          </a:p>
          <a:p>
            <a:pPr fontAlgn="base"/>
            <a:endParaRPr lang="en-GB" sz="1800">
              <a:solidFill>
                <a:srgbClr val="000000"/>
              </a:solidFill>
              <a:latin typeface="Calibri" panose="020F0502020204030204" pitchFamily="34" charset="0"/>
            </a:endParaRPr>
          </a:p>
          <a:p>
            <a:pPr marL="0" indent="0" fontAlgn="base">
              <a:buNone/>
            </a:pPr>
            <a:r>
              <a:rPr lang="en-GB" sz="1800" b="1">
                <a:solidFill>
                  <a:srgbClr val="000000"/>
                </a:solidFill>
                <a:latin typeface="Calibri"/>
                <a:ea typeface="Calibri"/>
                <a:cs typeface="Calibri"/>
              </a:rPr>
              <a:t>General Topic</a:t>
            </a:r>
          </a:p>
          <a:p>
            <a:pPr fontAlgn="base"/>
            <a:r>
              <a:rPr lang="en-GB" sz="1800">
                <a:solidFill>
                  <a:srgbClr val="000000"/>
                </a:solidFill>
                <a:latin typeface="Calibri" panose="020F0502020204030204" pitchFamily="34" charset="0"/>
              </a:rPr>
              <a:t>Summary of a topic</a:t>
            </a:r>
          </a:p>
          <a:p>
            <a:pPr fontAlgn="base"/>
            <a:r>
              <a:rPr lang="en-GB" sz="1800">
                <a:solidFill>
                  <a:srgbClr val="000000"/>
                </a:solidFill>
                <a:latin typeface="Calibri" panose="020F0502020204030204" pitchFamily="34" charset="0"/>
              </a:rPr>
              <a:t>Key words or short sentences</a:t>
            </a:r>
          </a:p>
          <a:p>
            <a:pPr fontAlgn="base"/>
            <a:r>
              <a:rPr lang="en-GB" sz="1800">
                <a:solidFill>
                  <a:srgbClr val="000000"/>
                </a:solidFill>
                <a:latin typeface="Calibri" panose="020F0502020204030204" pitchFamily="34" charset="0"/>
              </a:rPr>
              <a:t>Bullet points</a:t>
            </a:r>
          </a:p>
          <a:p>
            <a:pPr fontAlgn="base"/>
            <a:endParaRPr lang="en-GB" sz="1800">
              <a:solidFill>
                <a:srgbClr val="000000"/>
              </a:solidFill>
              <a:latin typeface="Calibri" panose="020F0502020204030204" pitchFamily="34" charset="0"/>
            </a:endParaRPr>
          </a:p>
          <a:p>
            <a:pPr marL="0" indent="0" fontAlgn="base">
              <a:buNone/>
            </a:pPr>
            <a:endParaRPr lang="en-GB" sz="1800"/>
          </a:p>
          <a:p>
            <a:endParaRPr lang="en-GB"/>
          </a:p>
        </p:txBody>
      </p:sp>
      <p:pic>
        <p:nvPicPr>
          <p:cNvPr id="1030" name="Picture 6" descr="Image preview">
            <a:extLst>
              <a:ext uri="{FF2B5EF4-FFF2-40B4-BE49-F238E27FC236}">
                <a16:creationId xmlns:a16="http://schemas.microsoft.com/office/drawing/2014/main" id="{0A9E09C4-3BC7-E9AA-1DC0-00A142696D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8" t="28917" r="-996" b="29924"/>
          <a:stretch/>
        </p:blipFill>
        <p:spPr bwMode="auto">
          <a:xfrm rot="21056468">
            <a:off x="3371023" y="2029524"/>
            <a:ext cx="2143322" cy="11875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preview">
            <a:extLst>
              <a:ext uri="{FF2B5EF4-FFF2-40B4-BE49-F238E27FC236}">
                <a16:creationId xmlns:a16="http://schemas.microsoft.com/office/drawing/2014/main" id="{26A932A6-1B50-1D6E-C6B5-B5E8ADD659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53" t="31909" r="6863" b="31841"/>
          <a:stretch/>
        </p:blipFill>
        <p:spPr bwMode="auto">
          <a:xfrm rot="671538">
            <a:off x="5766671" y="2143520"/>
            <a:ext cx="2069432" cy="11393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8006964-555E-1A40-B820-92092098BE2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80" t="34791" r="5431" b="26733"/>
          <a:stretch/>
        </p:blipFill>
        <p:spPr bwMode="auto">
          <a:xfrm rot="466232">
            <a:off x="3830521" y="3933416"/>
            <a:ext cx="1985123" cy="1172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preview">
            <a:extLst>
              <a:ext uri="{FF2B5EF4-FFF2-40B4-BE49-F238E27FC236}">
                <a16:creationId xmlns:a16="http://schemas.microsoft.com/office/drawing/2014/main" id="{71326DA6-3F62-FC4D-AFC3-A1C54D38C40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92" t="36580" r="9071" b="28306"/>
          <a:stretch/>
        </p:blipFill>
        <p:spPr bwMode="auto">
          <a:xfrm rot="21342101">
            <a:off x="6024509" y="4005242"/>
            <a:ext cx="2106247" cy="11875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5462CA5-B8B8-614A-9AE6-1E5FF62CCB08}"/>
              </a:ext>
            </a:extLst>
          </p:cNvPr>
          <p:cNvSpPr txBox="1"/>
          <p:nvPr/>
        </p:nvSpPr>
        <p:spPr>
          <a:xfrm>
            <a:off x="-1" y="5425199"/>
            <a:ext cx="9144001" cy="577081"/>
          </a:xfrm>
          <a:prstGeom prst="rect">
            <a:avLst/>
          </a:prstGeom>
          <a:noFill/>
        </p:spPr>
        <p:txBody>
          <a:bodyPr wrap="square" rtlCol="0">
            <a:spAutoFit/>
          </a:bodyPr>
          <a:lstStyle/>
          <a:p>
            <a:r>
              <a:rPr lang="en-GB"/>
              <a:t>Health Check:		</a:t>
            </a:r>
            <a:r>
              <a:rPr lang="en-US"/>
              <a:t>Keep it simple; one card, one piece of information </a:t>
            </a:r>
          </a:p>
          <a:p>
            <a:endParaRPr lang="en-GB" sz="1350"/>
          </a:p>
        </p:txBody>
      </p:sp>
      <p:pic>
        <p:nvPicPr>
          <p:cNvPr id="12" name="Graphic 11" descr="Heartbeat with solid fill">
            <a:extLst>
              <a:ext uri="{FF2B5EF4-FFF2-40B4-BE49-F238E27FC236}">
                <a16:creationId xmlns:a16="http://schemas.microsoft.com/office/drawing/2014/main" id="{64545B5D-92B0-0744-827F-35B534FC08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1069" y="5076345"/>
            <a:ext cx="997463" cy="997463"/>
          </a:xfrm>
          <a:prstGeom prst="rect">
            <a:avLst/>
          </a:prstGeom>
        </p:spPr>
      </p:pic>
    </p:spTree>
    <p:extLst>
      <p:ext uri="{BB962C8B-B14F-4D97-AF65-F5344CB8AC3E}">
        <p14:creationId xmlns:p14="http://schemas.microsoft.com/office/powerpoint/2010/main" val="247103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0" y="869907"/>
            <a:ext cx="7886700" cy="994172"/>
          </a:xfrm>
        </p:spPr>
        <p:txBody>
          <a:bodyPr/>
          <a:lstStyle/>
          <a:p>
            <a:r>
              <a:rPr lang="en-GB" b="1"/>
              <a:t>The Leitner Method for Flashcards</a:t>
            </a:r>
          </a:p>
        </p:txBody>
      </p:sp>
      <p:pic>
        <p:nvPicPr>
          <p:cNvPr id="9" name="Picture 8" descr="A black screen with red text&#10;&#10;Description automatically generated">
            <a:extLst>
              <a:ext uri="{FF2B5EF4-FFF2-40B4-BE49-F238E27FC236}">
                <a16:creationId xmlns:a16="http://schemas.microsoft.com/office/drawing/2014/main" id="{9E66999E-1F5E-D3E2-4338-3BCA7C40FBBE}"/>
              </a:ext>
            </a:extLst>
          </p:cNvPr>
          <p:cNvPicPr>
            <a:picLocks noChangeAspect="1"/>
          </p:cNvPicPr>
          <p:nvPr/>
        </p:nvPicPr>
        <p:blipFill rotWithShape="1">
          <a:blip r:embed="rId3">
            <a:extLst>
              <a:ext uri="{28A0092B-C50C-407E-A947-70E740481C1C}">
                <a14:useLocalDpi xmlns:a14="http://schemas.microsoft.com/office/drawing/2010/main" val="0"/>
              </a:ext>
            </a:extLst>
          </a:blip>
          <a:srcRect l="4814" t="14727" r="4908"/>
          <a:stretch/>
        </p:blipFill>
        <p:spPr bwMode="auto">
          <a:xfrm>
            <a:off x="1239154" y="1875431"/>
            <a:ext cx="6223269" cy="3479905"/>
          </a:xfrm>
          <a:prstGeom prst="rect">
            <a:avLst/>
          </a:prstGeom>
          <a:noFill/>
          <a:ln>
            <a:noFill/>
          </a:ln>
        </p:spPr>
      </p:pic>
      <p:sp>
        <p:nvSpPr>
          <p:cNvPr id="11" name="TextBox 10">
            <a:extLst>
              <a:ext uri="{FF2B5EF4-FFF2-40B4-BE49-F238E27FC236}">
                <a16:creationId xmlns:a16="http://schemas.microsoft.com/office/drawing/2014/main" id="{B9312E1C-CF58-3B03-3454-B2FE310761C9}"/>
              </a:ext>
            </a:extLst>
          </p:cNvPr>
          <p:cNvSpPr txBox="1"/>
          <p:nvPr/>
        </p:nvSpPr>
        <p:spPr>
          <a:xfrm>
            <a:off x="747219" y="2762427"/>
            <a:ext cx="983870" cy="738664"/>
          </a:xfrm>
          <a:prstGeom prst="rect">
            <a:avLst/>
          </a:prstGeom>
          <a:solidFill>
            <a:srgbClr val="FF0000"/>
          </a:solidFill>
          <a:ln>
            <a:solidFill>
              <a:schemeClr val="tx1"/>
            </a:solidFill>
          </a:ln>
        </p:spPr>
        <p:txBody>
          <a:bodyPr wrap="square" rtlCol="0">
            <a:spAutoFit/>
          </a:bodyPr>
          <a:lstStyle/>
          <a:p>
            <a:pPr algn="ctr"/>
            <a:r>
              <a:rPr lang="en-GB" sz="2100"/>
              <a:t>Red</a:t>
            </a:r>
            <a:br>
              <a:rPr lang="en-GB" sz="2100"/>
            </a:br>
            <a:r>
              <a:rPr lang="en-GB" sz="2100"/>
              <a:t>pile</a:t>
            </a:r>
          </a:p>
        </p:txBody>
      </p:sp>
      <p:sp>
        <p:nvSpPr>
          <p:cNvPr id="12" name="TextBox 11">
            <a:extLst>
              <a:ext uri="{FF2B5EF4-FFF2-40B4-BE49-F238E27FC236}">
                <a16:creationId xmlns:a16="http://schemas.microsoft.com/office/drawing/2014/main" id="{352F9726-F10A-7A4F-B91F-AEB445C88D5C}"/>
              </a:ext>
            </a:extLst>
          </p:cNvPr>
          <p:cNvSpPr txBox="1"/>
          <p:nvPr/>
        </p:nvSpPr>
        <p:spPr>
          <a:xfrm>
            <a:off x="4763450" y="2762427"/>
            <a:ext cx="983870" cy="738664"/>
          </a:xfrm>
          <a:prstGeom prst="rect">
            <a:avLst/>
          </a:prstGeom>
          <a:solidFill>
            <a:srgbClr val="FFC000"/>
          </a:solidFill>
          <a:ln>
            <a:solidFill>
              <a:schemeClr val="tx1"/>
            </a:solidFill>
          </a:ln>
        </p:spPr>
        <p:txBody>
          <a:bodyPr wrap="square" rtlCol="0">
            <a:spAutoFit/>
          </a:bodyPr>
          <a:lstStyle/>
          <a:p>
            <a:pPr algn="ctr"/>
            <a:r>
              <a:rPr lang="en-GB" sz="2100"/>
              <a:t>Amber</a:t>
            </a:r>
            <a:br>
              <a:rPr lang="en-GB" sz="2100"/>
            </a:br>
            <a:r>
              <a:rPr lang="en-GB" sz="2100"/>
              <a:t>pile</a:t>
            </a:r>
          </a:p>
        </p:txBody>
      </p:sp>
      <p:sp>
        <p:nvSpPr>
          <p:cNvPr id="13" name="TextBox 12">
            <a:extLst>
              <a:ext uri="{FF2B5EF4-FFF2-40B4-BE49-F238E27FC236}">
                <a16:creationId xmlns:a16="http://schemas.microsoft.com/office/drawing/2014/main" id="{A4DB44C9-6590-7861-9736-08CDFD85C003}"/>
              </a:ext>
            </a:extLst>
          </p:cNvPr>
          <p:cNvSpPr txBox="1"/>
          <p:nvPr/>
        </p:nvSpPr>
        <p:spPr>
          <a:xfrm>
            <a:off x="6863029" y="2762427"/>
            <a:ext cx="983870" cy="738664"/>
          </a:xfrm>
          <a:prstGeom prst="rect">
            <a:avLst/>
          </a:prstGeom>
          <a:solidFill>
            <a:srgbClr val="00CC00"/>
          </a:solidFill>
          <a:ln>
            <a:solidFill>
              <a:schemeClr val="tx1"/>
            </a:solidFill>
          </a:ln>
        </p:spPr>
        <p:txBody>
          <a:bodyPr wrap="square" rtlCol="0">
            <a:spAutoFit/>
          </a:bodyPr>
          <a:lstStyle/>
          <a:p>
            <a:pPr algn="ctr"/>
            <a:r>
              <a:rPr lang="en-GB" sz="2100"/>
              <a:t>Green</a:t>
            </a:r>
            <a:br>
              <a:rPr lang="en-GB" sz="2100"/>
            </a:br>
            <a:r>
              <a:rPr lang="en-GB" sz="2100"/>
              <a:t>pile</a:t>
            </a:r>
          </a:p>
        </p:txBody>
      </p:sp>
      <p:sp>
        <p:nvSpPr>
          <p:cNvPr id="20" name="TextBox 19">
            <a:extLst>
              <a:ext uri="{FF2B5EF4-FFF2-40B4-BE49-F238E27FC236}">
                <a16:creationId xmlns:a16="http://schemas.microsoft.com/office/drawing/2014/main" id="{2CDB20FB-9E0D-10BB-9CA4-842799886101}"/>
              </a:ext>
            </a:extLst>
          </p:cNvPr>
          <p:cNvSpPr txBox="1"/>
          <p:nvPr/>
        </p:nvSpPr>
        <p:spPr>
          <a:xfrm>
            <a:off x="0" y="5452169"/>
            <a:ext cx="9144000" cy="369332"/>
          </a:xfrm>
          <a:prstGeom prst="rect">
            <a:avLst/>
          </a:prstGeom>
          <a:noFill/>
        </p:spPr>
        <p:txBody>
          <a:bodyPr wrap="square">
            <a:spAutoFit/>
          </a:bodyPr>
          <a:lstStyle/>
          <a:p>
            <a:r>
              <a:rPr lang="en-GB"/>
              <a:t>Health Check:		Always shuffle the cards so you don’t just learn the order.</a:t>
            </a:r>
          </a:p>
        </p:txBody>
      </p:sp>
      <p:pic>
        <p:nvPicPr>
          <p:cNvPr id="21" name="Graphic 20" descr="Heartbeat with solid fill">
            <a:extLst>
              <a:ext uri="{FF2B5EF4-FFF2-40B4-BE49-F238E27FC236}">
                <a16:creationId xmlns:a16="http://schemas.microsoft.com/office/drawing/2014/main" id="{681EC132-F4BD-87F3-2F66-BD963C2483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0338" y="5138103"/>
            <a:ext cx="997463" cy="997463"/>
          </a:xfrm>
          <a:prstGeom prst="rect">
            <a:avLst/>
          </a:prstGeom>
        </p:spPr>
      </p:pic>
    </p:spTree>
    <p:extLst>
      <p:ext uri="{BB962C8B-B14F-4D97-AF65-F5344CB8AC3E}">
        <p14:creationId xmlns:p14="http://schemas.microsoft.com/office/powerpoint/2010/main" val="329131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B4C3-FD62-C0D1-C1A8-1FE906AB59A0}"/>
              </a:ext>
            </a:extLst>
          </p:cNvPr>
          <p:cNvSpPr>
            <a:spLocks noGrp="1"/>
          </p:cNvSpPr>
          <p:nvPr>
            <p:ph type="title"/>
          </p:nvPr>
        </p:nvSpPr>
        <p:spPr>
          <a:xfrm>
            <a:off x="628650" y="803868"/>
            <a:ext cx="7886700" cy="743427"/>
          </a:xfrm>
        </p:spPr>
        <p:txBody>
          <a:bodyPr>
            <a:normAutofit/>
          </a:bodyPr>
          <a:lstStyle/>
          <a:p>
            <a:r>
              <a:rPr lang="en-GB" b="1"/>
              <a:t>Staff Introductions</a:t>
            </a:r>
          </a:p>
        </p:txBody>
      </p:sp>
      <p:pic>
        <p:nvPicPr>
          <p:cNvPr id="5" name="Picture 4">
            <a:extLst>
              <a:ext uri="{FF2B5EF4-FFF2-40B4-BE49-F238E27FC236}">
                <a16:creationId xmlns:a16="http://schemas.microsoft.com/office/drawing/2014/main" id="{38602F07-82B5-C0B4-FA73-16DEA6B00185}"/>
              </a:ext>
            </a:extLst>
          </p:cNvPr>
          <p:cNvPicPr>
            <a:picLocks noChangeAspect="1"/>
          </p:cNvPicPr>
          <p:nvPr/>
        </p:nvPicPr>
        <p:blipFill>
          <a:blip r:embed="rId2"/>
          <a:stretch>
            <a:fillRect/>
          </a:stretch>
        </p:blipFill>
        <p:spPr>
          <a:xfrm>
            <a:off x="628650" y="1547294"/>
            <a:ext cx="1318840" cy="1477736"/>
          </a:xfrm>
          <a:prstGeom prst="rect">
            <a:avLst/>
          </a:prstGeom>
        </p:spPr>
      </p:pic>
      <p:pic>
        <p:nvPicPr>
          <p:cNvPr id="7" name="Picture 6">
            <a:extLst>
              <a:ext uri="{FF2B5EF4-FFF2-40B4-BE49-F238E27FC236}">
                <a16:creationId xmlns:a16="http://schemas.microsoft.com/office/drawing/2014/main" id="{D1A64C52-A369-DC0E-D1CB-FD1DB2E83D4C}"/>
              </a:ext>
            </a:extLst>
          </p:cNvPr>
          <p:cNvPicPr>
            <a:picLocks noChangeAspect="1"/>
          </p:cNvPicPr>
          <p:nvPr/>
        </p:nvPicPr>
        <p:blipFill>
          <a:blip r:embed="rId3"/>
          <a:stretch>
            <a:fillRect/>
          </a:stretch>
        </p:blipFill>
        <p:spPr>
          <a:xfrm>
            <a:off x="2749904" y="1547294"/>
            <a:ext cx="1318840" cy="1477736"/>
          </a:xfrm>
          <a:prstGeom prst="rect">
            <a:avLst/>
          </a:prstGeom>
        </p:spPr>
      </p:pic>
      <p:pic>
        <p:nvPicPr>
          <p:cNvPr id="9" name="Picture 8">
            <a:extLst>
              <a:ext uri="{FF2B5EF4-FFF2-40B4-BE49-F238E27FC236}">
                <a16:creationId xmlns:a16="http://schemas.microsoft.com/office/drawing/2014/main" id="{6DA3E131-D952-6FD7-6EF5-0E1F2E233920}"/>
              </a:ext>
            </a:extLst>
          </p:cNvPr>
          <p:cNvPicPr>
            <a:picLocks noChangeAspect="1"/>
          </p:cNvPicPr>
          <p:nvPr/>
        </p:nvPicPr>
        <p:blipFill>
          <a:blip r:embed="rId4"/>
          <a:stretch>
            <a:fillRect/>
          </a:stretch>
        </p:blipFill>
        <p:spPr>
          <a:xfrm>
            <a:off x="4973207" y="1547294"/>
            <a:ext cx="1318840" cy="1477736"/>
          </a:xfrm>
          <a:prstGeom prst="rect">
            <a:avLst/>
          </a:prstGeom>
        </p:spPr>
      </p:pic>
      <p:pic>
        <p:nvPicPr>
          <p:cNvPr id="11" name="Picture 10">
            <a:extLst>
              <a:ext uri="{FF2B5EF4-FFF2-40B4-BE49-F238E27FC236}">
                <a16:creationId xmlns:a16="http://schemas.microsoft.com/office/drawing/2014/main" id="{F37E8766-697E-4A1E-490F-1EDB7A18FC71}"/>
              </a:ext>
            </a:extLst>
          </p:cNvPr>
          <p:cNvPicPr>
            <a:picLocks noChangeAspect="1"/>
          </p:cNvPicPr>
          <p:nvPr/>
        </p:nvPicPr>
        <p:blipFill>
          <a:blip r:embed="rId5"/>
          <a:stretch>
            <a:fillRect/>
          </a:stretch>
        </p:blipFill>
        <p:spPr>
          <a:xfrm>
            <a:off x="7196510" y="1547294"/>
            <a:ext cx="1318840" cy="1477736"/>
          </a:xfrm>
          <a:prstGeom prst="rect">
            <a:avLst/>
          </a:prstGeom>
        </p:spPr>
      </p:pic>
      <p:pic>
        <p:nvPicPr>
          <p:cNvPr id="13" name="Picture 12">
            <a:extLst>
              <a:ext uri="{FF2B5EF4-FFF2-40B4-BE49-F238E27FC236}">
                <a16:creationId xmlns:a16="http://schemas.microsoft.com/office/drawing/2014/main" id="{6CF72C37-F61C-D082-C92C-522DAB79328E}"/>
              </a:ext>
            </a:extLst>
          </p:cNvPr>
          <p:cNvPicPr>
            <a:picLocks noChangeAspect="1"/>
          </p:cNvPicPr>
          <p:nvPr/>
        </p:nvPicPr>
        <p:blipFill>
          <a:blip r:embed="rId6"/>
          <a:stretch>
            <a:fillRect/>
          </a:stretch>
        </p:blipFill>
        <p:spPr>
          <a:xfrm>
            <a:off x="628650" y="3905301"/>
            <a:ext cx="1318840" cy="1477736"/>
          </a:xfrm>
          <a:prstGeom prst="rect">
            <a:avLst/>
          </a:prstGeom>
        </p:spPr>
      </p:pic>
      <p:pic>
        <p:nvPicPr>
          <p:cNvPr id="15" name="Picture 14">
            <a:extLst>
              <a:ext uri="{FF2B5EF4-FFF2-40B4-BE49-F238E27FC236}">
                <a16:creationId xmlns:a16="http://schemas.microsoft.com/office/drawing/2014/main" id="{1BEBCD0E-9188-314A-C1ED-EEBCA98DCF1B}"/>
              </a:ext>
            </a:extLst>
          </p:cNvPr>
          <p:cNvPicPr>
            <a:picLocks noChangeAspect="1"/>
          </p:cNvPicPr>
          <p:nvPr/>
        </p:nvPicPr>
        <p:blipFill>
          <a:blip r:embed="rId7"/>
          <a:stretch>
            <a:fillRect/>
          </a:stretch>
        </p:blipFill>
        <p:spPr>
          <a:xfrm>
            <a:off x="2749904" y="3905301"/>
            <a:ext cx="1318840" cy="1533152"/>
          </a:xfrm>
          <a:prstGeom prst="rect">
            <a:avLst/>
          </a:prstGeom>
        </p:spPr>
      </p:pic>
      <p:pic>
        <p:nvPicPr>
          <p:cNvPr id="17" name="Picture 16">
            <a:extLst>
              <a:ext uri="{FF2B5EF4-FFF2-40B4-BE49-F238E27FC236}">
                <a16:creationId xmlns:a16="http://schemas.microsoft.com/office/drawing/2014/main" id="{AFAA0D86-6C4E-53FF-88F3-47FFD3C5BABF}"/>
              </a:ext>
            </a:extLst>
          </p:cNvPr>
          <p:cNvPicPr>
            <a:picLocks noChangeAspect="1"/>
          </p:cNvPicPr>
          <p:nvPr/>
        </p:nvPicPr>
        <p:blipFill>
          <a:blip r:embed="rId8"/>
          <a:stretch>
            <a:fillRect/>
          </a:stretch>
        </p:blipFill>
        <p:spPr>
          <a:xfrm>
            <a:off x="4973207" y="3904358"/>
            <a:ext cx="1318840" cy="1478679"/>
          </a:xfrm>
          <a:prstGeom prst="rect">
            <a:avLst/>
          </a:prstGeom>
        </p:spPr>
      </p:pic>
      <p:sp>
        <p:nvSpPr>
          <p:cNvPr id="18" name="TextBox 17">
            <a:extLst>
              <a:ext uri="{FF2B5EF4-FFF2-40B4-BE49-F238E27FC236}">
                <a16:creationId xmlns:a16="http://schemas.microsoft.com/office/drawing/2014/main" id="{CC46827E-3474-FE54-9EF1-3949F9512E4B}"/>
              </a:ext>
            </a:extLst>
          </p:cNvPr>
          <p:cNvSpPr txBox="1"/>
          <p:nvPr/>
        </p:nvSpPr>
        <p:spPr>
          <a:xfrm>
            <a:off x="628650" y="2981030"/>
            <a:ext cx="1392432" cy="646331"/>
          </a:xfrm>
          <a:prstGeom prst="rect">
            <a:avLst/>
          </a:prstGeom>
          <a:noFill/>
        </p:spPr>
        <p:txBody>
          <a:bodyPr wrap="none" rtlCol="0">
            <a:spAutoFit/>
          </a:bodyPr>
          <a:lstStyle/>
          <a:p>
            <a:pPr algn="ctr"/>
            <a:r>
              <a:rPr lang="en-GB"/>
              <a:t>Mrs K Key</a:t>
            </a:r>
            <a:br>
              <a:rPr lang="en-GB"/>
            </a:br>
            <a:r>
              <a:rPr lang="en-GB"/>
              <a:t>Headteacher</a:t>
            </a:r>
          </a:p>
        </p:txBody>
      </p:sp>
      <p:sp>
        <p:nvSpPr>
          <p:cNvPr id="19" name="TextBox 18">
            <a:extLst>
              <a:ext uri="{FF2B5EF4-FFF2-40B4-BE49-F238E27FC236}">
                <a16:creationId xmlns:a16="http://schemas.microsoft.com/office/drawing/2014/main" id="{6DBCDCAC-ACDD-DEAE-FD9D-FED71D2788DB}"/>
              </a:ext>
            </a:extLst>
          </p:cNvPr>
          <p:cNvSpPr txBox="1"/>
          <p:nvPr/>
        </p:nvSpPr>
        <p:spPr>
          <a:xfrm>
            <a:off x="2584418" y="2981028"/>
            <a:ext cx="1618456" cy="923330"/>
          </a:xfrm>
          <a:prstGeom prst="rect">
            <a:avLst/>
          </a:prstGeom>
          <a:noFill/>
        </p:spPr>
        <p:txBody>
          <a:bodyPr wrap="none" rtlCol="0">
            <a:spAutoFit/>
          </a:bodyPr>
          <a:lstStyle/>
          <a:p>
            <a:pPr algn="ctr"/>
            <a:r>
              <a:rPr lang="en-GB"/>
              <a:t>Mrs A Thatcher</a:t>
            </a:r>
            <a:br>
              <a:rPr lang="en-GB"/>
            </a:br>
            <a:r>
              <a:rPr lang="en-GB"/>
              <a:t>Deputy </a:t>
            </a:r>
            <a:br>
              <a:rPr lang="en-GB"/>
            </a:br>
            <a:r>
              <a:rPr lang="en-GB"/>
              <a:t>Headteacher</a:t>
            </a:r>
          </a:p>
        </p:txBody>
      </p:sp>
      <p:sp>
        <p:nvSpPr>
          <p:cNvPr id="20" name="TextBox 19">
            <a:extLst>
              <a:ext uri="{FF2B5EF4-FFF2-40B4-BE49-F238E27FC236}">
                <a16:creationId xmlns:a16="http://schemas.microsoft.com/office/drawing/2014/main" id="{CB372C47-C219-39EB-A4CD-0EAABEB2BF54}"/>
              </a:ext>
            </a:extLst>
          </p:cNvPr>
          <p:cNvSpPr txBox="1"/>
          <p:nvPr/>
        </p:nvSpPr>
        <p:spPr>
          <a:xfrm>
            <a:off x="4628637" y="2981028"/>
            <a:ext cx="2007986" cy="923330"/>
          </a:xfrm>
          <a:prstGeom prst="rect">
            <a:avLst/>
          </a:prstGeom>
          <a:noFill/>
        </p:spPr>
        <p:txBody>
          <a:bodyPr wrap="none" rtlCol="0">
            <a:spAutoFit/>
          </a:bodyPr>
          <a:lstStyle/>
          <a:p>
            <a:pPr algn="ctr"/>
            <a:r>
              <a:rPr lang="en-GB"/>
              <a:t>Mr D Cole</a:t>
            </a:r>
            <a:br>
              <a:rPr lang="en-GB"/>
            </a:br>
            <a:r>
              <a:rPr lang="en-GB"/>
              <a:t>Associate Assistant </a:t>
            </a:r>
            <a:br>
              <a:rPr lang="en-GB"/>
            </a:br>
            <a:r>
              <a:rPr lang="en-GB"/>
              <a:t>Headteacher</a:t>
            </a:r>
          </a:p>
        </p:txBody>
      </p:sp>
      <p:sp>
        <p:nvSpPr>
          <p:cNvPr id="21" name="TextBox 20">
            <a:extLst>
              <a:ext uri="{FF2B5EF4-FFF2-40B4-BE49-F238E27FC236}">
                <a16:creationId xmlns:a16="http://schemas.microsoft.com/office/drawing/2014/main" id="{3B64D4E1-B03A-1BBE-701D-EF19BC7CA863}"/>
              </a:ext>
            </a:extLst>
          </p:cNvPr>
          <p:cNvSpPr txBox="1"/>
          <p:nvPr/>
        </p:nvSpPr>
        <p:spPr>
          <a:xfrm>
            <a:off x="7139156" y="2981029"/>
            <a:ext cx="1343637" cy="923330"/>
          </a:xfrm>
          <a:prstGeom prst="rect">
            <a:avLst/>
          </a:prstGeom>
          <a:noFill/>
        </p:spPr>
        <p:txBody>
          <a:bodyPr wrap="none" rtlCol="0">
            <a:spAutoFit/>
          </a:bodyPr>
          <a:lstStyle/>
          <a:p>
            <a:pPr algn="ctr"/>
            <a:r>
              <a:rPr lang="en-GB"/>
              <a:t>Mr T Horner</a:t>
            </a:r>
            <a:br>
              <a:rPr lang="en-GB"/>
            </a:br>
            <a:r>
              <a:rPr lang="en-GB"/>
              <a:t>Head of</a:t>
            </a:r>
            <a:br>
              <a:rPr lang="en-GB"/>
            </a:br>
            <a:r>
              <a:rPr lang="en-GB"/>
              <a:t>Year 10</a:t>
            </a:r>
          </a:p>
        </p:txBody>
      </p:sp>
      <p:sp>
        <p:nvSpPr>
          <p:cNvPr id="22" name="TextBox 21">
            <a:extLst>
              <a:ext uri="{FF2B5EF4-FFF2-40B4-BE49-F238E27FC236}">
                <a16:creationId xmlns:a16="http://schemas.microsoft.com/office/drawing/2014/main" id="{C37FF814-560F-630E-803E-92D423A99927}"/>
              </a:ext>
            </a:extLst>
          </p:cNvPr>
          <p:cNvSpPr txBox="1"/>
          <p:nvPr/>
        </p:nvSpPr>
        <p:spPr>
          <a:xfrm>
            <a:off x="470378" y="5334581"/>
            <a:ext cx="1635384" cy="646331"/>
          </a:xfrm>
          <a:prstGeom prst="rect">
            <a:avLst/>
          </a:prstGeom>
          <a:noFill/>
        </p:spPr>
        <p:txBody>
          <a:bodyPr wrap="none" rtlCol="0">
            <a:spAutoFit/>
          </a:bodyPr>
          <a:lstStyle/>
          <a:p>
            <a:pPr algn="ctr"/>
            <a:r>
              <a:rPr lang="en-GB"/>
              <a:t>Mr R Foster</a:t>
            </a:r>
            <a:br>
              <a:rPr lang="en-GB"/>
            </a:br>
            <a:r>
              <a:rPr lang="en-GB"/>
              <a:t>Head of English</a:t>
            </a:r>
          </a:p>
        </p:txBody>
      </p:sp>
      <p:sp>
        <p:nvSpPr>
          <p:cNvPr id="23" name="TextBox 22">
            <a:extLst>
              <a:ext uri="{FF2B5EF4-FFF2-40B4-BE49-F238E27FC236}">
                <a16:creationId xmlns:a16="http://schemas.microsoft.com/office/drawing/2014/main" id="{5CC7D6AB-D7CC-3CBB-A90C-CE857803899A}"/>
              </a:ext>
            </a:extLst>
          </p:cNvPr>
          <p:cNvSpPr txBox="1"/>
          <p:nvPr/>
        </p:nvSpPr>
        <p:spPr>
          <a:xfrm>
            <a:off x="2503050" y="5383037"/>
            <a:ext cx="1812548" cy="646331"/>
          </a:xfrm>
          <a:prstGeom prst="rect">
            <a:avLst/>
          </a:prstGeom>
          <a:noFill/>
        </p:spPr>
        <p:txBody>
          <a:bodyPr wrap="none" rtlCol="0">
            <a:spAutoFit/>
          </a:bodyPr>
          <a:lstStyle/>
          <a:p>
            <a:pPr algn="ctr"/>
            <a:r>
              <a:rPr lang="en-GB"/>
              <a:t>Mrs A McGeehan</a:t>
            </a:r>
            <a:br>
              <a:rPr lang="en-GB"/>
            </a:br>
            <a:r>
              <a:rPr lang="en-GB"/>
              <a:t>Head of Maths</a:t>
            </a:r>
          </a:p>
        </p:txBody>
      </p:sp>
      <p:sp>
        <p:nvSpPr>
          <p:cNvPr id="24" name="TextBox 23">
            <a:extLst>
              <a:ext uri="{FF2B5EF4-FFF2-40B4-BE49-F238E27FC236}">
                <a16:creationId xmlns:a16="http://schemas.microsoft.com/office/drawing/2014/main" id="{BCE9A46B-C783-F3E0-4F6B-E360797DBE4D}"/>
              </a:ext>
            </a:extLst>
          </p:cNvPr>
          <p:cNvSpPr txBox="1"/>
          <p:nvPr/>
        </p:nvSpPr>
        <p:spPr>
          <a:xfrm>
            <a:off x="4791691" y="5334581"/>
            <a:ext cx="1681872" cy="646331"/>
          </a:xfrm>
          <a:prstGeom prst="rect">
            <a:avLst/>
          </a:prstGeom>
          <a:noFill/>
        </p:spPr>
        <p:txBody>
          <a:bodyPr wrap="none" rtlCol="0">
            <a:spAutoFit/>
          </a:bodyPr>
          <a:lstStyle/>
          <a:p>
            <a:pPr algn="ctr"/>
            <a:r>
              <a:rPr lang="en-GB"/>
              <a:t>Mr T Swan</a:t>
            </a:r>
            <a:br>
              <a:rPr lang="en-GB"/>
            </a:br>
            <a:r>
              <a:rPr lang="en-GB"/>
              <a:t>Head of Science</a:t>
            </a:r>
          </a:p>
        </p:txBody>
      </p:sp>
      <p:sp>
        <p:nvSpPr>
          <p:cNvPr id="4" name="TextBox 3">
            <a:extLst>
              <a:ext uri="{FF2B5EF4-FFF2-40B4-BE49-F238E27FC236}">
                <a16:creationId xmlns:a16="http://schemas.microsoft.com/office/drawing/2014/main" id="{1F038A1D-08C7-F5DF-C1CB-EB8BA6D8E200}"/>
              </a:ext>
            </a:extLst>
          </p:cNvPr>
          <p:cNvSpPr txBox="1"/>
          <p:nvPr/>
        </p:nvSpPr>
        <p:spPr>
          <a:xfrm>
            <a:off x="7072857" y="5334581"/>
            <a:ext cx="1476238" cy="646331"/>
          </a:xfrm>
          <a:prstGeom prst="rect">
            <a:avLst/>
          </a:prstGeom>
          <a:noFill/>
        </p:spPr>
        <p:txBody>
          <a:bodyPr wrap="none" rtlCol="0">
            <a:spAutoFit/>
          </a:bodyPr>
          <a:lstStyle/>
          <a:p>
            <a:pPr algn="ctr"/>
            <a:r>
              <a:rPr lang="en-GB"/>
              <a:t>Mrs </a:t>
            </a:r>
            <a:r>
              <a:rPr lang="en-GB" err="1"/>
              <a:t>Wollen</a:t>
            </a:r>
            <a:r>
              <a:rPr lang="en-GB"/>
              <a:t> </a:t>
            </a:r>
          </a:p>
          <a:p>
            <a:pPr algn="ctr"/>
            <a:r>
              <a:rPr lang="en-GB"/>
              <a:t>Senior SENCO</a:t>
            </a:r>
          </a:p>
        </p:txBody>
      </p:sp>
      <p:pic>
        <p:nvPicPr>
          <p:cNvPr id="8" name="Picture 7">
            <a:extLst>
              <a:ext uri="{FF2B5EF4-FFF2-40B4-BE49-F238E27FC236}">
                <a16:creationId xmlns:a16="http://schemas.microsoft.com/office/drawing/2014/main" id="{43C5C97C-6539-367B-4927-9BEED447859E}"/>
              </a:ext>
            </a:extLst>
          </p:cNvPr>
          <p:cNvPicPr>
            <a:picLocks noChangeAspect="1"/>
          </p:cNvPicPr>
          <p:nvPr/>
        </p:nvPicPr>
        <p:blipFill>
          <a:blip r:embed="rId9"/>
          <a:stretch>
            <a:fillRect/>
          </a:stretch>
        </p:blipFill>
        <p:spPr>
          <a:xfrm>
            <a:off x="7196511" y="3910325"/>
            <a:ext cx="1318840" cy="1472712"/>
          </a:xfrm>
          <a:prstGeom prst="rect">
            <a:avLst/>
          </a:prstGeom>
        </p:spPr>
      </p:pic>
    </p:spTree>
    <p:extLst>
      <p:ext uri="{BB962C8B-B14F-4D97-AF65-F5344CB8AC3E}">
        <p14:creationId xmlns:p14="http://schemas.microsoft.com/office/powerpoint/2010/main" val="325767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E313F4-5972-428A-0D63-C597A4567469}"/>
              </a:ext>
            </a:extLst>
          </p:cNvPr>
          <p:cNvSpPr txBox="1"/>
          <p:nvPr/>
        </p:nvSpPr>
        <p:spPr>
          <a:xfrm>
            <a:off x="0" y="3941247"/>
            <a:ext cx="9144000" cy="807913"/>
          </a:xfrm>
          <a:prstGeom prst="rect">
            <a:avLst/>
          </a:prstGeom>
          <a:noFill/>
        </p:spPr>
        <p:txBody>
          <a:bodyPr wrap="square" lIns="68580" tIns="34290" rIns="68580" bIns="34290" rtlCol="0" anchor="t">
            <a:spAutoFit/>
          </a:bodyPr>
          <a:lstStyle/>
          <a:p>
            <a:pPr algn="ctr"/>
            <a:r>
              <a:rPr lang="en-GB" sz="4800" b="1"/>
              <a:t>Mind Maps</a:t>
            </a:r>
            <a:endParaRPr lang="en-US" sz="1350" b="1">
              <a:ea typeface="Calibri" panose="020F0502020204030204"/>
              <a:cs typeface="Calibri" panose="020F0502020204030204"/>
            </a:endParaRPr>
          </a:p>
        </p:txBody>
      </p:sp>
      <p:pic>
        <p:nvPicPr>
          <p:cNvPr id="2" name="Picture 1" descr="A blue circle with a light bulb and text&#10;&#10;Description automatically generated">
            <a:extLst>
              <a:ext uri="{FF2B5EF4-FFF2-40B4-BE49-F238E27FC236}">
                <a16:creationId xmlns:a16="http://schemas.microsoft.com/office/drawing/2014/main" id="{39C74A9E-ABB5-45EF-2253-EA8DFAD55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676" y="1049654"/>
            <a:ext cx="2936648" cy="3073374"/>
          </a:xfrm>
          <a:prstGeom prst="rect">
            <a:avLst/>
          </a:prstGeom>
        </p:spPr>
      </p:pic>
    </p:spTree>
    <p:extLst>
      <p:ext uri="{BB962C8B-B14F-4D97-AF65-F5344CB8AC3E}">
        <p14:creationId xmlns:p14="http://schemas.microsoft.com/office/powerpoint/2010/main" val="1687379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8148" y="824020"/>
            <a:ext cx="7886700" cy="994172"/>
          </a:xfrm>
        </p:spPr>
        <p:txBody>
          <a:bodyPr/>
          <a:lstStyle/>
          <a:p>
            <a:r>
              <a:rPr lang="en-GB" b="1"/>
              <a:t>Why do we use Mind Maps?</a:t>
            </a:r>
          </a:p>
        </p:txBody>
      </p:sp>
      <p:sp>
        <p:nvSpPr>
          <p:cNvPr id="7" name="TextBox 6">
            <a:extLst>
              <a:ext uri="{FF2B5EF4-FFF2-40B4-BE49-F238E27FC236}">
                <a16:creationId xmlns:a16="http://schemas.microsoft.com/office/drawing/2014/main" id="{079E4D29-1FE2-B40C-1C4C-76B2684DFA74}"/>
              </a:ext>
            </a:extLst>
          </p:cNvPr>
          <p:cNvSpPr txBox="1"/>
          <p:nvPr/>
        </p:nvSpPr>
        <p:spPr>
          <a:xfrm>
            <a:off x="-1" y="5543799"/>
            <a:ext cx="9144001" cy="276999"/>
          </a:xfrm>
          <a:prstGeom prst="rect">
            <a:avLst/>
          </a:prstGeom>
          <a:noFill/>
        </p:spPr>
        <p:txBody>
          <a:bodyPr wrap="square" lIns="68580" tIns="34290" rIns="68580" bIns="34290" rtlCol="0" anchor="t">
            <a:spAutoFit/>
          </a:bodyPr>
          <a:lstStyle/>
          <a:p>
            <a:r>
              <a:rPr lang="en-GB" sz="1350"/>
              <a:t>Health Check:		Mind maps are great at the START of revision when you are trying to summarise a topic.  </a:t>
            </a:r>
          </a:p>
        </p:txBody>
      </p:sp>
      <p:pic>
        <p:nvPicPr>
          <p:cNvPr id="9" name="Graphic 8" descr="Heartbeat with solid fill">
            <a:extLst>
              <a:ext uri="{FF2B5EF4-FFF2-40B4-BE49-F238E27FC236}">
                <a16:creationId xmlns:a16="http://schemas.microsoft.com/office/drawing/2014/main" id="{51CE4770-E614-5D93-ABF3-6E885395F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7466" y="5183567"/>
            <a:ext cx="997463" cy="997463"/>
          </a:xfrm>
          <a:prstGeom prst="rect">
            <a:avLst/>
          </a:prstGeom>
        </p:spPr>
      </p:pic>
      <p:sp>
        <p:nvSpPr>
          <p:cNvPr id="5" name="Star: 32 Points 4">
            <a:extLst>
              <a:ext uri="{FF2B5EF4-FFF2-40B4-BE49-F238E27FC236}">
                <a16:creationId xmlns:a16="http://schemas.microsoft.com/office/drawing/2014/main" id="{7EA4BA9C-D64B-6A7B-B3CA-F441FA3DC819}"/>
              </a:ext>
            </a:extLst>
          </p:cNvPr>
          <p:cNvSpPr/>
          <p:nvPr/>
        </p:nvSpPr>
        <p:spPr>
          <a:xfrm>
            <a:off x="3121924" y="2912944"/>
            <a:ext cx="1910687" cy="1219768"/>
          </a:xfrm>
          <a:prstGeom prst="star3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02A61460-D0FF-8239-518D-694CF094954A}"/>
              </a:ext>
            </a:extLst>
          </p:cNvPr>
          <p:cNvSpPr txBox="1"/>
          <p:nvPr/>
        </p:nvSpPr>
        <p:spPr>
          <a:xfrm>
            <a:off x="3369291" y="3390615"/>
            <a:ext cx="141595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Mind Maps</a:t>
            </a:r>
          </a:p>
        </p:txBody>
      </p:sp>
      <p:sp>
        <p:nvSpPr>
          <p:cNvPr id="10" name="Oval 9">
            <a:extLst>
              <a:ext uri="{FF2B5EF4-FFF2-40B4-BE49-F238E27FC236}">
                <a16:creationId xmlns:a16="http://schemas.microsoft.com/office/drawing/2014/main" id="{C99D85A4-2512-FF65-B4CB-ACEAE3BEBB6B}"/>
              </a:ext>
            </a:extLst>
          </p:cNvPr>
          <p:cNvSpPr/>
          <p:nvPr/>
        </p:nvSpPr>
        <p:spPr>
          <a:xfrm>
            <a:off x="4832158" y="2026985"/>
            <a:ext cx="2072753" cy="9553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E0299EF4-F616-B7FB-7DBE-8D29A0ADD0D0}"/>
              </a:ext>
            </a:extLst>
          </p:cNvPr>
          <p:cNvSpPr txBox="1"/>
          <p:nvPr/>
        </p:nvSpPr>
        <p:spPr>
          <a:xfrm>
            <a:off x="5031437" y="2172491"/>
            <a:ext cx="1757149"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They help with longer process that you need to remember</a:t>
            </a:r>
          </a:p>
        </p:txBody>
      </p:sp>
      <p:sp>
        <p:nvSpPr>
          <p:cNvPr id="12" name="Oval 11">
            <a:extLst>
              <a:ext uri="{FF2B5EF4-FFF2-40B4-BE49-F238E27FC236}">
                <a16:creationId xmlns:a16="http://schemas.microsoft.com/office/drawing/2014/main" id="{26F3A067-61E6-B77E-CCB0-509B17D6372C}"/>
              </a:ext>
            </a:extLst>
          </p:cNvPr>
          <p:cNvSpPr/>
          <p:nvPr/>
        </p:nvSpPr>
        <p:spPr>
          <a:xfrm>
            <a:off x="6627693" y="3109130"/>
            <a:ext cx="2072753" cy="9553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1F73E510-E3FD-97CE-3D9C-8C8E061CAC41}"/>
              </a:ext>
            </a:extLst>
          </p:cNvPr>
          <p:cNvSpPr txBox="1"/>
          <p:nvPr/>
        </p:nvSpPr>
        <p:spPr>
          <a:xfrm>
            <a:off x="6657958" y="3363444"/>
            <a:ext cx="1940129"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They help explain/break down ideas or concepts</a:t>
            </a:r>
          </a:p>
        </p:txBody>
      </p:sp>
      <p:sp>
        <p:nvSpPr>
          <p:cNvPr id="14" name="Oval 13">
            <a:extLst>
              <a:ext uri="{FF2B5EF4-FFF2-40B4-BE49-F238E27FC236}">
                <a16:creationId xmlns:a16="http://schemas.microsoft.com/office/drawing/2014/main" id="{C65065C3-2DFE-E745-D35B-F97F88BBCDF3}"/>
              </a:ext>
            </a:extLst>
          </p:cNvPr>
          <p:cNvSpPr/>
          <p:nvPr/>
        </p:nvSpPr>
        <p:spPr>
          <a:xfrm>
            <a:off x="272954" y="2042899"/>
            <a:ext cx="2072753" cy="9553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56897816-5401-DB81-A166-5FCC1C3932BB}"/>
              </a:ext>
            </a:extLst>
          </p:cNvPr>
          <p:cNvSpPr txBox="1"/>
          <p:nvPr/>
        </p:nvSpPr>
        <p:spPr>
          <a:xfrm>
            <a:off x="426492" y="2281733"/>
            <a:ext cx="1757149"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They link key words and ideas</a:t>
            </a:r>
          </a:p>
        </p:txBody>
      </p:sp>
      <p:sp>
        <p:nvSpPr>
          <p:cNvPr id="16" name="Oval 15">
            <a:extLst>
              <a:ext uri="{FF2B5EF4-FFF2-40B4-BE49-F238E27FC236}">
                <a16:creationId xmlns:a16="http://schemas.microsoft.com/office/drawing/2014/main" id="{8477A76B-3107-56C9-EC88-EBDBDFEB8FF0}"/>
              </a:ext>
            </a:extLst>
          </p:cNvPr>
          <p:cNvSpPr/>
          <p:nvPr/>
        </p:nvSpPr>
        <p:spPr>
          <a:xfrm>
            <a:off x="963872" y="4183891"/>
            <a:ext cx="2072753" cy="9553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9D88620D-583E-4CA7-92D3-F5969B4E5694}"/>
              </a:ext>
            </a:extLst>
          </p:cNvPr>
          <p:cNvSpPr txBox="1"/>
          <p:nvPr/>
        </p:nvSpPr>
        <p:spPr>
          <a:xfrm>
            <a:off x="963872" y="4514652"/>
            <a:ext cx="206408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They </a:t>
            </a:r>
            <a:r>
              <a:rPr lang="en-US" sz="1350" err="1"/>
              <a:t>organise</a:t>
            </a:r>
            <a:r>
              <a:rPr lang="en-US" sz="1350"/>
              <a:t> facts visually</a:t>
            </a:r>
          </a:p>
        </p:txBody>
      </p:sp>
      <p:cxnSp>
        <p:nvCxnSpPr>
          <p:cNvPr id="18" name="Connector: Curved 17">
            <a:extLst>
              <a:ext uri="{FF2B5EF4-FFF2-40B4-BE49-F238E27FC236}">
                <a16:creationId xmlns:a16="http://schemas.microsoft.com/office/drawing/2014/main" id="{59EB6BA2-155C-19C2-3893-7A164CCA4A92}"/>
              </a:ext>
            </a:extLst>
          </p:cNvPr>
          <p:cNvCxnSpPr>
            <a:cxnSpLocks/>
          </p:cNvCxnSpPr>
          <p:nvPr/>
        </p:nvCxnSpPr>
        <p:spPr>
          <a:xfrm flipV="1">
            <a:off x="4575092" y="2641568"/>
            <a:ext cx="549801" cy="406680"/>
          </a:xfrm>
          <a:prstGeom prst="curvedConnector3">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cxnSp>
        <p:nvCxnSpPr>
          <p:cNvPr id="19" name="Connector: Curved 18">
            <a:extLst>
              <a:ext uri="{FF2B5EF4-FFF2-40B4-BE49-F238E27FC236}">
                <a16:creationId xmlns:a16="http://schemas.microsoft.com/office/drawing/2014/main" id="{4966147D-D601-3948-4103-4D83F5417C07}"/>
              </a:ext>
            </a:extLst>
          </p:cNvPr>
          <p:cNvCxnSpPr>
            <a:cxnSpLocks/>
          </p:cNvCxnSpPr>
          <p:nvPr/>
        </p:nvCxnSpPr>
        <p:spPr>
          <a:xfrm>
            <a:off x="4907755" y="3389441"/>
            <a:ext cx="1905569" cy="395786"/>
          </a:xfrm>
          <a:prstGeom prst="curvedConnector3">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cxnSp>
        <p:nvCxnSpPr>
          <p:cNvPr id="21" name="Connector: Curved 20">
            <a:extLst>
              <a:ext uri="{FF2B5EF4-FFF2-40B4-BE49-F238E27FC236}">
                <a16:creationId xmlns:a16="http://schemas.microsoft.com/office/drawing/2014/main" id="{AD119DEE-5BD2-2DE4-D761-78C103807EDE}"/>
              </a:ext>
            </a:extLst>
          </p:cNvPr>
          <p:cNvCxnSpPr>
            <a:cxnSpLocks/>
          </p:cNvCxnSpPr>
          <p:nvPr/>
        </p:nvCxnSpPr>
        <p:spPr>
          <a:xfrm flipH="1">
            <a:off x="2898123" y="4003591"/>
            <a:ext cx="806924" cy="660212"/>
          </a:xfrm>
          <a:prstGeom prst="curvedConnector3">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sp>
        <p:nvSpPr>
          <p:cNvPr id="22" name="Flowchart: Alternate Process 21">
            <a:extLst>
              <a:ext uri="{FF2B5EF4-FFF2-40B4-BE49-F238E27FC236}">
                <a16:creationId xmlns:a16="http://schemas.microsoft.com/office/drawing/2014/main" id="{E9EC5591-1D53-410C-4CD0-438311324735}"/>
              </a:ext>
            </a:extLst>
          </p:cNvPr>
          <p:cNvSpPr/>
          <p:nvPr/>
        </p:nvSpPr>
        <p:spPr>
          <a:xfrm>
            <a:off x="3309582" y="4712742"/>
            <a:ext cx="1526843" cy="733567"/>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E4F83841-32A6-9E04-34EB-3B8F0ADD1E21}"/>
              </a:ext>
            </a:extLst>
          </p:cNvPr>
          <p:cNvSpPr txBox="1"/>
          <p:nvPr/>
        </p:nvSpPr>
        <p:spPr>
          <a:xfrm>
            <a:off x="3352228" y="4755390"/>
            <a:ext cx="1433015" cy="69249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err="1">
                <a:solidFill>
                  <a:srgbClr val="FF0000"/>
                </a:solidFill>
              </a:rPr>
              <a:t>Colours</a:t>
            </a:r>
            <a:r>
              <a:rPr lang="en-US" sz="1350">
                <a:solidFill>
                  <a:srgbClr val="FF0000"/>
                </a:solidFill>
              </a:rPr>
              <a:t>,</a:t>
            </a:r>
            <a:r>
              <a:rPr lang="en-US" sz="1350"/>
              <a:t> diagrams and position can help</a:t>
            </a:r>
          </a:p>
        </p:txBody>
      </p:sp>
      <p:cxnSp>
        <p:nvCxnSpPr>
          <p:cNvPr id="24" name="Connector: Curved 23">
            <a:extLst>
              <a:ext uri="{FF2B5EF4-FFF2-40B4-BE49-F238E27FC236}">
                <a16:creationId xmlns:a16="http://schemas.microsoft.com/office/drawing/2014/main" id="{65F0B81F-9BDD-43A1-EBFC-E70ECFCDC820}"/>
              </a:ext>
            </a:extLst>
          </p:cNvPr>
          <p:cNvCxnSpPr>
            <a:cxnSpLocks/>
            <a:endCxn id="23" idx="1"/>
          </p:cNvCxnSpPr>
          <p:nvPr/>
        </p:nvCxnSpPr>
        <p:spPr>
          <a:xfrm>
            <a:off x="2894711" y="4711567"/>
            <a:ext cx="457517" cy="390072"/>
          </a:xfrm>
          <a:prstGeom prst="curvedConnector3">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sp>
        <p:nvSpPr>
          <p:cNvPr id="25" name="Flowchart: Alternate Process 24">
            <a:extLst>
              <a:ext uri="{FF2B5EF4-FFF2-40B4-BE49-F238E27FC236}">
                <a16:creationId xmlns:a16="http://schemas.microsoft.com/office/drawing/2014/main" id="{E8693B4A-F39B-6E2F-0F83-E9C4C9E3FB59}"/>
              </a:ext>
            </a:extLst>
          </p:cNvPr>
          <p:cNvSpPr/>
          <p:nvPr/>
        </p:nvSpPr>
        <p:spPr>
          <a:xfrm>
            <a:off x="170597" y="3143248"/>
            <a:ext cx="878575" cy="255896"/>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Flowchart: Alternate Process 25">
            <a:extLst>
              <a:ext uri="{FF2B5EF4-FFF2-40B4-BE49-F238E27FC236}">
                <a16:creationId xmlns:a16="http://schemas.microsoft.com/office/drawing/2014/main" id="{0646EFA8-E51B-BA8F-6024-1036EB865F08}"/>
              </a:ext>
            </a:extLst>
          </p:cNvPr>
          <p:cNvSpPr/>
          <p:nvPr/>
        </p:nvSpPr>
        <p:spPr>
          <a:xfrm>
            <a:off x="392373" y="3663568"/>
            <a:ext cx="878575" cy="255896"/>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lowchart: Alternate Process 26">
            <a:extLst>
              <a:ext uri="{FF2B5EF4-FFF2-40B4-BE49-F238E27FC236}">
                <a16:creationId xmlns:a16="http://schemas.microsoft.com/office/drawing/2014/main" id="{9DBA6833-5CD0-3AC0-FE6A-C7EA164D32C5}"/>
              </a:ext>
            </a:extLst>
          </p:cNvPr>
          <p:cNvSpPr/>
          <p:nvPr/>
        </p:nvSpPr>
        <p:spPr>
          <a:xfrm>
            <a:off x="1433014" y="3382084"/>
            <a:ext cx="878575" cy="255896"/>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Connector: Elbow 27">
            <a:extLst>
              <a:ext uri="{FF2B5EF4-FFF2-40B4-BE49-F238E27FC236}">
                <a16:creationId xmlns:a16="http://schemas.microsoft.com/office/drawing/2014/main" id="{748D5142-EB4A-9CB6-88CB-0CF87905A7CD}"/>
              </a:ext>
            </a:extLst>
          </p:cNvPr>
          <p:cNvCxnSpPr/>
          <p:nvPr/>
        </p:nvCxnSpPr>
        <p:spPr>
          <a:xfrm>
            <a:off x="1047465" y="3171397"/>
            <a:ext cx="387256" cy="25077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36B74590-FF97-EDF7-6D3D-3D64E61C0552}"/>
              </a:ext>
            </a:extLst>
          </p:cNvPr>
          <p:cNvCxnSpPr>
            <a:cxnSpLocks/>
          </p:cNvCxnSpPr>
          <p:nvPr/>
        </p:nvCxnSpPr>
        <p:spPr>
          <a:xfrm flipH="1">
            <a:off x="1272654" y="3529650"/>
            <a:ext cx="158654" cy="250778"/>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Curved 29">
            <a:extLst>
              <a:ext uri="{FF2B5EF4-FFF2-40B4-BE49-F238E27FC236}">
                <a16:creationId xmlns:a16="http://schemas.microsoft.com/office/drawing/2014/main" id="{EC929A6B-D9CF-5F3F-3595-884AEECA5A2A}"/>
              </a:ext>
            </a:extLst>
          </p:cNvPr>
          <p:cNvCxnSpPr>
            <a:cxnSpLocks/>
          </p:cNvCxnSpPr>
          <p:nvPr/>
        </p:nvCxnSpPr>
        <p:spPr>
          <a:xfrm flipH="1">
            <a:off x="202690" y="2775293"/>
            <a:ext cx="295133" cy="395785"/>
          </a:xfrm>
          <a:prstGeom prst="curvedConnector3">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sp>
        <p:nvSpPr>
          <p:cNvPr id="33" name="TextBox 32">
            <a:extLst>
              <a:ext uri="{FF2B5EF4-FFF2-40B4-BE49-F238E27FC236}">
                <a16:creationId xmlns:a16="http://schemas.microsoft.com/office/drawing/2014/main" id="{A822012D-9159-F78C-5D41-CA8096530D81}"/>
              </a:ext>
            </a:extLst>
          </p:cNvPr>
          <p:cNvSpPr txBox="1"/>
          <p:nvPr/>
        </p:nvSpPr>
        <p:spPr>
          <a:xfrm>
            <a:off x="170597" y="3168838"/>
            <a:ext cx="87857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Fact 1 </a:t>
            </a:r>
          </a:p>
        </p:txBody>
      </p:sp>
      <p:sp>
        <p:nvSpPr>
          <p:cNvPr id="34" name="TextBox 33">
            <a:extLst>
              <a:ext uri="{FF2B5EF4-FFF2-40B4-BE49-F238E27FC236}">
                <a16:creationId xmlns:a16="http://schemas.microsoft.com/office/drawing/2014/main" id="{58286DAB-E924-52AE-C75D-0C31EB529BDF}"/>
              </a:ext>
            </a:extLst>
          </p:cNvPr>
          <p:cNvSpPr txBox="1"/>
          <p:nvPr/>
        </p:nvSpPr>
        <p:spPr>
          <a:xfrm>
            <a:off x="1407425" y="3354869"/>
            <a:ext cx="87857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Fact 2 </a:t>
            </a:r>
          </a:p>
        </p:txBody>
      </p:sp>
      <p:sp>
        <p:nvSpPr>
          <p:cNvPr id="35" name="TextBox 34">
            <a:extLst>
              <a:ext uri="{FF2B5EF4-FFF2-40B4-BE49-F238E27FC236}">
                <a16:creationId xmlns:a16="http://schemas.microsoft.com/office/drawing/2014/main" id="{9450C6FD-1C41-C72A-7D8A-C335C672BF47}"/>
              </a:ext>
            </a:extLst>
          </p:cNvPr>
          <p:cNvSpPr txBox="1"/>
          <p:nvPr/>
        </p:nvSpPr>
        <p:spPr>
          <a:xfrm>
            <a:off x="392373" y="3632902"/>
            <a:ext cx="87857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Fact 3 </a:t>
            </a:r>
          </a:p>
        </p:txBody>
      </p:sp>
      <p:cxnSp>
        <p:nvCxnSpPr>
          <p:cNvPr id="37" name="Connector: Curved 36">
            <a:extLst>
              <a:ext uri="{FF2B5EF4-FFF2-40B4-BE49-F238E27FC236}">
                <a16:creationId xmlns:a16="http://schemas.microsoft.com/office/drawing/2014/main" id="{D259F827-6D43-0F22-DF46-90981F5E0E14}"/>
              </a:ext>
            </a:extLst>
          </p:cNvPr>
          <p:cNvCxnSpPr>
            <a:cxnSpLocks/>
          </p:cNvCxnSpPr>
          <p:nvPr/>
        </p:nvCxnSpPr>
        <p:spPr>
          <a:xfrm flipH="1" flipV="1">
            <a:off x="2181615" y="2667816"/>
            <a:ext cx="1241946" cy="653386"/>
          </a:xfrm>
          <a:prstGeom prst="curvedConnector3">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sp>
        <p:nvSpPr>
          <p:cNvPr id="38" name="TextBox 37">
            <a:extLst>
              <a:ext uri="{FF2B5EF4-FFF2-40B4-BE49-F238E27FC236}">
                <a16:creationId xmlns:a16="http://schemas.microsoft.com/office/drawing/2014/main" id="{CB6C11FE-6154-ECCE-2E3B-1BBB660A3C3D}"/>
              </a:ext>
            </a:extLst>
          </p:cNvPr>
          <p:cNvSpPr txBox="1"/>
          <p:nvPr/>
        </p:nvSpPr>
        <p:spPr>
          <a:xfrm>
            <a:off x="7173980" y="4209604"/>
            <a:ext cx="87857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Titles</a:t>
            </a:r>
          </a:p>
        </p:txBody>
      </p:sp>
      <p:sp>
        <p:nvSpPr>
          <p:cNvPr id="39" name="Flowchart: Alternate Process 38">
            <a:extLst>
              <a:ext uri="{FF2B5EF4-FFF2-40B4-BE49-F238E27FC236}">
                <a16:creationId xmlns:a16="http://schemas.microsoft.com/office/drawing/2014/main" id="{78BA0E86-F8CA-5C5C-EE4B-96D51063EC20}"/>
              </a:ext>
            </a:extLst>
          </p:cNvPr>
          <p:cNvSpPr/>
          <p:nvPr/>
        </p:nvSpPr>
        <p:spPr>
          <a:xfrm>
            <a:off x="6627692" y="4183890"/>
            <a:ext cx="1970396" cy="341194"/>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Alternate Process 39">
            <a:extLst>
              <a:ext uri="{FF2B5EF4-FFF2-40B4-BE49-F238E27FC236}">
                <a16:creationId xmlns:a16="http://schemas.microsoft.com/office/drawing/2014/main" id="{EA1D9B51-BA4E-4F77-A6F2-F88062F958F4}"/>
              </a:ext>
            </a:extLst>
          </p:cNvPr>
          <p:cNvSpPr/>
          <p:nvPr/>
        </p:nvSpPr>
        <p:spPr>
          <a:xfrm>
            <a:off x="6627691" y="4627441"/>
            <a:ext cx="1970396" cy="341194"/>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lowchart: Alternate Process 40">
            <a:extLst>
              <a:ext uri="{FF2B5EF4-FFF2-40B4-BE49-F238E27FC236}">
                <a16:creationId xmlns:a16="http://schemas.microsoft.com/office/drawing/2014/main" id="{F6F281BC-B321-F750-2BE9-4640214EBAC4}"/>
              </a:ext>
            </a:extLst>
          </p:cNvPr>
          <p:cNvSpPr/>
          <p:nvPr/>
        </p:nvSpPr>
        <p:spPr>
          <a:xfrm>
            <a:off x="6627691" y="5074757"/>
            <a:ext cx="1970396" cy="341194"/>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a:extLst>
              <a:ext uri="{FF2B5EF4-FFF2-40B4-BE49-F238E27FC236}">
                <a16:creationId xmlns:a16="http://schemas.microsoft.com/office/drawing/2014/main" id="{8EBDD162-1DB7-EAAA-5302-14A3648F8A6A}"/>
              </a:ext>
            </a:extLst>
          </p:cNvPr>
          <p:cNvSpPr txBox="1"/>
          <p:nvPr/>
        </p:nvSpPr>
        <p:spPr>
          <a:xfrm>
            <a:off x="6972274" y="4655037"/>
            <a:ext cx="1281986"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Key Words</a:t>
            </a:r>
          </a:p>
        </p:txBody>
      </p:sp>
      <p:sp>
        <p:nvSpPr>
          <p:cNvPr id="43" name="TextBox 42">
            <a:extLst>
              <a:ext uri="{FF2B5EF4-FFF2-40B4-BE49-F238E27FC236}">
                <a16:creationId xmlns:a16="http://schemas.microsoft.com/office/drawing/2014/main" id="{0007CBF8-28A7-C516-CBF8-055AD24B651A}"/>
              </a:ext>
            </a:extLst>
          </p:cNvPr>
          <p:cNvSpPr txBox="1"/>
          <p:nvPr/>
        </p:nvSpPr>
        <p:spPr>
          <a:xfrm>
            <a:off x="6972274" y="5100470"/>
            <a:ext cx="1281986"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Examples</a:t>
            </a:r>
          </a:p>
        </p:txBody>
      </p:sp>
      <p:cxnSp>
        <p:nvCxnSpPr>
          <p:cNvPr id="45" name="Straight Arrow Connector 44">
            <a:extLst>
              <a:ext uri="{FF2B5EF4-FFF2-40B4-BE49-F238E27FC236}">
                <a16:creationId xmlns:a16="http://schemas.microsoft.com/office/drawing/2014/main" id="{8B8B07F0-1E8B-36C1-5D03-4DCF2D6AC0EE}"/>
              </a:ext>
            </a:extLst>
          </p:cNvPr>
          <p:cNvCxnSpPr/>
          <p:nvPr/>
        </p:nvCxnSpPr>
        <p:spPr>
          <a:xfrm>
            <a:off x="7174846" y="3922339"/>
            <a:ext cx="5044" cy="358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6FBC000D-07AA-21A7-DF1F-FA84CD3F6161}"/>
              </a:ext>
            </a:extLst>
          </p:cNvPr>
          <p:cNvCxnSpPr>
            <a:cxnSpLocks/>
          </p:cNvCxnSpPr>
          <p:nvPr/>
        </p:nvCxnSpPr>
        <p:spPr>
          <a:xfrm>
            <a:off x="8158162" y="4401390"/>
            <a:ext cx="5044" cy="358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9EF09558-03AF-34E4-D8C8-0685A44EF3FB}"/>
              </a:ext>
            </a:extLst>
          </p:cNvPr>
          <p:cNvCxnSpPr>
            <a:cxnSpLocks/>
          </p:cNvCxnSpPr>
          <p:nvPr/>
        </p:nvCxnSpPr>
        <p:spPr>
          <a:xfrm>
            <a:off x="7132824" y="4846823"/>
            <a:ext cx="5044" cy="3580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Flowchart: Alternate Process 47">
            <a:extLst>
              <a:ext uri="{FF2B5EF4-FFF2-40B4-BE49-F238E27FC236}">
                <a16:creationId xmlns:a16="http://schemas.microsoft.com/office/drawing/2014/main" id="{8CC6F2CC-0DD6-5D09-85BB-ADEABE1E37C7}"/>
              </a:ext>
            </a:extLst>
          </p:cNvPr>
          <p:cNvSpPr/>
          <p:nvPr/>
        </p:nvSpPr>
        <p:spPr>
          <a:xfrm>
            <a:off x="4853063" y="1488358"/>
            <a:ext cx="3005489" cy="349598"/>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TextBox 48">
            <a:extLst>
              <a:ext uri="{FF2B5EF4-FFF2-40B4-BE49-F238E27FC236}">
                <a16:creationId xmlns:a16="http://schemas.microsoft.com/office/drawing/2014/main" id="{D24DCB93-4193-36D8-19CC-9FE8BC49E9A5}"/>
              </a:ext>
            </a:extLst>
          </p:cNvPr>
          <p:cNvSpPr txBox="1"/>
          <p:nvPr/>
        </p:nvSpPr>
        <p:spPr>
          <a:xfrm>
            <a:off x="4700052" y="1544121"/>
            <a:ext cx="327823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A great way to find the gaps in knowledge</a:t>
            </a:r>
          </a:p>
        </p:txBody>
      </p:sp>
      <p:cxnSp>
        <p:nvCxnSpPr>
          <p:cNvPr id="50" name="Connector: Curved 49">
            <a:extLst>
              <a:ext uri="{FF2B5EF4-FFF2-40B4-BE49-F238E27FC236}">
                <a16:creationId xmlns:a16="http://schemas.microsoft.com/office/drawing/2014/main" id="{606565AE-8C18-0337-A0D6-0FC1F25BF128}"/>
              </a:ext>
            </a:extLst>
          </p:cNvPr>
          <p:cNvCxnSpPr>
            <a:cxnSpLocks/>
          </p:cNvCxnSpPr>
          <p:nvPr/>
        </p:nvCxnSpPr>
        <p:spPr>
          <a:xfrm flipV="1">
            <a:off x="6339169" y="1810318"/>
            <a:ext cx="887749" cy="282768"/>
          </a:xfrm>
          <a:prstGeom prst="curvedConnector3">
            <a:avLst/>
          </a:prstGeom>
          <a:ln>
            <a:solidFill>
              <a:srgbClr val="00B0F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2721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13" grpId="0"/>
      <p:bldP spid="14" grpId="0" animBg="1"/>
      <p:bldP spid="15" grpId="0"/>
      <p:bldP spid="16" grpId="0" animBg="1"/>
      <p:bldP spid="17" grpId="0"/>
      <p:bldP spid="22" grpId="0" animBg="1"/>
      <p:bldP spid="23" grpId="0"/>
      <p:bldP spid="25" grpId="0" animBg="1"/>
      <p:bldP spid="26" grpId="0" animBg="1"/>
      <p:bldP spid="27" grpId="0" animBg="1"/>
      <p:bldP spid="33" grpId="0"/>
      <p:bldP spid="34" grpId="0"/>
      <p:bldP spid="35" grpId="0"/>
      <p:bldP spid="38" grpId="0"/>
      <p:bldP spid="39" grpId="0" animBg="1"/>
      <p:bldP spid="40" grpId="0" animBg="1"/>
      <p:bldP spid="41" grpId="0" animBg="1"/>
      <p:bldP spid="42" grpId="0"/>
      <p:bldP spid="43" grpId="0"/>
      <p:bldP spid="48" grpId="0" animBg="1"/>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8148" y="858139"/>
            <a:ext cx="7886700" cy="994172"/>
          </a:xfrm>
        </p:spPr>
        <p:txBody>
          <a:bodyPr/>
          <a:lstStyle/>
          <a:p>
            <a:r>
              <a:rPr lang="en-GB" b="1"/>
              <a:t>How do we make a mind map?</a:t>
            </a:r>
          </a:p>
        </p:txBody>
      </p:sp>
      <p:sp>
        <p:nvSpPr>
          <p:cNvPr id="3" name="Content Placeholder 2">
            <a:extLst>
              <a:ext uri="{FF2B5EF4-FFF2-40B4-BE49-F238E27FC236}">
                <a16:creationId xmlns:a16="http://schemas.microsoft.com/office/drawing/2014/main" id="{CEEA59AD-C777-2F3A-DB34-EB11BF634C68}"/>
              </a:ext>
            </a:extLst>
          </p:cNvPr>
          <p:cNvSpPr>
            <a:spLocks noGrp="1"/>
          </p:cNvSpPr>
          <p:nvPr>
            <p:ph idx="1"/>
          </p:nvPr>
        </p:nvSpPr>
        <p:spPr>
          <a:xfrm>
            <a:off x="720090" y="1988725"/>
            <a:ext cx="7886700" cy="1440275"/>
          </a:xfrm>
        </p:spPr>
        <p:txBody>
          <a:bodyPr vert="horz" lIns="68580" tIns="34290" rIns="68580" bIns="34290" rtlCol="0" anchor="t">
            <a:normAutofit/>
          </a:bodyPr>
          <a:lstStyle/>
          <a:p>
            <a:pPr fontAlgn="base"/>
            <a:r>
              <a:rPr lang="en-GB" sz="1800">
                <a:solidFill>
                  <a:srgbClr val="000000"/>
                </a:solidFill>
                <a:latin typeface="Calibri"/>
                <a:cs typeface="Calibri"/>
              </a:rPr>
              <a:t>Have everything you need to revise for that topic.</a:t>
            </a:r>
            <a:endParaRPr lang="en-GB" sz="1800">
              <a:solidFill>
                <a:srgbClr val="000000"/>
              </a:solidFill>
              <a:latin typeface="Calibri" panose="020F0502020204030204" pitchFamily="34" charset="0"/>
              <a:cs typeface="Calibri"/>
            </a:endParaRPr>
          </a:p>
          <a:p>
            <a:r>
              <a:rPr lang="en-GB" sz="1800">
                <a:solidFill>
                  <a:srgbClr val="000000"/>
                </a:solidFill>
                <a:latin typeface="Calibri"/>
                <a:cs typeface="Calibri"/>
              </a:rPr>
              <a:t>Think about how you want to lay this out.</a:t>
            </a:r>
          </a:p>
          <a:p>
            <a:r>
              <a:rPr lang="en-GB" sz="1800">
                <a:solidFill>
                  <a:srgbClr val="000000"/>
                </a:solidFill>
                <a:latin typeface="Calibri"/>
                <a:cs typeface="Calibri"/>
              </a:rPr>
              <a:t>Split the page into the sections you want </a:t>
            </a:r>
            <a:endParaRPr lang="en-GB" sz="1800">
              <a:solidFill>
                <a:srgbClr val="000000"/>
              </a:solidFill>
              <a:latin typeface="Calibri" panose="020F0502020204030204" pitchFamily="34" charset="0"/>
              <a:cs typeface="Calibri"/>
            </a:endParaRPr>
          </a:p>
          <a:p>
            <a:r>
              <a:rPr lang="en-GB" sz="1800">
                <a:solidFill>
                  <a:srgbClr val="000000"/>
                </a:solidFill>
                <a:latin typeface="Calibri"/>
                <a:cs typeface="Calibri"/>
              </a:rPr>
              <a:t>Think about using colours or capitals for key words</a:t>
            </a:r>
            <a:endParaRPr lang="en-GB" sz="1800">
              <a:latin typeface="Calibri" panose="020F0502020204030204" pitchFamily="34" charset="0"/>
              <a:cs typeface="Calibri"/>
            </a:endParaRPr>
          </a:p>
          <a:p>
            <a:pPr fontAlgn="base"/>
            <a:endParaRPr lang="en-GB" sz="1800">
              <a:latin typeface="Calibri" panose="020F0502020204030204" pitchFamily="34" charset="0"/>
              <a:cs typeface="Calibri"/>
            </a:endParaRPr>
          </a:p>
          <a:p>
            <a:pPr marL="0" indent="0" fontAlgn="base">
              <a:buNone/>
            </a:pPr>
            <a:endParaRPr lang="en-GB" sz="1800"/>
          </a:p>
          <a:p>
            <a:endParaRPr lang="en-GB"/>
          </a:p>
        </p:txBody>
      </p:sp>
      <p:pic>
        <p:nvPicPr>
          <p:cNvPr id="6" name="Picture 5">
            <a:extLst>
              <a:ext uri="{FF2B5EF4-FFF2-40B4-BE49-F238E27FC236}">
                <a16:creationId xmlns:a16="http://schemas.microsoft.com/office/drawing/2014/main" id="{F860B6CB-4FDB-6C4A-8DBE-6AD4BFB3A2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59" b="6362"/>
          <a:stretch/>
        </p:blipFill>
        <p:spPr>
          <a:xfrm>
            <a:off x="3158674" y="4211719"/>
            <a:ext cx="1956986" cy="1174315"/>
          </a:xfrm>
          <a:prstGeom prst="rect">
            <a:avLst/>
          </a:prstGeom>
        </p:spPr>
      </p:pic>
      <p:pic>
        <p:nvPicPr>
          <p:cNvPr id="8" name="Picture 7">
            <a:extLst>
              <a:ext uri="{FF2B5EF4-FFF2-40B4-BE49-F238E27FC236}">
                <a16:creationId xmlns:a16="http://schemas.microsoft.com/office/drawing/2014/main" id="{0F846206-36AC-C84E-BE89-67E5F5994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80587">
            <a:off x="898411" y="4078740"/>
            <a:ext cx="1165583" cy="1440275"/>
          </a:xfrm>
          <a:prstGeom prst="rect">
            <a:avLst/>
          </a:prstGeom>
        </p:spPr>
      </p:pic>
      <p:pic>
        <p:nvPicPr>
          <p:cNvPr id="10" name="Picture 9">
            <a:extLst>
              <a:ext uri="{FF2B5EF4-FFF2-40B4-BE49-F238E27FC236}">
                <a16:creationId xmlns:a16="http://schemas.microsoft.com/office/drawing/2014/main" id="{59F28B04-2A4C-9243-99C0-B56A41F42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759" y="3912831"/>
            <a:ext cx="2224153" cy="1668115"/>
          </a:xfrm>
          <a:prstGeom prst="rect">
            <a:avLst/>
          </a:prstGeom>
        </p:spPr>
      </p:pic>
    </p:spTree>
    <p:extLst>
      <p:ext uri="{BB962C8B-B14F-4D97-AF65-F5344CB8AC3E}">
        <p14:creationId xmlns:p14="http://schemas.microsoft.com/office/powerpoint/2010/main" val="409247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63F8-F3E4-774A-5FAB-2AB376A1059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2E5B4CA-4FE7-EF78-1E76-3246FA1330F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2E8BB8B-EBAA-AD1B-EE06-9476037CD6AD}"/>
              </a:ext>
            </a:extLst>
          </p:cNvPr>
          <p:cNvPicPr>
            <a:picLocks noChangeAspect="1"/>
          </p:cNvPicPr>
          <p:nvPr/>
        </p:nvPicPr>
        <p:blipFill>
          <a:blip r:embed="rId2"/>
          <a:stretch>
            <a:fillRect/>
          </a:stretch>
        </p:blipFill>
        <p:spPr>
          <a:xfrm>
            <a:off x="-115446" y="-64791"/>
            <a:ext cx="9259446" cy="6997219"/>
          </a:xfrm>
          <a:prstGeom prst="rect">
            <a:avLst/>
          </a:prstGeom>
        </p:spPr>
      </p:pic>
    </p:spTree>
    <p:extLst>
      <p:ext uri="{BB962C8B-B14F-4D97-AF65-F5344CB8AC3E}">
        <p14:creationId xmlns:p14="http://schemas.microsoft.com/office/powerpoint/2010/main" val="2210578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F481-10F4-55F2-0234-CD012CFBA9B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39D27FD-987B-1B2E-DB95-E784B0A11B6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578EE34F-2A5B-4E4C-D280-BDEC85195F70}"/>
              </a:ext>
            </a:extLst>
          </p:cNvPr>
          <p:cNvPicPr>
            <a:picLocks noChangeAspect="1"/>
          </p:cNvPicPr>
          <p:nvPr/>
        </p:nvPicPr>
        <p:blipFill>
          <a:blip r:embed="rId2"/>
          <a:stretch>
            <a:fillRect/>
          </a:stretch>
        </p:blipFill>
        <p:spPr>
          <a:xfrm>
            <a:off x="0" y="3815"/>
            <a:ext cx="9144000" cy="6854185"/>
          </a:xfrm>
          <a:prstGeom prst="rect">
            <a:avLst/>
          </a:prstGeom>
        </p:spPr>
      </p:pic>
    </p:spTree>
    <p:extLst>
      <p:ext uri="{BB962C8B-B14F-4D97-AF65-F5344CB8AC3E}">
        <p14:creationId xmlns:p14="http://schemas.microsoft.com/office/powerpoint/2010/main" val="2723252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8784-DBA5-785A-0DF1-FD9500AAF58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68F61E9-CBB6-EDF4-4CFB-14C6512A974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63CDD61-2397-064D-9B89-6C3721E72E0F}"/>
              </a:ext>
            </a:extLst>
          </p:cNvPr>
          <p:cNvPicPr>
            <a:picLocks noChangeAspect="1"/>
          </p:cNvPicPr>
          <p:nvPr/>
        </p:nvPicPr>
        <p:blipFill>
          <a:blip r:embed="rId2"/>
          <a:stretch>
            <a:fillRect/>
          </a:stretch>
        </p:blipFill>
        <p:spPr>
          <a:xfrm>
            <a:off x="0" y="0"/>
            <a:ext cx="9205433" cy="6858000"/>
          </a:xfrm>
          <a:prstGeom prst="rect">
            <a:avLst/>
          </a:prstGeom>
        </p:spPr>
      </p:pic>
    </p:spTree>
    <p:extLst>
      <p:ext uri="{BB962C8B-B14F-4D97-AF65-F5344CB8AC3E}">
        <p14:creationId xmlns:p14="http://schemas.microsoft.com/office/powerpoint/2010/main" val="49990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E313F4-5972-428A-0D63-C597A4567469}"/>
              </a:ext>
            </a:extLst>
          </p:cNvPr>
          <p:cNvSpPr txBox="1"/>
          <p:nvPr/>
        </p:nvSpPr>
        <p:spPr>
          <a:xfrm>
            <a:off x="0" y="3941247"/>
            <a:ext cx="9144000" cy="1361911"/>
          </a:xfrm>
          <a:prstGeom prst="rect">
            <a:avLst/>
          </a:prstGeom>
          <a:noFill/>
        </p:spPr>
        <p:txBody>
          <a:bodyPr wrap="square" lIns="68580" tIns="34290" rIns="68580" bIns="34290" rtlCol="0" anchor="t">
            <a:spAutoFit/>
          </a:bodyPr>
          <a:lstStyle/>
          <a:p>
            <a:pPr algn="ctr"/>
            <a:endParaRPr lang="en-GB" sz="3600"/>
          </a:p>
          <a:p>
            <a:pPr algn="ctr"/>
            <a:r>
              <a:rPr lang="en-GB" sz="4800" b="1"/>
              <a:t>Dual Coding</a:t>
            </a:r>
            <a:endParaRPr lang="en-GB" sz="4800" b="1">
              <a:ea typeface="Calibri"/>
              <a:cs typeface="Calibri"/>
            </a:endParaRPr>
          </a:p>
        </p:txBody>
      </p:sp>
      <p:pic>
        <p:nvPicPr>
          <p:cNvPr id="2" name="Picture 1" descr="A blue circle with a light bulb and text&#10;&#10;Description automatically generated">
            <a:extLst>
              <a:ext uri="{FF2B5EF4-FFF2-40B4-BE49-F238E27FC236}">
                <a16:creationId xmlns:a16="http://schemas.microsoft.com/office/drawing/2014/main" id="{2A36A464-7F08-E6B3-4C4E-4ACE485B9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676" y="1049654"/>
            <a:ext cx="2936648" cy="3073374"/>
          </a:xfrm>
          <a:prstGeom prst="rect">
            <a:avLst/>
          </a:prstGeom>
        </p:spPr>
      </p:pic>
    </p:spTree>
    <p:extLst>
      <p:ext uri="{BB962C8B-B14F-4D97-AF65-F5344CB8AC3E}">
        <p14:creationId xmlns:p14="http://schemas.microsoft.com/office/powerpoint/2010/main" val="2556878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559" y="866669"/>
            <a:ext cx="7886700" cy="994172"/>
          </a:xfrm>
        </p:spPr>
        <p:txBody>
          <a:bodyPr/>
          <a:lstStyle/>
          <a:p>
            <a:r>
              <a:rPr lang="en-GB" b="1"/>
              <a:t>What is dual coding?</a:t>
            </a:r>
          </a:p>
        </p:txBody>
      </p:sp>
      <p:sp>
        <p:nvSpPr>
          <p:cNvPr id="6" name="Content Placeholder 5">
            <a:extLst>
              <a:ext uri="{FF2B5EF4-FFF2-40B4-BE49-F238E27FC236}">
                <a16:creationId xmlns:a16="http://schemas.microsoft.com/office/drawing/2014/main" id="{5B1414DA-5023-35C1-977F-72636751A93A}"/>
              </a:ext>
            </a:extLst>
          </p:cNvPr>
          <p:cNvSpPr>
            <a:spLocks noGrp="1"/>
          </p:cNvSpPr>
          <p:nvPr>
            <p:ph idx="1"/>
          </p:nvPr>
        </p:nvSpPr>
        <p:spPr>
          <a:xfrm>
            <a:off x="70816" y="1932954"/>
            <a:ext cx="8407015" cy="643493"/>
          </a:xfrm>
        </p:spPr>
        <p:txBody>
          <a:bodyPr vert="horz" lIns="68580" tIns="34290" rIns="68580" bIns="34290" rtlCol="0" anchor="t">
            <a:normAutofit fontScale="92500" lnSpcReduction="20000"/>
          </a:bodyPr>
          <a:lstStyle/>
          <a:p>
            <a:pPr marL="0" indent="0">
              <a:lnSpc>
                <a:spcPct val="100000"/>
              </a:lnSpc>
              <a:buNone/>
            </a:pPr>
            <a:r>
              <a:rPr lang="en-GB" sz="1900">
                <a:solidFill>
                  <a:srgbClr val="111111"/>
                </a:solidFill>
              </a:rPr>
              <a:t>Dual Coding is the process of blending words and pictures whilst learning.  </a:t>
            </a:r>
            <a:endParaRPr lang="en-GB" sz="1900">
              <a:solidFill>
                <a:srgbClr val="000000"/>
              </a:solidFill>
            </a:endParaRPr>
          </a:p>
          <a:p>
            <a:pPr marL="0" indent="0">
              <a:lnSpc>
                <a:spcPct val="100000"/>
              </a:lnSpc>
              <a:buNone/>
            </a:pPr>
            <a:r>
              <a:rPr lang="en-GB" sz="1900">
                <a:solidFill>
                  <a:srgbClr val="111111"/>
                </a:solidFill>
              </a:rPr>
              <a:t>Teachers will use it all the time!</a:t>
            </a:r>
            <a:endParaRPr lang="en-GB" sz="1900"/>
          </a:p>
        </p:txBody>
      </p:sp>
      <p:pic>
        <p:nvPicPr>
          <p:cNvPr id="3" name="Picture 2" descr="A screenshot of a computer game&#10;&#10;Description automatically generated">
            <a:extLst>
              <a:ext uri="{FF2B5EF4-FFF2-40B4-BE49-F238E27FC236}">
                <a16:creationId xmlns:a16="http://schemas.microsoft.com/office/drawing/2014/main" id="{88C70535-E3BE-56B7-D56A-97B4A9B1A6F9}"/>
              </a:ext>
            </a:extLst>
          </p:cNvPr>
          <p:cNvPicPr>
            <a:picLocks noChangeAspect="1"/>
          </p:cNvPicPr>
          <p:nvPr/>
        </p:nvPicPr>
        <p:blipFill>
          <a:blip r:embed="rId3"/>
          <a:stretch>
            <a:fillRect/>
          </a:stretch>
        </p:blipFill>
        <p:spPr>
          <a:xfrm>
            <a:off x="1644183" y="2648559"/>
            <a:ext cx="5284163" cy="2434337"/>
          </a:xfrm>
          <a:prstGeom prst="rect">
            <a:avLst/>
          </a:prstGeom>
        </p:spPr>
      </p:pic>
      <p:sp>
        <p:nvSpPr>
          <p:cNvPr id="7" name="Content Placeholder 5">
            <a:extLst>
              <a:ext uri="{FF2B5EF4-FFF2-40B4-BE49-F238E27FC236}">
                <a16:creationId xmlns:a16="http://schemas.microsoft.com/office/drawing/2014/main" id="{CEE4B440-8628-BEBF-D6E3-53623FDB8EA6}"/>
              </a:ext>
            </a:extLst>
          </p:cNvPr>
          <p:cNvSpPr txBox="1">
            <a:spLocks/>
          </p:cNvSpPr>
          <p:nvPr/>
        </p:nvSpPr>
        <p:spPr>
          <a:xfrm>
            <a:off x="82756" y="5155008"/>
            <a:ext cx="8407015" cy="64349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a:solidFill>
                  <a:srgbClr val="000000"/>
                </a:solidFill>
                <a:ea typeface="+mn-lt"/>
                <a:cs typeface="+mn-lt"/>
              </a:rPr>
              <a:t>Your visual and verbal pathways to the brain are not the same, and so supplementing them together allows us to create a different pathway that is ‘dual coded’.</a:t>
            </a:r>
            <a:endParaRPr lang="en-US" sz="1800"/>
          </a:p>
        </p:txBody>
      </p:sp>
    </p:spTree>
    <p:extLst>
      <p:ext uri="{BB962C8B-B14F-4D97-AF65-F5344CB8AC3E}">
        <p14:creationId xmlns:p14="http://schemas.microsoft.com/office/powerpoint/2010/main" val="40559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559" y="866669"/>
            <a:ext cx="7886700" cy="994172"/>
          </a:xfrm>
        </p:spPr>
        <p:txBody>
          <a:bodyPr/>
          <a:lstStyle/>
          <a:p>
            <a:r>
              <a:rPr lang="en-GB" b="1"/>
              <a:t>Why use dual coding?</a:t>
            </a:r>
          </a:p>
        </p:txBody>
      </p:sp>
      <p:sp>
        <p:nvSpPr>
          <p:cNvPr id="6" name="Content Placeholder 5">
            <a:extLst>
              <a:ext uri="{FF2B5EF4-FFF2-40B4-BE49-F238E27FC236}">
                <a16:creationId xmlns:a16="http://schemas.microsoft.com/office/drawing/2014/main" id="{5B1414DA-5023-35C1-977F-72636751A93A}"/>
              </a:ext>
            </a:extLst>
          </p:cNvPr>
          <p:cNvSpPr>
            <a:spLocks noGrp="1"/>
          </p:cNvSpPr>
          <p:nvPr>
            <p:ph idx="1"/>
          </p:nvPr>
        </p:nvSpPr>
        <p:spPr>
          <a:xfrm>
            <a:off x="1709" y="2098096"/>
            <a:ext cx="9140582" cy="617904"/>
          </a:xfrm>
        </p:spPr>
        <p:txBody>
          <a:bodyPr vert="horz" lIns="68580" tIns="34290" rIns="68580" bIns="34290" rtlCol="0" anchor="t">
            <a:normAutofit/>
          </a:bodyPr>
          <a:lstStyle/>
          <a:p>
            <a:pPr marL="0" indent="0">
              <a:lnSpc>
                <a:spcPct val="100000"/>
              </a:lnSpc>
              <a:buNone/>
            </a:pPr>
            <a:r>
              <a:rPr lang="en-GB" sz="1800">
                <a:solidFill>
                  <a:srgbClr val="111111"/>
                </a:solidFill>
              </a:rPr>
              <a:t>As a study skill, dual coding speeds up the process of moving information to the long term memory by using more pathways.</a:t>
            </a:r>
            <a:endParaRPr lang="en-GB" sz="1800"/>
          </a:p>
        </p:txBody>
      </p:sp>
      <p:pic>
        <p:nvPicPr>
          <p:cNvPr id="1028" name="Picture 4" descr="Whiteboard Vector PNG HD Isolated | PNG Mart">
            <a:extLst>
              <a:ext uri="{FF2B5EF4-FFF2-40B4-BE49-F238E27FC236}">
                <a16:creationId xmlns:a16="http://schemas.microsoft.com/office/drawing/2014/main" id="{B7C16315-E47E-2CC4-FE92-D7A4DC24D4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82" y="3571160"/>
            <a:ext cx="2607013" cy="19525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brary Vector Art, Icons, and Graphics for Free Download">
            <a:extLst>
              <a:ext uri="{FF2B5EF4-FFF2-40B4-BE49-F238E27FC236}">
                <a16:creationId xmlns:a16="http://schemas.microsoft.com/office/drawing/2014/main" id="{0C4D93E2-4F83-53C7-B0F6-523FC2273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604" y="3072333"/>
            <a:ext cx="2451371" cy="24513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ckpack Clipart Pictures – Clipartix">
            <a:extLst>
              <a:ext uri="{FF2B5EF4-FFF2-40B4-BE49-F238E27FC236}">
                <a16:creationId xmlns:a16="http://schemas.microsoft.com/office/drawing/2014/main" id="{5C113B66-4231-AB85-F9B7-2489A68819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589" y="3311249"/>
            <a:ext cx="1907086" cy="23013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D304F4-73B2-F39D-38A3-D01DBB3852AC}"/>
              </a:ext>
            </a:extLst>
          </p:cNvPr>
          <p:cNvSpPr txBox="1"/>
          <p:nvPr/>
        </p:nvSpPr>
        <p:spPr>
          <a:xfrm>
            <a:off x="-133298" y="3688497"/>
            <a:ext cx="2232498" cy="369332"/>
          </a:xfrm>
          <a:prstGeom prst="rect">
            <a:avLst/>
          </a:prstGeom>
          <a:noFill/>
        </p:spPr>
        <p:txBody>
          <a:bodyPr wrap="square" rtlCol="0">
            <a:spAutoFit/>
          </a:bodyPr>
          <a:lstStyle/>
          <a:p>
            <a:pPr algn="ctr"/>
            <a:r>
              <a:rPr lang="en-GB" b="1"/>
              <a:t>The Classroom</a:t>
            </a:r>
          </a:p>
        </p:txBody>
      </p:sp>
      <p:sp>
        <p:nvSpPr>
          <p:cNvPr id="10" name="Arrow: Curved Up 9">
            <a:extLst>
              <a:ext uri="{FF2B5EF4-FFF2-40B4-BE49-F238E27FC236}">
                <a16:creationId xmlns:a16="http://schemas.microsoft.com/office/drawing/2014/main" id="{280E8990-A150-2639-F9F2-53089D8519A3}"/>
              </a:ext>
            </a:extLst>
          </p:cNvPr>
          <p:cNvSpPr/>
          <p:nvPr/>
        </p:nvSpPr>
        <p:spPr>
          <a:xfrm>
            <a:off x="1933137" y="5485153"/>
            <a:ext cx="2451371" cy="383027"/>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TextBox 10">
            <a:extLst>
              <a:ext uri="{FF2B5EF4-FFF2-40B4-BE49-F238E27FC236}">
                <a16:creationId xmlns:a16="http://schemas.microsoft.com/office/drawing/2014/main" id="{E1BE1462-D938-DBA5-11FB-A311D148889C}"/>
              </a:ext>
            </a:extLst>
          </p:cNvPr>
          <p:cNvSpPr txBox="1"/>
          <p:nvPr/>
        </p:nvSpPr>
        <p:spPr>
          <a:xfrm>
            <a:off x="3849503" y="4567341"/>
            <a:ext cx="1070010" cy="646331"/>
          </a:xfrm>
          <a:prstGeom prst="rect">
            <a:avLst/>
          </a:prstGeom>
          <a:noFill/>
        </p:spPr>
        <p:txBody>
          <a:bodyPr wrap="square" rtlCol="0">
            <a:spAutoFit/>
          </a:bodyPr>
          <a:lstStyle/>
          <a:p>
            <a:pPr algn="ctr"/>
            <a:r>
              <a:rPr lang="en-GB" b="1"/>
              <a:t>Working</a:t>
            </a:r>
          </a:p>
          <a:p>
            <a:pPr algn="ctr"/>
            <a:r>
              <a:rPr lang="en-GB" b="1"/>
              <a:t>Memory</a:t>
            </a:r>
          </a:p>
        </p:txBody>
      </p:sp>
      <p:sp>
        <p:nvSpPr>
          <p:cNvPr id="12" name="Arrow: Curved Down 11">
            <a:extLst>
              <a:ext uri="{FF2B5EF4-FFF2-40B4-BE49-F238E27FC236}">
                <a16:creationId xmlns:a16="http://schemas.microsoft.com/office/drawing/2014/main" id="{F898E874-B076-5B6A-E249-A388B099805A}"/>
              </a:ext>
            </a:extLst>
          </p:cNvPr>
          <p:cNvSpPr/>
          <p:nvPr/>
        </p:nvSpPr>
        <p:spPr>
          <a:xfrm rot="290648">
            <a:off x="4348189" y="3108647"/>
            <a:ext cx="2451371" cy="39241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3" name="TextBox 12">
            <a:extLst>
              <a:ext uri="{FF2B5EF4-FFF2-40B4-BE49-F238E27FC236}">
                <a16:creationId xmlns:a16="http://schemas.microsoft.com/office/drawing/2014/main" id="{1EF7F861-BFF1-6692-3B67-57EA8286EA11}"/>
              </a:ext>
            </a:extLst>
          </p:cNvPr>
          <p:cNvSpPr txBox="1"/>
          <p:nvPr/>
        </p:nvSpPr>
        <p:spPr>
          <a:xfrm>
            <a:off x="6542029" y="4995183"/>
            <a:ext cx="2451371" cy="646331"/>
          </a:xfrm>
          <a:prstGeom prst="rect">
            <a:avLst/>
          </a:prstGeom>
          <a:noFill/>
        </p:spPr>
        <p:txBody>
          <a:bodyPr wrap="square" rtlCol="0">
            <a:spAutoFit/>
          </a:bodyPr>
          <a:lstStyle/>
          <a:p>
            <a:pPr algn="ctr"/>
            <a:r>
              <a:rPr lang="en-GB" b="1"/>
              <a:t>Our Long-Term Memory</a:t>
            </a:r>
          </a:p>
        </p:txBody>
      </p:sp>
      <p:sp>
        <p:nvSpPr>
          <p:cNvPr id="15" name="Rectangle 14">
            <a:extLst>
              <a:ext uri="{FF2B5EF4-FFF2-40B4-BE49-F238E27FC236}">
                <a16:creationId xmlns:a16="http://schemas.microsoft.com/office/drawing/2014/main" id="{281533F0-B6EF-118B-0493-90D2793E9239}"/>
              </a:ext>
            </a:extLst>
          </p:cNvPr>
          <p:cNvSpPr/>
          <p:nvPr/>
        </p:nvSpPr>
        <p:spPr>
          <a:xfrm rot="177235">
            <a:off x="4464719" y="2979850"/>
            <a:ext cx="2563942" cy="692498"/>
          </a:xfrm>
          <a:prstGeom prst="rect">
            <a:avLst/>
          </a:prstGeom>
          <a:noFill/>
        </p:spPr>
        <p:txBody>
          <a:bodyPr spcFirstLastPara="1" wrap="square" lIns="68580" tIns="34290" rIns="68580" bIns="34290" numCol="1">
            <a:prstTxWarp prst="textArchUp">
              <a:avLst>
                <a:gd name="adj" fmla="val 10144996"/>
              </a:avLst>
            </a:prstTxWarp>
            <a:spAutoFit/>
          </a:bodyPr>
          <a:lstStyle/>
          <a:p>
            <a:pPr algn="ctr"/>
            <a:r>
              <a:rPr lang="en-US" sz="4050" b="1">
                <a:ln w="22225">
                  <a:solidFill>
                    <a:schemeClr val="accent2"/>
                  </a:solidFill>
                  <a:prstDash val="solid"/>
                </a:ln>
                <a:solidFill>
                  <a:schemeClr val="accent2">
                    <a:lumMod val="40000"/>
                    <a:lumOff val="60000"/>
                  </a:schemeClr>
                </a:solidFill>
              </a:rPr>
              <a:t>Dual Coded</a:t>
            </a:r>
          </a:p>
        </p:txBody>
      </p:sp>
      <p:sp>
        <p:nvSpPr>
          <p:cNvPr id="18" name="Arrow: Curved Up 9">
            <a:extLst>
              <a:ext uri="{FF2B5EF4-FFF2-40B4-BE49-F238E27FC236}">
                <a16:creationId xmlns:a16="http://schemas.microsoft.com/office/drawing/2014/main" id="{9986DA61-CA44-5441-AA5D-F6C5BF7D324D}"/>
              </a:ext>
            </a:extLst>
          </p:cNvPr>
          <p:cNvSpPr/>
          <p:nvPr/>
        </p:nvSpPr>
        <p:spPr>
          <a:xfrm>
            <a:off x="549027" y="5193905"/>
            <a:ext cx="2451371" cy="383027"/>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9" name="Arrow: Curved Up 4">
            <a:extLst>
              <a:ext uri="{FF2B5EF4-FFF2-40B4-BE49-F238E27FC236}">
                <a16:creationId xmlns:a16="http://schemas.microsoft.com/office/drawing/2014/main" id="{CF979002-69F2-0E4F-A676-D2CADF72845B}"/>
              </a:ext>
            </a:extLst>
          </p:cNvPr>
          <p:cNvSpPr/>
          <p:nvPr/>
        </p:nvSpPr>
        <p:spPr>
          <a:xfrm flipV="1">
            <a:off x="1108713" y="3195688"/>
            <a:ext cx="2451371" cy="23112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0" name="Arrow: Curved Down 11">
            <a:extLst>
              <a:ext uri="{FF2B5EF4-FFF2-40B4-BE49-F238E27FC236}">
                <a16:creationId xmlns:a16="http://schemas.microsoft.com/office/drawing/2014/main" id="{B5226711-3698-E043-9FBB-8262206ED55C}"/>
              </a:ext>
            </a:extLst>
          </p:cNvPr>
          <p:cNvSpPr/>
          <p:nvPr/>
        </p:nvSpPr>
        <p:spPr>
          <a:xfrm rot="290648" flipV="1">
            <a:off x="4880716" y="5232178"/>
            <a:ext cx="2451371" cy="33371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1" name="Arrow: Curved Down 11">
            <a:extLst>
              <a:ext uri="{FF2B5EF4-FFF2-40B4-BE49-F238E27FC236}">
                <a16:creationId xmlns:a16="http://schemas.microsoft.com/office/drawing/2014/main" id="{A10F5040-9909-4243-8220-8B1F8BCEE398}"/>
              </a:ext>
            </a:extLst>
          </p:cNvPr>
          <p:cNvSpPr/>
          <p:nvPr/>
        </p:nvSpPr>
        <p:spPr>
          <a:xfrm rot="290648">
            <a:off x="4579518" y="3985847"/>
            <a:ext cx="2451371" cy="39241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Tree>
    <p:extLst>
      <p:ext uri="{BB962C8B-B14F-4D97-AF65-F5344CB8AC3E}">
        <p14:creationId xmlns:p14="http://schemas.microsoft.com/office/powerpoint/2010/main" val="210942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5" grpId="0"/>
      <p:bldP spid="18" grpId="0" animBg="1"/>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559" y="866669"/>
            <a:ext cx="7886700" cy="994172"/>
          </a:xfrm>
        </p:spPr>
        <p:txBody>
          <a:bodyPr/>
          <a:lstStyle/>
          <a:p>
            <a:r>
              <a:rPr lang="en-GB" b="1"/>
              <a:t>How to use dual coding.</a:t>
            </a:r>
          </a:p>
        </p:txBody>
      </p:sp>
      <p:sp>
        <p:nvSpPr>
          <p:cNvPr id="3" name="Content Placeholder 2">
            <a:extLst>
              <a:ext uri="{FF2B5EF4-FFF2-40B4-BE49-F238E27FC236}">
                <a16:creationId xmlns:a16="http://schemas.microsoft.com/office/drawing/2014/main" id="{CEEA59AD-C777-2F3A-DB34-EB11BF634C68}"/>
              </a:ext>
            </a:extLst>
          </p:cNvPr>
          <p:cNvSpPr>
            <a:spLocks noGrp="1"/>
          </p:cNvSpPr>
          <p:nvPr>
            <p:ph idx="1"/>
          </p:nvPr>
        </p:nvSpPr>
        <p:spPr>
          <a:xfrm>
            <a:off x="4398742" y="2053539"/>
            <a:ext cx="4606288" cy="3443188"/>
          </a:xfrm>
        </p:spPr>
        <p:txBody>
          <a:bodyPr vert="horz" lIns="68580" tIns="34290" rIns="68580" bIns="34290" rtlCol="0" anchor="t">
            <a:normAutofit/>
          </a:bodyPr>
          <a:lstStyle/>
          <a:p>
            <a:pPr marL="342900" indent="-342900" fontAlgn="base">
              <a:buFont typeface="+mj-lt"/>
              <a:buAutoNum type="arabicPeriod"/>
            </a:pPr>
            <a:r>
              <a:rPr lang="en-GB" sz="1800"/>
              <a:t>Read over classroom materials. </a:t>
            </a:r>
          </a:p>
          <a:p>
            <a:pPr marL="342900" indent="-342900" fontAlgn="base">
              <a:buFont typeface="+mj-lt"/>
              <a:buAutoNum type="arabicPeriod"/>
            </a:pPr>
            <a:r>
              <a:rPr lang="en-GB" sz="1800"/>
              <a:t>Use relevant images to support key words </a:t>
            </a:r>
            <a:endParaRPr lang="en-GB" sz="1800">
              <a:ea typeface="Calibri"/>
              <a:cs typeface="Calibri"/>
            </a:endParaRPr>
          </a:p>
          <a:p>
            <a:pPr marL="342900" indent="-342900" fontAlgn="base">
              <a:buFont typeface="+mj-lt"/>
              <a:buAutoNum type="arabicPeriod"/>
            </a:pPr>
            <a:r>
              <a:rPr lang="en-GB" sz="1800"/>
              <a:t>Use</a:t>
            </a:r>
            <a:r>
              <a:rPr lang="en-GB" sz="1800" b="1" u="sng">
                <a:solidFill>
                  <a:srgbClr val="FF00FF"/>
                </a:solidFill>
              </a:rPr>
              <a:t> students </a:t>
            </a:r>
            <a:r>
              <a:rPr lang="en-GB" sz="1800"/>
              <a:t>words to make connections to the visuals. </a:t>
            </a:r>
            <a:endParaRPr lang="en-GB" sz="1800">
              <a:ea typeface="Calibri"/>
              <a:cs typeface="Calibri"/>
            </a:endParaRPr>
          </a:p>
          <a:p>
            <a:pPr lvl="1" fontAlgn="base"/>
            <a:endParaRPr lang="en-GB" sz="1500"/>
          </a:p>
          <a:p>
            <a:pPr marL="0" indent="0" fontAlgn="base">
              <a:buNone/>
            </a:pPr>
            <a:endParaRPr lang="en-GB" sz="1800"/>
          </a:p>
        </p:txBody>
      </p:sp>
      <p:sp>
        <p:nvSpPr>
          <p:cNvPr id="7" name="TextBox 6">
            <a:extLst>
              <a:ext uri="{FF2B5EF4-FFF2-40B4-BE49-F238E27FC236}">
                <a16:creationId xmlns:a16="http://schemas.microsoft.com/office/drawing/2014/main" id="{079E4D29-1FE2-B40C-1C4C-76B2684DFA74}"/>
              </a:ext>
            </a:extLst>
          </p:cNvPr>
          <p:cNvSpPr txBox="1"/>
          <p:nvPr/>
        </p:nvSpPr>
        <p:spPr>
          <a:xfrm>
            <a:off x="244548" y="5308665"/>
            <a:ext cx="9144001" cy="646331"/>
          </a:xfrm>
          <a:prstGeom prst="rect">
            <a:avLst/>
          </a:prstGeom>
          <a:noFill/>
        </p:spPr>
        <p:txBody>
          <a:bodyPr wrap="square" rtlCol="0">
            <a:spAutoFit/>
          </a:bodyPr>
          <a:lstStyle/>
          <a:p>
            <a:r>
              <a:rPr lang="en-GB"/>
              <a:t>Health Check:		Don’t draw any old picture.  </a:t>
            </a:r>
          </a:p>
          <a:p>
            <a:r>
              <a:rPr lang="en-GB"/>
              <a:t>			The diagram has to relate to the words</a:t>
            </a:r>
          </a:p>
        </p:txBody>
      </p:sp>
      <p:pic>
        <p:nvPicPr>
          <p:cNvPr id="9" name="Graphic 8" descr="Heartbeat with solid fill">
            <a:extLst>
              <a:ext uri="{FF2B5EF4-FFF2-40B4-BE49-F238E27FC236}">
                <a16:creationId xmlns:a16="http://schemas.microsoft.com/office/drawing/2014/main" id="{51CE4770-E614-5D93-ABF3-6E885395F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2426" y="5133098"/>
            <a:ext cx="997463" cy="997463"/>
          </a:xfrm>
          <a:prstGeom prst="rect">
            <a:avLst/>
          </a:prstGeom>
        </p:spPr>
      </p:pic>
      <p:pic>
        <p:nvPicPr>
          <p:cNvPr id="12" name="Picture 11">
            <a:extLst>
              <a:ext uri="{FF2B5EF4-FFF2-40B4-BE49-F238E27FC236}">
                <a16:creationId xmlns:a16="http://schemas.microsoft.com/office/drawing/2014/main" id="{EEA3203C-7A2C-57A8-2F4A-763DA2703516}"/>
              </a:ext>
            </a:extLst>
          </p:cNvPr>
          <p:cNvPicPr>
            <a:picLocks noChangeAspect="1"/>
          </p:cNvPicPr>
          <p:nvPr/>
        </p:nvPicPr>
        <p:blipFill>
          <a:blip r:embed="rId4"/>
          <a:stretch>
            <a:fillRect/>
          </a:stretch>
        </p:blipFill>
        <p:spPr>
          <a:xfrm>
            <a:off x="474514" y="1577469"/>
            <a:ext cx="2804657" cy="3654833"/>
          </a:xfrm>
          <a:prstGeom prst="rect">
            <a:avLst/>
          </a:prstGeom>
        </p:spPr>
      </p:pic>
      <p:cxnSp>
        <p:nvCxnSpPr>
          <p:cNvPr id="19" name="Connector: Elbow 18">
            <a:extLst>
              <a:ext uri="{FF2B5EF4-FFF2-40B4-BE49-F238E27FC236}">
                <a16:creationId xmlns:a16="http://schemas.microsoft.com/office/drawing/2014/main" id="{0361BD86-C96B-FB85-AB84-5EE67FEE0B79}"/>
              </a:ext>
            </a:extLst>
          </p:cNvPr>
          <p:cNvCxnSpPr>
            <a:cxnSpLocks/>
          </p:cNvCxnSpPr>
          <p:nvPr/>
        </p:nvCxnSpPr>
        <p:spPr>
          <a:xfrm rot="10800000">
            <a:off x="1119571" y="2052069"/>
            <a:ext cx="2636672" cy="519572"/>
          </a:xfrm>
          <a:prstGeom prst="bentConnector3">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459BAAA8-A904-5B07-371B-5C8EABAA1854}"/>
              </a:ext>
            </a:extLst>
          </p:cNvPr>
          <p:cNvCxnSpPr>
            <a:cxnSpLocks/>
          </p:cNvCxnSpPr>
          <p:nvPr/>
        </p:nvCxnSpPr>
        <p:spPr>
          <a:xfrm rot="10800000" flipV="1">
            <a:off x="881036" y="2571642"/>
            <a:ext cx="3517706" cy="264422"/>
          </a:xfrm>
          <a:prstGeom prst="bentConnector3">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826A0463-F8F9-354F-B828-8A514160486C}"/>
              </a:ext>
            </a:extLst>
          </p:cNvPr>
          <p:cNvCxnSpPr>
            <a:cxnSpLocks/>
          </p:cNvCxnSpPr>
          <p:nvPr/>
        </p:nvCxnSpPr>
        <p:spPr>
          <a:xfrm rot="10800000" flipV="1">
            <a:off x="3133848" y="2955850"/>
            <a:ext cx="1264894" cy="1238133"/>
          </a:xfrm>
          <a:prstGeom prst="bentConnector3">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2748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86F75-8D34-2DE3-2ABA-13A1B09CAD10}"/>
              </a:ext>
            </a:extLst>
          </p:cNvPr>
          <p:cNvSpPr>
            <a:spLocks noGrp="1"/>
          </p:cNvSpPr>
          <p:nvPr>
            <p:ph type="title"/>
          </p:nvPr>
        </p:nvSpPr>
        <p:spPr/>
        <p:txBody>
          <a:bodyPr/>
          <a:lstStyle/>
          <a:p>
            <a:r>
              <a:rPr lang="en-GB" b="1"/>
              <a:t>Key Dates</a:t>
            </a:r>
          </a:p>
        </p:txBody>
      </p:sp>
      <p:sp>
        <p:nvSpPr>
          <p:cNvPr id="3" name="Content Placeholder 2">
            <a:extLst>
              <a:ext uri="{FF2B5EF4-FFF2-40B4-BE49-F238E27FC236}">
                <a16:creationId xmlns:a16="http://schemas.microsoft.com/office/drawing/2014/main" id="{8ABE9EB3-5D38-B8C5-26C1-A95904CA2F8D}"/>
              </a:ext>
            </a:extLst>
          </p:cNvPr>
          <p:cNvSpPr>
            <a:spLocks noGrp="1"/>
          </p:cNvSpPr>
          <p:nvPr>
            <p:ph idx="1"/>
          </p:nvPr>
        </p:nvSpPr>
        <p:spPr>
          <a:xfrm>
            <a:off x="628650" y="1825625"/>
            <a:ext cx="8515350" cy="4351338"/>
          </a:xfrm>
        </p:spPr>
        <p:txBody>
          <a:bodyPr/>
          <a:lstStyle/>
          <a:p>
            <a:r>
              <a:rPr lang="en-GB"/>
              <a:t>Progress Point 1 – week commencing 16</a:t>
            </a:r>
            <a:r>
              <a:rPr lang="en-GB" baseline="30000"/>
              <a:t>th</a:t>
            </a:r>
            <a:r>
              <a:rPr lang="en-GB"/>
              <a:t> December.</a:t>
            </a:r>
          </a:p>
          <a:p>
            <a:r>
              <a:rPr lang="en-GB"/>
              <a:t>Year 10 exams – 10</a:t>
            </a:r>
            <a:r>
              <a:rPr lang="en-GB" baseline="30000"/>
              <a:t>th</a:t>
            </a:r>
            <a:r>
              <a:rPr lang="en-GB"/>
              <a:t> March – 21</a:t>
            </a:r>
            <a:r>
              <a:rPr lang="en-GB" baseline="30000"/>
              <a:t>st</a:t>
            </a:r>
            <a:r>
              <a:rPr lang="en-GB"/>
              <a:t> March.</a:t>
            </a:r>
          </a:p>
          <a:p>
            <a:r>
              <a:rPr lang="en-GB"/>
              <a:t>Progress Point 2 – week commencing 21</a:t>
            </a:r>
            <a:r>
              <a:rPr lang="en-GB" baseline="30000"/>
              <a:t>st</a:t>
            </a:r>
            <a:r>
              <a:rPr lang="en-GB"/>
              <a:t> April.</a:t>
            </a:r>
          </a:p>
          <a:p>
            <a:r>
              <a:rPr lang="en-GB"/>
              <a:t>Parents Evening – 1</a:t>
            </a:r>
            <a:r>
              <a:rPr lang="en-GB" baseline="30000"/>
              <a:t>st</a:t>
            </a:r>
            <a:r>
              <a:rPr lang="en-GB"/>
              <a:t> May.</a:t>
            </a:r>
          </a:p>
          <a:p>
            <a:r>
              <a:rPr lang="en-GB"/>
              <a:t>Languages speaking trial exams – 23</a:t>
            </a:r>
            <a:r>
              <a:rPr lang="en-GB" baseline="30000"/>
              <a:t>rd</a:t>
            </a:r>
            <a:r>
              <a:rPr lang="en-GB"/>
              <a:t> June – 27</a:t>
            </a:r>
            <a:r>
              <a:rPr lang="en-GB" baseline="30000"/>
              <a:t>th</a:t>
            </a:r>
            <a:r>
              <a:rPr lang="en-GB"/>
              <a:t> June.</a:t>
            </a:r>
          </a:p>
          <a:p>
            <a:r>
              <a:rPr lang="en-GB"/>
              <a:t>Progress Point 3 – week commencing 14</a:t>
            </a:r>
            <a:r>
              <a:rPr lang="en-GB" baseline="30000"/>
              <a:t>th</a:t>
            </a:r>
            <a:r>
              <a:rPr lang="en-GB"/>
              <a:t> July</a:t>
            </a:r>
          </a:p>
        </p:txBody>
      </p:sp>
    </p:spTree>
    <p:extLst>
      <p:ext uri="{BB962C8B-B14F-4D97-AF65-F5344CB8AC3E}">
        <p14:creationId xmlns:p14="http://schemas.microsoft.com/office/powerpoint/2010/main" val="324094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0E1-8CE7-D1C0-C87E-C635D9290F37}"/>
              </a:ext>
            </a:extLst>
          </p:cNvPr>
          <p:cNvSpPr>
            <a:spLocks noGrp="1"/>
          </p:cNvSpPr>
          <p:nvPr>
            <p:ph type="title"/>
          </p:nvPr>
        </p:nvSpPr>
        <p:spPr>
          <a:xfrm>
            <a:off x="-2559" y="866669"/>
            <a:ext cx="7886700" cy="994172"/>
          </a:xfrm>
        </p:spPr>
        <p:txBody>
          <a:bodyPr/>
          <a:lstStyle/>
          <a:p>
            <a:r>
              <a:rPr lang="en-GB" b="1"/>
              <a:t>How to use dual coding.</a:t>
            </a:r>
          </a:p>
        </p:txBody>
      </p:sp>
      <p:sp>
        <p:nvSpPr>
          <p:cNvPr id="3" name="Content Placeholder 2">
            <a:extLst>
              <a:ext uri="{FF2B5EF4-FFF2-40B4-BE49-F238E27FC236}">
                <a16:creationId xmlns:a16="http://schemas.microsoft.com/office/drawing/2014/main" id="{CEEA59AD-C777-2F3A-DB34-EB11BF634C68}"/>
              </a:ext>
            </a:extLst>
          </p:cNvPr>
          <p:cNvSpPr>
            <a:spLocks noGrp="1"/>
          </p:cNvSpPr>
          <p:nvPr>
            <p:ph idx="1"/>
          </p:nvPr>
        </p:nvSpPr>
        <p:spPr>
          <a:xfrm>
            <a:off x="347598" y="2053539"/>
            <a:ext cx="8657432" cy="3443188"/>
          </a:xfrm>
        </p:spPr>
        <p:txBody>
          <a:bodyPr>
            <a:normAutofit/>
          </a:bodyPr>
          <a:lstStyle/>
          <a:p>
            <a:pPr marL="342900" indent="-342900" fontAlgn="base">
              <a:buAutoNum type="arabicPeriod" startAt="4"/>
            </a:pPr>
            <a:r>
              <a:rPr lang="en-GB" sz="1800"/>
              <a:t>Represent the detail in a variety of ways: timelines, cartoons, story boards, diagrams.</a:t>
            </a:r>
          </a:p>
          <a:p>
            <a:pPr marL="342900" indent="-342900" fontAlgn="base">
              <a:buAutoNum type="arabicPeriod" startAt="4"/>
            </a:pPr>
            <a:endParaRPr lang="en-GB" sz="1800"/>
          </a:p>
          <a:p>
            <a:pPr marL="342900" indent="-342900" fontAlgn="base">
              <a:buAutoNum type="arabicPeriod" startAt="4"/>
            </a:pPr>
            <a:endParaRPr lang="en-GB" sz="1800"/>
          </a:p>
          <a:p>
            <a:pPr marL="342900" indent="-342900" fontAlgn="base">
              <a:buAutoNum type="arabicPeriod" startAt="4"/>
            </a:pPr>
            <a:endParaRPr lang="en-GB" sz="1800"/>
          </a:p>
          <a:p>
            <a:pPr marL="342900" indent="-342900" fontAlgn="base">
              <a:buAutoNum type="arabicPeriod" startAt="4"/>
            </a:pPr>
            <a:endParaRPr lang="en-GB" sz="1800"/>
          </a:p>
          <a:p>
            <a:pPr marL="0" indent="0" fontAlgn="base">
              <a:buNone/>
            </a:pPr>
            <a:endParaRPr lang="en-GB" sz="1800"/>
          </a:p>
          <a:p>
            <a:pPr marL="0" indent="0" fontAlgn="base">
              <a:buNone/>
            </a:pPr>
            <a:r>
              <a:rPr lang="en-GB" sz="1800"/>
              <a:t>5.  Work your way up to drawing what you know from memory.</a:t>
            </a:r>
          </a:p>
          <a:p>
            <a:pPr marL="0" indent="0" fontAlgn="base">
              <a:buNone/>
            </a:pPr>
            <a:endParaRPr lang="en-GB" sz="1800"/>
          </a:p>
          <a:p>
            <a:pPr marL="342900" indent="-342900" fontAlgn="base">
              <a:buFont typeface="+mj-lt"/>
              <a:buAutoNum type="arabicPeriod"/>
            </a:pPr>
            <a:endParaRPr lang="en-GB" sz="1800"/>
          </a:p>
        </p:txBody>
      </p:sp>
      <p:sp>
        <p:nvSpPr>
          <p:cNvPr id="7" name="TextBox 6">
            <a:extLst>
              <a:ext uri="{FF2B5EF4-FFF2-40B4-BE49-F238E27FC236}">
                <a16:creationId xmlns:a16="http://schemas.microsoft.com/office/drawing/2014/main" id="{079E4D29-1FE2-B40C-1C4C-76B2684DFA74}"/>
              </a:ext>
            </a:extLst>
          </p:cNvPr>
          <p:cNvSpPr txBox="1"/>
          <p:nvPr/>
        </p:nvSpPr>
        <p:spPr>
          <a:xfrm>
            <a:off x="0" y="5169433"/>
            <a:ext cx="9144001" cy="646331"/>
          </a:xfrm>
          <a:prstGeom prst="rect">
            <a:avLst/>
          </a:prstGeom>
          <a:noFill/>
        </p:spPr>
        <p:txBody>
          <a:bodyPr wrap="square" rtlCol="0">
            <a:spAutoFit/>
          </a:bodyPr>
          <a:lstStyle/>
          <a:p>
            <a:r>
              <a:rPr lang="en-GB"/>
              <a:t>Health Check:		Don’t draw any old picture.  </a:t>
            </a:r>
            <a:br>
              <a:rPr lang="en-GB"/>
            </a:br>
            <a:r>
              <a:rPr lang="en-GB"/>
              <a:t>			The diagram has to relate to the words.</a:t>
            </a:r>
          </a:p>
        </p:txBody>
      </p:sp>
      <p:pic>
        <p:nvPicPr>
          <p:cNvPr id="9" name="Graphic 8" descr="Heartbeat with solid fill">
            <a:extLst>
              <a:ext uri="{FF2B5EF4-FFF2-40B4-BE49-F238E27FC236}">
                <a16:creationId xmlns:a16="http://schemas.microsoft.com/office/drawing/2014/main" id="{51CE4770-E614-5D93-ABF3-6E885395F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9000" y="4993868"/>
            <a:ext cx="997463" cy="997463"/>
          </a:xfrm>
          <a:prstGeom prst="rect">
            <a:avLst/>
          </a:prstGeom>
        </p:spPr>
      </p:pic>
      <p:pic>
        <p:nvPicPr>
          <p:cNvPr id="6" name="Picture 5">
            <a:extLst>
              <a:ext uri="{FF2B5EF4-FFF2-40B4-BE49-F238E27FC236}">
                <a16:creationId xmlns:a16="http://schemas.microsoft.com/office/drawing/2014/main" id="{35B7083B-62B8-BA9C-948F-784BA302941F}"/>
              </a:ext>
            </a:extLst>
          </p:cNvPr>
          <p:cNvPicPr>
            <a:picLocks noChangeAspect="1"/>
          </p:cNvPicPr>
          <p:nvPr/>
        </p:nvPicPr>
        <p:blipFill>
          <a:blip r:embed="rId4"/>
          <a:stretch>
            <a:fillRect/>
          </a:stretch>
        </p:blipFill>
        <p:spPr>
          <a:xfrm>
            <a:off x="2949881" y="2647107"/>
            <a:ext cx="1878903" cy="1309417"/>
          </a:xfrm>
          <a:prstGeom prst="rect">
            <a:avLst/>
          </a:prstGeom>
        </p:spPr>
      </p:pic>
      <p:pic>
        <p:nvPicPr>
          <p:cNvPr id="10" name="Picture 9">
            <a:extLst>
              <a:ext uri="{FF2B5EF4-FFF2-40B4-BE49-F238E27FC236}">
                <a16:creationId xmlns:a16="http://schemas.microsoft.com/office/drawing/2014/main" id="{732F6059-6DD1-62CE-EADC-1DE4B117F8A2}"/>
              </a:ext>
            </a:extLst>
          </p:cNvPr>
          <p:cNvPicPr>
            <a:picLocks noChangeAspect="1"/>
          </p:cNvPicPr>
          <p:nvPr/>
        </p:nvPicPr>
        <p:blipFill>
          <a:blip r:embed="rId5"/>
          <a:stretch>
            <a:fillRect/>
          </a:stretch>
        </p:blipFill>
        <p:spPr>
          <a:xfrm>
            <a:off x="323901" y="2673790"/>
            <a:ext cx="2250198" cy="1282733"/>
          </a:xfrm>
          <a:prstGeom prst="rect">
            <a:avLst/>
          </a:prstGeom>
        </p:spPr>
      </p:pic>
      <p:pic>
        <p:nvPicPr>
          <p:cNvPr id="8" name="Picture 7">
            <a:extLst>
              <a:ext uri="{FF2B5EF4-FFF2-40B4-BE49-F238E27FC236}">
                <a16:creationId xmlns:a16="http://schemas.microsoft.com/office/drawing/2014/main" id="{F39CCB7C-4172-8E47-9B3A-BC48BEEB02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4567" y="2647106"/>
            <a:ext cx="3805167" cy="1309391"/>
          </a:xfrm>
          <a:prstGeom prst="rect">
            <a:avLst/>
          </a:prstGeom>
        </p:spPr>
      </p:pic>
    </p:spTree>
    <p:extLst>
      <p:ext uri="{BB962C8B-B14F-4D97-AF65-F5344CB8AC3E}">
        <p14:creationId xmlns:p14="http://schemas.microsoft.com/office/powerpoint/2010/main" val="29097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E313F4-5972-428A-0D63-C597A4567469}"/>
              </a:ext>
            </a:extLst>
          </p:cNvPr>
          <p:cNvSpPr txBox="1"/>
          <p:nvPr/>
        </p:nvSpPr>
        <p:spPr>
          <a:xfrm>
            <a:off x="0" y="3941247"/>
            <a:ext cx="9144000" cy="1361911"/>
          </a:xfrm>
          <a:prstGeom prst="rect">
            <a:avLst/>
          </a:prstGeom>
          <a:noFill/>
        </p:spPr>
        <p:txBody>
          <a:bodyPr wrap="square" lIns="68580" tIns="34290" rIns="68580" bIns="34290" rtlCol="0" anchor="t">
            <a:spAutoFit/>
          </a:bodyPr>
          <a:lstStyle/>
          <a:p>
            <a:pPr algn="ctr"/>
            <a:endParaRPr lang="en-GB" sz="3600"/>
          </a:p>
          <a:p>
            <a:pPr algn="ctr"/>
            <a:r>
              <a:rPr lang="en-GB" sz="4800" b="1"/>
              <a:t>Cornell Note Taking</a:t>
            </a:r>
            <a:endParaRPr lang="en-GB" sz="4800" b="1">
              <a:ea typeface="Calibri"/>
              <a:cs typeface="Calibri"/>
            </a:endParaRPr>
          </a:p>
        </p:txBody>
      </p:sp>
      <p:pic>
        <p:nvPicPr>
          <p:cNvPr id="2" name="Picture 1" descr="A blue circle with a light bulb and text&#10;&#10;Description automatically generated">
            <a:extLst>
              <a:ext uri="{FF2B5EF4-FFF2-40B4-BE49-F238E27FC236}">
                <a16:creationId xmlns:a16="http://schemas.microsoft.com/office/drawing/2014/main" id="{35A9749C-A7A9-0700-0D93-B92FEC8CB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676" y="1049654"/>
            <a:ext cx="2936648" cy="3073374"/>
          </a:xfrm>
          <a:prstGeom prst="rect">
            <a:avLst/>
          </a:prstGeom>
        </p:spPr>
      </p:pic>
    </p:spTree>
    <p:extLst>
      <p:ext uri="{BB962C8B-B14F-4D97-AF65-F5344CB8AC3E}">
        <p14:creationId xmlns:p14="http://schemas.microsoft.com/office/powerpoint/2010/main" val="1936097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1D2C-5D35-311D-04C2-537A249C7AC8}"/>
              </a:ext>
            </a:extLst>
          </p:cNvPr>
          <p:cNvSpPr>
            <a:spLocks noGrp="1"/>
          </p:cNvSpPr>
          <p:nvPr>
            <p:ph type="title"/>
          </p:nvPr>
        </p:nvSpPr>
        <p:spPr>
          <a:xfrm>
            <a:off x="-2559" y="866669"/>
            <a:ext cx="7886700" cy="994172"/>
          </a:xfrm>
        </p:spPr>
        <p:txBody>
          <a:bodyPr/>
          <a:lstStyle/>
          <a:p>
            <a:r>
              <a:rPr lang="en-GB" b="1">
                <a:latin typeface="Calibri"/>
                <a:ea typeface="Calibri"/>
                <a:cs typeface="Calibri"/>
              </a:rPr>
              <a:t>Why do we take notes?</a:t>
            </a:r>
          </a:p>
        </p:txBody>
      </p:sp>
      <p:sp>
        <p:nvSpPr>
          <p:cNvPr id="6" name="TextBox 5">
            <a:extLst>
              <a:ext uri="{FF2B5EF4-FFF2-40B4-BE49-F238E27FC236}">
                <a16:creationId xmlns:a16="http://schemas.microsoft.com/office/drawing/2014/main" id="{BC5EB27F-C644-084B-8AB4-7FBF86AAC4E1}"/>
              </a:ext>
            </a:extLst>
          </p:cNvPr>
          <p:cNvSpPr txBox="1"/>
          <p:nvPr/>
        </p:nvSpPr>
        <p:spPr>
          <a:xfrm>
            <a:off x="-4792" y="1853233"/>
            <a:ext cx="6082066" cy="3970318"/>
          </a:xfrm>
          <a:prstGeom prst="rect">
            <a:avLst/>
          </a:prstGeom>
          <a:noFill/>
        </p:spPr>
        <p:txBody>
          <a:bodyPr wrap="square" lIns="91440" tIns="45720" rIns="91440" bIns="45720" anchor="t">
            <a:spAutoFit/>
          </a:bodyPr>
          <a:lstStyle/>
          <a:p>
            <a:pPr algn="l" fontAlgn="base"/>
            <a:r>
              <a:rPr lang="en-GB" sz="2400">
                <a:solidFill>
                  <a:srgbClr val="013354"/>
                </a:solidFill>
                <a:latin typeface="Calibri"/>
                <a:ea typeface="Lato"/>
                <a:cs typeface="Lato"/>
              </a:rPr>
              <a:t>Simply reading through your notes is considered passive revision.</a:t>
            </a:r>
          </a:p>
          <a:p>
            <a:pPr algn="l" fontAlgn="base"/>
            <a:endParaRPr lang="en-GB" sz="2400">
              <a:solidFill>
                <a:srgbClr val="013354"/>
              </a:solidFill>
              <a:latin typeface="Calibri"/>
              <a:ea typeface="Lato"/>
              <a:cs typeface="Lato"/>
            </a:endParaRPr>
          </a:p>
          <a:p>
            <a:pPr algn="l" fontAlgn="base"/>
            <a:r>
              <a:rPr lang="en-GB" sz="2400">
                <a:solidFill>
                  <a:srgbClr val="013354"/>
                </a:solidFill>
                <a:latin typeface="Calibri"/>
                <a:ea typeface="Lato"/>
                <a:cs typeface="Lato"/>
              </a:rPr>
              <a:t>Taking notes in class or when reading text, helps you to concentrate and listen effectively making your learning more active.</a:t>
            </a:r>
          </a:p>
          <a:p>
            <a:pPr algn="l" fontAlgn="base"/>
            <a:endParaRPr lang="en-GB" sz="2400">
              <a:solidFill>
                <a:srgbClr val="013354"/>
              </a:solidFill>
              <a:latin typeface="Calibri"/>
              <a:ea typeface="Lato"/>
              <a:cs typeface="Lato"/>
            </a:endParaRPr>
          </a:p>
          <a:p>
            <a:pPr algn="l" fontAlgn="base"/>
            <a:r>
              <a:rPr lang="en-GB" sz="2400">
                <a:solidFill>
                  <a:srgbClr val="013354"/>
                </a:solidFill>
                <a:latin typeface="Calibri"/>
                <a:ea typeface="Lato"/>
                <a:cs typeface="Lato"/>
              </a:rPr>
              <a:t>Revision notes help organise and structure information, which in turn helps your memory</a:t>
            </a:r>
          </a:p>
          <a:p>
            <a:pPr algn="l" fontAlgn="base"/>
            <a:endParaRPr lang="en-GB">
              <a:solidFill>
                <a:srgbClr val="013354"/>
              </a:solidFill>
              <a:latin typeface="Lato" panose="020F0502020204030203" pitchFamily="34" charset="0"/>
              <a:ea typeface="Lato"/>
              <a:cs typeface="Lato"/>
            </a:endParaRPr>
          </a:p>
          <a:p>
            <a:pPr algn="l" fontAlgn="base"/>
            <a:endParaRPr lang="en-GB">
              <a:solidFill>
                <a:srgbClr val="013354"/>
              </a:solidFill>
              <a:latin typeface="Lato" panose="020F0502020204030203" pitchFamily="34" charset="0"/>
              <a:ea typeface="Lato"/>
              <a:cs typeface="Lato"/>
            </a:endParaRPr>
          </a:p>
        </p:txBody>
      </p:sp>
      <p:pic>
        <p:nvPicPr>
          <p:cNvPr id="4098" name="Picture 2" descr="Note Taking Workshop | PPT">
            <a:extLst>
              <a:ext uri="{FF2B5EF4-FFF2-40B4-BE49-F238E27FC236}">
                <a16:creationId xmlns:a16="http://schemas.microsoft.com/office/drawing/2014/main" id="{F9327917-A220-604E-BA45-4194472F8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009" y="2711939"/>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6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DA87A-1E25-C0F9-FDDD-59B958E2781B}"/>
              </a:ext>
            </a:extLst>
          </p:cNvPr>
          <p:cNvSpPr txBox="1"/>
          <p:nvPr/>
        </p:nvSpPr>
        <p:spPr>
          <a:xfrm>
            <a:off x="38408" y="1855228"/>
            <a:ext cx="8021969" cy="1200329"/>
          </a:xfrm>
          <a:prstGeom prst="rect">
            <a:avLst/>
          </a:prstGeom>
          <a:noFill/>
        </p:spPr>
        <p:txBody>
          <a:bodyPr wrap="square">
            <a:spAutoFit/>
          </a:bodyPr>
          <a:lstStyle/>
          <a:p>
            <a:pPr fontAlgn="base"/>
            <a:r>
              <a:rPr lang="en-GB"/>
              <a:t>The Cornell method helps counteract “forgetting” with spaced repetition. Every time you revisit a note to add cues, create a summary, or make other edits, you effectively refresh what you’ve learned. </a:t>
            </a:r>
          </a:p>
          <a:p>
            <a:pPr algn="l" fontAlgn="base"/>
            <a:endParaRPr lang="en-GB">
              <a:latin typeface="+mj-lt"/>
            </a:endParaRPr>
          </a:p>
        </p:txBody>
      </p:sp>
      <p:sp>
        <p:nvSpPr>
          <p:cNvPr id="2" name="Title 1">
            <a:extLst>
              <a:ext uri="{FF2B5EF4-FFF2-40B4-BE49-F238E27FC236}">
                <a16:creationId xmlns:a16="http://schemas.microsoft.com/office/drawing/2014/main" id="{89F81D2C-5D35-311D-04C2-537A249C7AC8}"/>
              </a:ext>
            </a:extLst>
          </p:cNvPr>
          <p:cNvSpPr>
            <a:spLocks noGrp="1"/>
          </p:cNvSpPr>
          <p:nvPr>
            <p:ph type="title"/>
          </p:nvPr>
        </p:nvSpPr>
        <p:spPr>
          <a:xfrm>
            <a:off x="-2559" y="866669"/>
            <a:ext cx="7886700" cy="994172"/>
          </a:xfrm>
        </p:spPr>
        <p:txBody>
          <a:bodyPr/>
          <a:lstStyle/>
          <a:p>
            <a:r>
              <a:rPr lang="en-GB" b="1"/>
              <a:t>What are Cornell notes?</a:t>
            </a:r>
          </a:p>
        </p:txBody>
      </p:sp>
      <p:sp>
        <p:nvSpPr>
          <p:cNvPr id="6" name="TextBox 5">
            <a:extLst>
              <a:ext uri="{FF2B5EF4-FFF2-40B4-BE49-F238E27FC236}">
                <a16:creationId xmlns:a16="http://schemas.microsoft.com/office/drawing/2014/main" id="{F397658F-1D4A-2248-B5E9-469759133E63}"/>
              </a:ext>
            </a:extLst>
          </p:cNvPr>
          <p:cNvSpPr txBox="1"/>
          <p:nvPr/>
        </p:nvSpPr>
        <p:spPr>
          <a:xfrm>
            <a:off x="38408" y="3206269"/>
            <a:ext cx="5879898" cy="2585323"/>
          </a:xfrm>
          <a:prstGeom prst="rect">
            <a:avLst/>
          </a:prstGeom>
          <a:noFill/>
        </p:spPr>
        <p:txBody>
          <a:bodyPr wrap="square" lIns="91440" tIns="45720" rIns="91440" bIns="45720" anchor="t">
            <a:spAutoFit/>
          </a:bodyPr>
          <a:lstStyle/>
          <a:p>
            <a:pPr marL="257175" indent="-257175">
              <a:buFont typeface="Arial" panose="020B0604020202020204" pitchFamily="34" charset="0"/>
              <a:buChar char="•"/>
            </a:pPr>
            <a:r>
              <a:rPr lang="en-GB">
                <a:solidFill>
                  <a:srgbClr val="111111"/>
                </a:solidFill>
              </a:rPr>
              <a:t>Split the page into 3 sections;</a:t>
            </a:r>
            <a:endParaRPr lang="en-GB">
              <a:solidFill>
                <a:srgbClr val="111111"/>
              </a:solidFill>
              <a:ea typeface="Calibri"/>
              <a:cs typeface="Calibri"/>
            </a:endParaRPr>
          </a:p>
          <a:p>
            <a:pPr lvl="1">
              <a:buFont typeface="+mj-lt"/>
              <a:buAutoNum type="arabicPeriod"/>
            </a:pPr>
            <a:r>
              <a:rPr lang="en-GB">
                <a:solidFill>
                  <a:srgbClr val="111111"/>
                </a:solidFill>
              </a:rPr>
              <a:t>  Write down notes in the right-hand column.</a:t>
            </a:r>
            <a:endParaRPr lang="en-GB">
              <a:solidFill>
                <a:srgbClr val="111111"/>
              </a:solidFill>
              <a:ea typeface="Calibri"/>
              <a:cs typeface="Calibri"/>
            </a:endParaRPr>
          </a:p>
          <a:p>
            <a:pPr lvl="1">
              <a:buFont typeface="+mj-lt"/>
              <a:buAutoNum type="arabicPeriod"/>
            </a:pPr>
            <a:r>
              <a:rPr lang="en-GB">
                <a:solidFill>
                  <a:srgbClr val="111111"/>
                </a:solidFill>
              </a:rPr>
              <a:t>  Add cues or questions in the left-hand column.</a:t>
            </a:r>
            <a:endParaRPr lang="en-GB">
              <a:solidFill>
                <a:srgbClr val="111111"/>
              </a:solidFill>
              <a:ea typeface="Calibri"/>
              <a:cs typeface="Calibri"/>
            </a:endParaRPr>
          </a:p>
          <a:p>
            <a:pPr lvl="1">
              <a:buFont typeface="+mj-lt"/>
              <a:buAutoNum type="arabicPeriod"/>
            </a:pPr>
            <a:r>
              <a:rPr lang="en-GB">
                <a:solidFill>
                  <a:srgbClr val="111111"/>
                </a:solidFill>
              </a:rPr>
              <a:t>  Summarise notes in the 3</a:t>
            </a:r>
            <a:r>
              <a:rPr lang="en-GB" baseline="30000">
                <a:solidFill>
                  <a:srgbClr val="111111"/>
                </a:solidFill>
              </a:rPr>
              <a:t>rd</a:t>
            </a:r>
            <a:r>
              <a:rPr lang="en-GB">
                <a:solidFill>
                  <a:srgbClr val="111111"/>
                </a:solidFill>
              </a:rPr>
              <a:t>.</a:t>
            </a:r>
            <a:endParaRPr lang="en-GB">
              <a:solidFill>
                <a:srgbClr val="111111"/>
              </a:solidFill>
              <a:ea typeface="Calibri"/>
              <a:cs typeface="Calibri"/>
            </a:endParaRPr>
          </a:p>
          <a:p>
            <a:pPr marL="257175" indent="-257175">
              <a:buFont typeface="Arial" panose="020B0604020202020204" pitchFamily="34" charset="0"/>
              <a:buChar char="•"/>
            </a:pPr>
            <a:r>
              <a:rPr lang="en-GB">
                <a:solidFill>
                  <a:srgbClr val="111111"/>
                </a:solidFill>
              </a:rPr>
              <a:t>When writing the notes, use abbreviations and symbols to increase speed and accuracy.</a:t>
            </a:r>
            <a:endParaRPr lang="en-GB">
              <a:solidFill>
                <a:srgbClr val="111111"/>
              </a:solidFill>
              <a:ea typeface="Calibri" panose="020F0502020204030204"/>
              <a:cs typeface="Calibri" panose="020F0502020204030204"/>
            </a:endParaRPr>
          </a:p>
          <a:p>
            <a:pPr marL="257175" indent="-257175">
              <a:buFont typeface="Arial" panose="020B0604020202020204" pitchFamily="34" charset="0"/>
              <a:buChar char="•"/>
            </a:pPr>
            <a:r>
              <a:rPr lang="en-GB">
                <a:solidFill>
                  <a:srgbClr val="111111"/>
                </a:solidFill>
              </a:rPr>
              <a:t>Be selective about facts and ideas, writing down only what’s essential.</a:t>
            </a:r>
            <a:endParaRPr lang="en-GB">
              <a:solidFill>
                <a:srgbClr val="111111"/>
              </a:solidFill>
              <a:ea typeface="Calibri" panose="020F0502020204030204"/>
              <a:cs typeface="Calibri" panose="020F0502020204030204"/>
            </a:endParaRPr>
          </a:p>
          <a:p>
            <a:pPr lvl="1"/>
            <a:endParaRPr lang="en-GB">
              <a:solidFill>
                <a:srgbClr val="111111"/>
              </a:solidFill>
              <a:highlight>
                <a:srgbClr val="FFFFFF"/>
              </a:highlight>
              <a:latin typeface="+mj-lt"/>
            </a:endParaRPr>
          </a:p>
        </p:txBody>
      </p:sp>
      <p:pic>
        <p:nvPicPr>
          <p:cNvPr id="12" name="Picture 11">
            <a:extLst>
              <a:ext uri="{FF2B5EF4-FFF2-40B4-BE49-F238E27FC236}">
                <a16:creationId xmlns:a16="http://schemas.microsoft.com/office/drawing/2014/main" id="{31DD92BA-319C-B248-86A9-303238716743}"/>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359237" y="2469322"/>
            <a:ext cx="2520537" cy="3096947"/>
          </a:xfrm>
          <a:prstGeom prst="rect">
            <a:avLst/>
          </a:prstGeom>
        </p:spPr>
      </p:pic>
    </p:spTree>
    <p:extLst>
      <p:ext uri="{BB962C8B-B14F-4D97-AF65-F5344CB8AC3E}">
        <p14:creationId xmlns:p14="http://schemas.microsoft.com/office/powerpoint/2010/main" val="4871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3470" y="1000545"/>
            <a:ext cx="7213526" cy="594066"/>
          </a:xfrm>
          <a:prstGeom prst="rect">
            <a:avLst/>
          </a:prstGeom>
          <a:noFill/>
          <a:ln w="12700"/>
        </p:spPr>
        <p:style>
          <a:lnRef idx="1">
            <a:schemeClr val="dk1"/>
          </a:lnRef>
          <a:fillRef idx="2">
            <a:schemeClr val="dk1"/>
          </a:fillRef>
          <a:effectRef idx="1">
            <a:schemeClr val="dk1"/>
          </a:effectRef>
          <a:fontRef idx="minor">
            <a:schemeClr val="dk1"/>
          </a:fontRef>
        </p:style>
        <p:txBody>
          <a:bodyPr rtlCol="0" anchor="ctr"/>
          <a:lstStyle/>
          <a:p>
            <a:r>
              <a:rPr lang="en-US" sz="3300" b="1"/>
              <a:t>Topic : </a:t>
            </a:r>
          </a:p>
        </p:txBody>
      </p:sp>
      <p:sp>
        <p:nvSpPr>
          <p:cNvPr id="2" name="Rectangle 1"/>
          <p:cNvSpPr/>
          <p:nvPr/>
        </p:nvSpPr>
        <p:spPr>
          <a:xfrm>
            <a:off x="2667656" y="1702624"/>
            <a:ext cx="5539340" cy="2765181"/>
          </a:xfrm>
          <a:prstGeom prst="rect">
            <a:avLst/>
          </a:prstGeom>
          <a:ln w="12700">
            <a:solidFill>
              <a:schemeClr val="tx1"/>
            </a:solidFill>
          </a:ln>
        </p:spPr>
        <p:txBody>
          <a:bodyPr wrap="square">
            <a:spAutoFit/>
          </a:bodyPr>
          <a:lstStyle/>
          <a:p>
            <a:pPr algn="ctr"/>
            <a:r>
              <a:rPr lang="en-GB" sz="1050" b="1" u="sng">
                <a:cs typeface="Arial" panose="020B0604020202020204" pitchFamily="34" charset="0"/>
              </a:rPr>
              <a:t>Notes</a:t>
            </a:r>
          </a:p>
          <a:p>
            <a:pPr algn="ctr"/>
            <a:endParaRPr lang="en-GB" sz="1088" b="1">
              <a:cs typeface="Arial" panose="020B0604020202020204" pitchFamily="34" charset="0"/>
            </a:endParaRPr>
          </a:p>
          <a:p>
            <a:pPr algn="ctr"/>
            <a:br>
              <a:rPr lang="en-GB" sz="1088" b="1">
                <a:cs typeface="Arial" panose="020B0604020202020204" pitchFamily="34" charset="0"/>
              </a:rPr>
            </a:b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endParaRPr lang="en-GB" sz="1088" b="1">
              <a:cs typeface="Arial" panose="020B0604020202020204" pitchFamily="34" charset="0"/>
            </a:endParaRPr>
          </a:p>
          <a:p>
            <a:pPr algn="ctr"/>
            <a:br>
              <a:rPr lang="en-GB" sz="1088" b="1">
                <a:cs typeface="Arial" panose="020B0604020202020204" pitchFamily="34" charset="0"/>
              </a:rPr>
            </a:br>
            <a:endParaRPr lang="en-GB" sz="1088" b="1">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96049862"/>
              </p:ext>
            </p:extLst>
          </p:nvPr>
        </p:nvGraphicFramePr>
        <p:xfrm>
          <a:off x="993470" y="1702624"/>
          <a:ext cx="1566174" cy="4212467"/>
        </p:xfrm>
        <a:graphic>
          <a:graphicData uri="http://schemas.openxmlformats.org/drawingml/2006/table">
            <a:tbl>
              <a:tblPr firstRow="1" bandRow="1">
                <a:tableStyleId>{5940675A-B579-460E-94D1-54222C63F5DA}</a:tableStyleId>
              </a:tblPr>
              <a:tblGrid>
                <a:gridCol w="1566174">
                  <a:extLst>
                    <a:ext uri="{9D8B030D-6E8A-4147-A177-3AD203B41FA5}">
                      <a16:colId xmlns:a16="http://schemas.microsoft.com/office/drawing/2014/main" val="20000"/>
                    </a:ext>
                  </a:extLst>
                </a:gridCol>
              </a:tblGrid>
              <a:tr h="4212467">
                <a:tc>
                  <a:txBody>
                    <a:bodyPr/>
                    <a:lstStyle/>
                    <a:p>
                      <a:r>
                        <a:rPr lang="en-US" sz="1100" b="1" u="sng" baseline="0"/>
                        <a:t>Cues</a:t>
                      </a:r>
                      <a:endParaRPr lang="en-US" sz="1100" b="1" u="sng"/>
                    </a:p>
                  </a:txBody>
                  <a:tcPr marL="68580" marR="68580" marT="34290" marB="34290"/>
                </a:tc>
                <a:extLst>
                  <a:ext uri="{0D108BD9-81ED-4DB2-BD59-A6C34878D82A}">
                    <a16:rowId xmlns:a16="http://schemas.microsoft.com/office/drawing/2014/main" val="10000"/>
                  </a:ext>
                </a:extLst>
              </a:tr>
            </a:tbl>
          </a:graphicData>
        </a:graphic>
      </p:graphicFrame>
      <p:sp>
        <p:nvSpPr>
          <p:cNvPr id="10" name="Rectangle 9"/>
          <p:cNvSpPr/>
          <p:nvPr/>
        </p:nvSpPr>
        <p:spPr>
          <a:xfrm>
            <a:off x="2667656" y="4564942"/>
            <a:ext cx="5539340" cy="1338828"/>
          </a:xfrm>
          <a:prstGeom prst="rect">
            <a:avLst/>
          </a:prstGeom>
          <a:ln w="12700">
            <a:solidFill>
              <a:schemeClr val="tx1"/>
            </a:solidFill>
          </a:ln>
        </p:spPr>
        <p:txBody>
          <a:bodyPr wrap="square">
            <a:spAutoFit/>
          </a:bodyPr>
          <a:lstStyle/>
          <a:p>
            <a:pPr algn="ctr"/>
            <a:r>
              <a:rPr lang="en-GB" sz="900" b="1" u="sng">
                <a:cs typeface="Arial" panose="020B0604020202020204" pitchFamily="34" charset="0"/>
              </a:rPr>
              <a:t>Summary</a:t>
            </a:r>
          </a:p>
          <a:p>
            <a:pPr algn="ctr"/>
            <a:endParaRPr lang="en-GB" sz="1200" b="1">
              <a:cs typeface="Arial" panose="020B0604020202020204" pitchFamily="34" charset="0"/>
            </a:endParaRPr>
          </a:p>
          <a:p>
            <a:pPr algn="ctr"/>
            <a:endParaRPr lang="en-GB" sz="1200" b="1">
              <a:cs typeface="Arial" panose="020B0604020202020204" pitchFamily="34" charset="0"/>
            </a:endParaRPr>
          </a:p>
          <a:p>
            <a:pPr algn="ctr"/>
            <a:endParaRPr lang="en-GB" sz="1200" b="1">
              <a:cs typeface="Arial" panose="020B0604020202020204" pitchFamily="34" charset="0"/>
            </a:endParaRPr>
          </a:p>
          <a:p>
            <a:pPr algn="ctr"/>
            <a:endParaRPr lang="en-GB" sz="1200" b="1">
              <a:cs typeface="Arial" panose="020B0604020202020204" pitchFamily="34" charset="0"/>
            </a:endParaRPr>
          </a:p>
          <a:p>
            <a:pPr algn="ctr"/>
            <a:endParaRPr lang="en-GB" sz="1200" b="1">
              <a:cs typeface="Arial" panose="020B0604020202020204" pitchFamily="34" charset="0"/>
            </a:endParaRPr>
          </a:p>
          <a:p>
            <a:pPr algn="ctr"/>
            <a:endParaRPr lang="en-GB" sz="1200" b="1">
              <a:cs typeface="Arial" panose="020B0604020202020204" pitchFamily="34" charset="0"/>
            </a:endParaRPr>
          </a:p>
        </p:txBody>
      </p:sp>
    </p:spTree>
    <p:extLst>
      <p:ext uri="{BB962C8B-B14F-4D97-AF65-F5344CB8AC3E}">
        <p14:creationId xmlns:p14="http://schemas.microsoft.com/office/powerpoint/2010/main" val="3886220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6AAF5-1F39-5CC4-9E93-E7811CBC5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27003-89F7-D32F-24E5-A62ECED48AB0}"/>
              </a:ext>
            </a:extLst>
          </p:cNvPr>
          <p:cNvSpPr>
            <a:spLocks noGrp="1"/>
          </p:cNvSpPr>
          <p:nvPr>
            <p:ph type="title"/>
          </p:nvPr>
        </p:nvSpPr>
        <p:spPr/>
        <p:txBody>
          <a:bodyPr/>
          <a:lstStyle/>
          <a:p>
            <a:r>
              <a:rPr lang="en-GB" b="1"/>
              <a:t>Supporting other subjects</a:t>
            </a:r>
          </a:p>
        </p:txBody>
      </p:sp>
      <p:pic>
        <p:nvPicPr>
          <p:cNvPr id="7" name="Picture 6">
            <a:extLst>
              <a:ext uri="{FF2B5EF4-FFF2-40B4-BE49-F238E27FC236}">
                <a16:creationId xmlns:a16="http://schemas.microsoft.com/office/drawing/2014/main" id="{38869F5E-2965-F155-D8D8-22DB6D679CDA}"/>
              </a:ext>
            </a:extLst>
          </p:cNvPr>
          <p:cNvPicPr>
            <a:picLocks noChangeAspect="1"/>
          </p:cNvPicPr>
          <p:nvPr/>
        </p:nvPicPr>
        <p:blipFill>
          <a:blip r:embed="rId2"/>
          <a:stretch>
            <a:fillRect/>
          </a:stretch>
        </p:blipFill>
        <p:spPr>
          <a:xfrm>
            <a:off x="0" y="1825625"/>
            <a:ext cx="9144000" cy="2036838"/>
          </a:xfrm>
          <a:prstGeom prst="rect">
            <a:avLst/>
          </a:prstGeom>
        </p:spPr>
      </p:pic>
      <p:pic>
        <p:nvPicPr>
          <p:cNvPr id="4" name="Picture 3">
            <a:extLst>
              <a:ext uri="{FF2B5EF4-FFF2-40B4-BE49-F238E27FC236}">
                <a16:creationId xmlns:a16="http://schemas.microsoft.com/office/drawing/2014/main" id="{DDA69FE9-7EB8-D33B-E45D-52763A5F9112}"/>
              </a:ext>
            </a:extLst>
          </p:cNvPr>
          <p:cNvPicPr>
            <a:picLocks noChangeAspect="1"/>
          </p:cNvPicPr>
          <p:nvPr/>
        </p:nvPicPr>
        <p:blipFill>
          <a:blip r:embed="rId3"/>
          <a:stretch>
            <a:fillRect/>
          </a:stretch>
        </p:blipFill>
        <p:spPr>
          <a:xfrm>
            <a:off x="628650" y="1629682"/>
            <a:ext cx="7886700" cy="4261406"/>
          </a:xfrm>
          <a:prstGeom prst="rect">
            <a:avLst/>
          </a:prstGeom>
        </p:spPr>
      </p:pic>
    </p:spTree>
    <p:extLst>
      <p:ext uri="{BB962C8B-B14F-4D97-AF65-F5344CB8AC3E}">
        <p14:creationId xmlns:p14="http://schemas.microsoft.com/office/powerpoint/2010/main" val="6826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65A3-8E1B-0359-1827-AF221D538938}"/>
              </a:ext>
            </a:extLst>
          </p:cNvPr>
          <p:cNvSpPr>
            <a:spLocks noGrp="1"/>
          </p:cNvSpPr>
          <p:nvPr>
            <p:ph type="title"/>
          </p:nvPr>
        </p:nvSpPr>
        <p:spPr/>
        <p:txBody>
          <a:bodyPr/>
          <a:lstStyle/>
          <a:p>
            <a:r>
              <a:rPr lang="en-GB" b="1"/>
              <a:t>Supporting other subjects</a:t>
            </a:r>
          </a:p>
        </p:txBody>
      </p:sp>
      <p:pic>
        <p:nvPicPr>
          <p:cNvPr id="9" name="Picture 8">
            <a:extLst>
              <a:ext uri="{FF2B5EF4-FFF2-40B4-BE49-F238E27FC236}">
                <a16:creationId xmlns:a16="http://schemas.microsoft.com/office/drawing/2014/main" id="{839A0715-6A88-8A7B-72B3-DC72A2879636}"/>
              </a:ext>
            </a:extLst>
          </p:cNvPr>
          <p:cNvPicPr>
            <a:picLocks noChangeAspect="1"/>
          </p:cNvPicPr>
          <p:nvPr/>
        </p:nvPicPr>
        <p:blipFill>
          <a:blip r:embed="rId2"/>
          <a:stretch>
            <a:fillRect/>
          </a:stretch>
        </p:blipFill>
        <p:spPr>
          <a:xfrm rot="1043531">
            <a:off x="5183963" y="1921194"/>
            <a:ext cx="2933491" cy="4256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Picking Up the Phone vs Email Engagement">
            <a:extLst>
              <a:ext uri="{FF2B5EF4-FFF2-40B4-BE49-F238E27FC236}">
                <a16:creationId xmlns:a16="http://schemas.microsoft.com/office/drawing/2014/main" id="{CD682D59-D0D1-F18D-1A07-794ABCAF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465" y="2441749"/>
            <a:ext cx="2527736" cy="229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6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CSEPod - Fallibroome AcademyFallibroome Academy">
            <a:extLst>
              <a:ext uri="{FF2B5EF4-FFF2-40B4-BE49-F238E27FC236}">
                <a16:creationId xmlns:a16="http://schemas.microsoft.com/office/drawing/2014/main" id="{443A6B12-653B-E3E4-49E0-2ECFBCC24482}"/>
              </a:ext>
            </a:extLst>
          </p:cNvPr>
          <p:cNvPicPr>
            <a:picLocks noChangeAspect="1"/>
          </p:cNvPicPr>
          <p:nvPr/>
        </p:nvPicPr>
        <p:blipFill>
          <a:blip r:embed="rId2"/>
          <a:stretch>
            <a:fillRect/>
          </a:stretch>
        </p:blipFill>
        <p:spPr>
          <a:xfrm>
            <a:off x="327728" y="1496419"/>
            <a:ext cx="3572632" cy="3986543"/>
          </a:xfrm>
          <a:prstGeom prst="rect">
            <a:avLst/>
          </a:prstGeom>
        </p:spPr>
      </p:pic>
      <p:sp>
        <p:nvSpPr>
          <p:cNvPr id="7" name="TextBox 6">
            <a:extLst>
              <a:ext uri="{FF2B5EF4-FFF2-40B4-BE49-F238E27FC236}">
                <a16:creationId xmlns:a16="http://schemas.microsoft.com/office/drawing/2014/main" id="{568855B8-11F3-4E69-A36B-8BFAADC6FBDF}"/>
              </a:ext>
            </a:extLst>
          </p:cNvPr>
          <p:cNvSpPr txBox="1"/>
          <p:nvPr/>
        </p:nvSpPr>
        <p:spPr>
          <a:xfrm>
            <a:off x="4930072" y="5294214"/>
            <a:ext cx="38356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GCSE Pod</a:t>
            </a:r>
            <a:endParaRPr lang="en-US"/>
          </a:p>
        </p:txBody>
      </p:sp>
      <p:sp>
        <p:nvSpPr>
          <p:cNvPr id="8" name="TextBox 7">
            <a:extLst>
              <a:ext uri="{FF2B5EF4-FFF2-40B4-BE49-F238E27FC236}">
                <a16:creationId xmlns:a16="http://schemas.microsoft.com/office/drawing/2014/main" id="{04835A04-1613-8489-5497-3022A283015D}"/>
              </a:ext>
            </a:extLst>
          </p:cNvPr>
          <p:cNvSpPr txBox="1"/>
          <p:nvPr/>
        </p:nvSpPr>
        <p:spPr>
          <a:xfrm>
            <a:off x="3541573" y="1026208"/>
            <a:ext cx="5590156"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ea typeface="Calibri"/>
                <a:cs typeface="Calibri"/>
              </a:rPr>
              <a:t>GCSE Pod</a:t>
            </a:r>
            <a:r>
              <a:rPr lang="en-US" sz="2000">
                <a:ea typeface="Calibri"/>
                <a:cs typeface="Calibri"/>
              </a:rPr>
              <a:t> is a platform available to all our students.</a:t>
            </a:r>
          </a:p>
          <a:p>
            <a:endParaRPr lang="en-US" sz="2000">
              <a:ea typeface="Calibri"/>
              <a:cs typeface="Calibri"/>
            </a:endParaRPr>
          </a:p>
          <a:p>
            <a:r>
              <a:rPr lang="en-US" sz="2000">
                <a:ea typeface="Calibri"/>
                <a:cs typeface="Calibri"/>
              </a:rPr>
              <a:t>It enables students to watch a variety of 'pods' for different subject areas.</a:t>
            </a:r>
          </a:p>
          <a:p>
            <a:endParaRPr lang="en-US" sz="2000">
              <a:ea typeface="Calibri"/>
              <a:cs typeface="Calibri"/>
            </a:endParaRPr>
          </a:p>
          <a:p>
            <a:r>
              <a:rPr lang="en-US" sz="2000">
                <a:ea typeface="Calibri"/>
                <a:cs typeface="Calibri"/>
              </a:rPr>
              <a:t>It is clear and engaging and can 'check and 'challenge' students' knowledge.</a:t>
            </a:r>
          </a:p>
          <a:p>
            <a:endParaRPr lang="en-US">
              <a:ea typeface="Calibri"/>
              <a:cs typeface="Calibri"/>
            </a:endParaRPr>
          </a:p>
        </p:txBody>
      </p:sp>
      <p:pic>
        <p:nvPicPr>
          <p:cNvPr id="10" name="Picture 9" descr="A screenshot of a cellphone&#10;&#10;Description automatically generated">
            <a:extLst>
              <a:ext uri="{FF2B5EF4-FFF2-40B4-BE49-F238E27FC236}">
                <a16:creationId xmlns:a16="http://schemas.microsoft.com/office/drawing/2014/main" id="{CFC8F985-2702-291A-7439-5D04C837D98F}"/>
              </a:ext>
            </a:extLst>
          </p:cNvPr>
          <p:cNvPicPr>
            <a:picLocks noChangeAspect="1"/>
          </p:cNvPicPr>
          <p:nvPr/>
        </p:nvPicPr>
        <p:blipFill>
          <a:blip r:embed="rId4"/>
          <a:stretch>
            <a:fillRect/>
          </a:stretch>
        </p:blipFill>
        <p:spPr>
          <a:xfrm>
            <a:off x="3722336" y="3332268"/>
            <a:ext cx="4197744" cy="1811868"/>
          </a:xfrm>
          <a:prstGeom prst="rect">
            <a:avLst/>
          </a:prstGeom>
        </p:spPr>
      </p:pic>
    </p:spTree>
    <p:extLst>
      <p:ext uri="{BB962C8B-B14F-4D97-AF65-F5344CB8AC3E}">
        <p14:creationId xmlns:p14="http://schemas.microsoft.com/office/powerpoint/2010/main" val="2313595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ochure with text and pictures&#10;&#10;Description automatically generated">
            <a:extLst>
              <a:ext uri="{FF2B5EF4-FFF2-40B4-BE49-F238E27FC236}">
                <a16:creationId xmlns:a16="http://schemas.microsoft.com/office/drawing/2014/main" id="{E4451041-4C67-31F2-0564-9C304CA7C7E8}"/>
              </a:ext>
            </a:extLst>
          </p:cNvPr>
          <p:cNvPicPr>
            <a:picLocks noChangeAspect="1"/>
          </p:cNvPicPr>
          <p:nvPr/>
        </p:nvPicPr>
        <p:blipFill>
          <a:blip r:embed="rId2"/>
          <a:srcRect l="11872" r="779" b="1"/>
          <a:stretch/>
        </p:blipFill>
        <p:spPr>
          <a:xfrm>
            <a:off x="1095270" y="897373"/>
            <a:ext cx="6752253" cy="5063254"/>
          </a:xfrm>
          <a:prstGeom prst="rect">
            <a:avLst/>
          </a:prstGeom>
        </p:spPr>
      </p:pic>
    </p:spTree>
    <p:extLst>
      <p:ext uri="{BB962C8B-B14F-4D97-AF65-F5344CB8AC3E}">
        <p14:creationId xmlns:p14="http://schemas.microsoft.com/office/powerpoint/2010/main" val="3196694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1D60-7E9B-A800-6AE3-5F459658CC40}"/>
              </a:ext>
            </a:extLst>
          </p:cNvPr>
          <p:cNvSpPr>
            <a:spLocks noGrp="1"/>
          </p:cNvSpPr>
          <p:nvPr>
            <p:ph type="title"/>
          </p:nvPr>
        </p:nvSpPr>
        <p:spPr>
          <a:xfrm>
            <a:off x="484579" y="1019409"/>
            <a:ext cx="7886700" cy="994172"/>
          </a:xfrm>
        </p:spPr>
        <p:txBody>
          <a:bodyPr/>
          <a:lstStyle/>
          <a:p>
            <a:r>
              <a:rPr lang="en-GB" b="1">
                <a:cs typeface="Calibri Light"/>
              </a:rPr>
              <a:t>Homework</a:t>
            </a:r>
            <a:r>
              <a:rPr lang="en-GB">
                <a:cs typeface="Calibri Light"/>
              </a:rPr>
              <a:t> </a:t>
            </a:r>
            <a:endParaRPr lang="en-GB"/>
          </a:p>
        </p:txBody>
      </p:sp>
      <p:pic>
        <p:nvPicPr>
          <p:cNvPr id="7" name="Picture 6" descr="Boy studying at table with man">
            <a:extLst>
              <a:ext uri="{FF2B5EF4-FFF2-40B4-BE49-F238E27FC236}">
                <a16:creationId xmlns:a16="http://schemas.microsoft.com/office/drawing/2014/main" id="{67889EC9-130E-25D5-654F-DE330F5F6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24" y="2368899"/>
            <a:ext cx="3180304" cy="2120202"/>
          </a:xfrm>
          <a:prstGeom prst="rect">
            <a:avLst/>
          </a:prstGeom>
          <a:ln>
            <a:noFill/>
          </a:ln>
          <a:effectLst>
            <a:outerShdw blurRad="190500" algn="tl" rotWithShape="0">
              <a:srgbClr val="000000">
                <a:alpha val="70000"/>
              </a:srgbClr>
            </a:outerShdw>
          </a:effectLst>
        </p:spPr>
      </p:pic>
      <p:pic>
        <p:nvPicPr>
          <p:cNvPr id="2050" name="Picture 2">
            <a:extLst>
              <a:ext uri="{FF2B5EF4-FFF2-40B4-BE49-F238E27FC236}">
                <a16:creationId xmlns:a16="http://schemas.microsoft.com/office/drawing/2014/main" id="{C677CEC0-0AC4-A54F-7268-AFBCF3A4D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252" y="2013581"/>
            <a:ext cx="5114612" cy="300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14885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4AA0-0377-A439-1102-BD148E13D095}"/>
              </a:ext>
            </a:extLst>
          </p:cNvPr>
          <p:cNvSpPr>
            <a:spLocks noGrp="1"/>
          </p:cNvSpPr>
          <p:nvPr>
            <p:ph type="title"/>
          </p:nvPr>
        </p:nvSpPr>
        <p:spPr>
          <a:xfrm>
            <a:off x="-828" y="857768"/>
            <a:ext cx="9137374" cy="994172"/>
          </a:xfrm>
          <a:noFill/>
        </p:spPr>
        <p:txBody>
          <a:bodyPr/>
          <a:lstStyle/>
          <a:p>
            <a:r>
              <a:rPr lang="en-US" b="1"/>
              <a:t>English Language – Course Overview</a:t>
            </a:r>
          </a:p>
        </p:txBody>
      </p:sp>
      <p:sp>
        <p:nvSpPr>
          <p:cNvPr id="4" name="Rectangle: Rounded Corners 3">
            <a:extLst>
              <a:ext uri="{FF2B5EF4-FFF2-40B4-BE49-F238E27FC236}">
                <a16:creationId xmlns:a16="http://schemas.microsoft.com/office/drawing/2014/main" id="{33616317-0181-4533-B1AF-9DE77C7984F0}"/>
              </a:ext>
            </a:extLst>
          </p:cNvPr>
          <p:cNvSpPr/>
          <p:nvPr/>
        </p:nvSpPr>
        <p:spPr>
          <a:xfrm>
            <a:off x="943583" y="1835066"/>
            <a:ext cx="3346314" cy="3854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PAPER 1 - FICTION</a:t>
            </a:r>
          </a:p>
        </p:txBody>
      </p:sp>
      <p:sp>
        <p:nvSpPr>
          <p:cNvPr id="5" name="Rectangle: Rounded Corners 4">
            <a:extLst>
              <a:ext uri="{FF2B5EF4-FFF2-40B4-BE49-F238E27FC236}">
                <a16:creationId xmlns:a16="http://schemas.microsoft.com/office/drawing/2014/main" id="{BC841A49-BEA4-EFBC-F0CA-973A67284670}"/>
              </a:ext>
            </a:extLst>
          </p:cNvPr>
          <p:cNvSpPr/>
          <p:nvPr/>
        </p:nvSpPr>
        <p:spPr>
          <a:xfrm>
            <a:off x="4666034" y="1835066"/>
            <a:ext cx="3346314" cy="3854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PAPER 2 – NON-FICTION</a:t>
            </a:r>
          </a:p>
        </p:txBody>
      </p:sp>
      <p:sp>
        <p:nvSpPr>
          <p:cNvPr id="6" name="Rectangle: Rounded Corners 5">
            <a:extLst>
              <a:ext uri="{FF2B5EF4-FFF2-40B4-BE49-F238E27FC236}">
                <a16:creationId xmlns:a16="http://schemas.microsoft.com/office/drawing/2014/main" id="{1DD7674A-9AD6-7D6B-D88B-068B7E4F0D14}"/>
              </a:ext>
            </a:extLst>
          </p:cNvPr>
          <p:cNvSpPr/>
          <p:nvPr/>
        </p:nvSpPr>
        <p:spPr>
          <a:xfrm>
            <a:off x="943583" y="2347388"/>
            <a:ext cx="3346314" cy="17505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Section A – Reading Analysis</a:t>
            </a:r>
          </a:p>
          <a:p>
            <a:r>
              <a:rPr lang="en-GB"/>
              <a:t>Q1 – Retrieval Skills</a:t>
            </a:r>
          </a:p>
          <a:p>
            <a:r>
              <a:rPr lang="en-GB"/>
              <a:t>Q2 – Language analysis</a:t>
            </a:r>
          </a:p>
          <a:p>
            <a:r>
              <a:rPr lang="en-GB"/>
              <a:t>Q3 – Structural analysis </a:t>
            </a:r>
          </a:p>
          <a:p>
            <a:r>
              <a:rPr lang="en-GB"/>
              <a:t>Q4 - Evaluation</a:t>
            </a:r>
          </a:p>
        </p:txBody>
      </p:sp>
      <p:sp>
        <p:nvSpPr>
          <p:cNvPr id="7" name="Rectangle: Rounded Corners 6">
            <a:extLst>
              <a:ext uri="{FF2B5EF4-FFF2-40B4-BE49-F238E27FC236}">
                <a16:creationId xmlns:a16="http://schemas.microsoft.com/office/drawing/2014/main" id="{8DB95B29-35DF-1F16-F62E-A3091F0E8BF4}"/>
              </a:ext>
            </a:extLst>
          </p:cNvPr>
          <p:cNvSpPr/>
          <p:nvPr/>
        </p:nvSpPr>
        <p:spPr>
          <a:xfrm>
            <a:off x="943583" y="4202128"/>
            <a:ext cx="3346314" cy="1607866"/>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Section B – Writing Skills</a:t>
            </a:r>
          </a:p>
          <a:p>
            <a:r>
              <a:rPr lang="en-GB"/>
              <a:t>Q5 – A choice between writing a story or a description based on an image</a:t>
            </a:r>
          </a:p>
        </p:txBody>
      </p:sp>
      <p:sp>
        <p:nvSpPr>
          <p:cNvPr id="8" name="Rectangle: Rounded Corners 7">
            <a:extLst>
              <a:ext uri="{FF2B5EF4-FFF2-40B4-BE49-F238E27FC236}">
                <a16:creationId xmlns:a16="http://schemas.microsoft.com/office/drawing/2014/main" id="{0AA8591C-E563-640C-F990-8E76B2207B28}"/>
              </a:ext>
            </a:extLst>
          </p:cNvPr>
          <p:cNvSpPr/>
          <p:nvPr/>
        </p:nvSpPr>
        <p:spPr>
          <a:xfrm>
            <a:off x="4666034" y="2347388"/>
            <a:ext cx="3346314" cy="17505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Section A – Reading Analysis</a:t>
            </a:r>
          </a:p>
          <a:p>
            <a:r>
              <a:rPr lang="en-GB"/>
              <a:t>Q1 – Retrieval Skills</a:t>
            </a:r>
          </a:p>
          <a:p>
            <a:r>
              <a:rPr lang="en-GB"/>
              <a:t>Q2 – Comparative summary</a:t>
            </a:r>
          </a:p>
          <a:p>
            <a:r>
              <a:rPr lang="en-GB"/>
              <a:t>Q3 – Language analysis</a:t>
            </a:r>
          </a:p>
          <a:p>
            <a:r>
              <a:rPr lang="en-GB"/>
              <a:t>Q4 – Comparison of writer’s attitudes</a:t>
            </a:r>
          </a:p>
        </p:txBody>
      </p:sp>
      <p:sp>
        <p:nvSpPr>
          <p:cNvPr id="9" name="Rectangle: Rounded Corners 8">
            <a:extLst>
              <a:ext uri="{FF2B5EF4-FFF2-40B4-BE49-F238E27FC236}">
                <a16:creationId xmlns:a16="http://schemas.microsoft.com/office/drawing/2014/main" id="{A06604F6-A841-E46A-043C-3FCEF47D1319}"/>
              </a:ext>
            </a:extLst>
          </p:cNvPr>
          <p:cNvSpPr/>
          <p:nvPr/>
        </p:nvSpPr>
        <p:spPr>
          <a:xfrm>
            <a:off x="4666034" y="4202128"/>
            <a:ext cx="3346314" cy="1607866"/>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Section B – Writing Skills</a:t>
            </a:r>
          </a:p>
          <a:p>
            <a:r>
              <a:rPr lang="en-GB"/>
              <a:t>Q5 – Letter, speech or article to argue/persuade/inform</a:t>
            </a:r>
          </a:p>
          <a:p>
            <a:endParaRPr lang="en-GB"/>
          </a:p>
        </p:txBody>
      </p:sp>
    </p:spTree>
    <p:extLst>
      <p:ext uri="{BB962C8B-B14F-4D97-AF65-F5344CB8AC3E}">
        <p14:creationId xmlns:p14="http://schemas.microsoft.com/office/powerpoint/2010/main" val="960454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08B0-5132-71C0-5991-38FD2EBC02CA}"/>
              </a:ext>
            </a:extLst>
          </p:cNvPr>
          <p:cNvSpPr>
            <a:spLocks noGrp="1"/>
          </p:cNvSpPr>
          <p:nvPr>
            <p:ph type="title"/>
          </p:nvPr>
        </p:nvSpPr>
        <p:spPr/>
        <p:txBody>
          <a:bodyPr>
            <a:normAutofit fontScale="90000"/>
          </a:bodyPr>
          <a:lstStyle/>
          <a:p>
            <a:r>
              <a:rPr lang="en-GB" b="1"/>
              <a:t>Satchel </a:t>
            </a:r>
            <a:br>
              <a:rPr lang="en-GB" b="1"/>
            </a:br>
            <a:r>
              <a:rPr lang="en-GB" b="1"/>
              <a:t>Homework</a:t>
            </a:r>
          </a:p>
        </p:txBody>
      </p:sp>
      <p:pic>
        <p:nvPicPr>
          <p:cNvPr id="5" name="Picture 4">
            <a:extLst>
              <a:ext uri="{FF2B5EF4-FFF2-40B4-BE49-F238E27FC236}">
                <a16:creationId xmlns:a16="http://schemas.microsoft.com/office/drawing/2014/main" id="{1D29BB1F-9FAC-224F-DB5B-B68433522486}"/>
              </a:ext>
            </a:extLst>
          </p:cNvPr>
          <p:cNvPicPr>
            <a:picLocks noChangeAspect="1"/>
          </p:cNvPicPr>
          <p:nvPr/>
        </p:nvPicPr>
        <p:blipFill>
          <a:blip r:embed="rId2"/>
          <a:stretch>
            <a:fillRect/>
          </a:stretch>
        </p:blipFill>
        <p:spPr>
          <a:xfrm>
            <a:off x="3175270" y="1060315"/>
            <a:ext cx="3124200" cy="4737370"/>
          </a:xfrm>
          <a:prstGeom prst="rect">
            <a:avLst/>
          </a:prstGeom>
        </p:spPr>
      </p:pic>
    </p:spTree>
    <p:extLst>
      <p:ext uri="{BB962C8B-B14F-4D97-AF65-F5344CB8AC3E}">
        <p14:creationId xmlns:p14="http://schemas.microsoft.com/office/powerpoint/2010/main" val="37122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5910-757D-4538-26CF-366B49DCB8EA}"/>
              </a:ext>
            </a:extLst>
          </p:cNvPr>
          <p:cNvSpPr>
            <a:spLocks noGrp="1"/>
          </p:cNvSpPr>
          <p:nvPr>
            <p:ph type="title"/>
          </p:nvPr>
        </p:nvSpPr>
        <p:spPr>
          <a:xfrm>
            <a:off x="2722" y="858951"/>
            <a:ext cx="9131753" cy="1373885"/>
          </a:xfrm>
          <a:noFill/>
        </p:spPr>
        <p:txBody>
          <a:bodyPr vert="horz" lIns="91440" tIns="45720" rIns="91440" bIns="45720" rtlCol="0" anchor="ctr">
            <a:normAutofit/>
          </a:bodyPr>
          <a:lstStyle/>
          <a:p>
            <a:r>
              <a:rPr lang="en-US" b="1"/>
              <a:t>Creating the right study </a:t>
            </a:r>
            <a:br>
              <a:rPr lang="en-US" b="1"/>
            </a:br>
            <a:r>
              <a:rPr lang="en-US" b="1"/>
              <a:t>environment</a:t>
            </a:r>
          </a:p>
        </p:txBody>
      </p:sp>
      <p:pic>
        <p:nvPicPr>
          <p:cNvPr id="2050" name="Picture 2" descr="How to create a revision-friendly environment at home | MyTutor">
            <a:extLst>
              <a:ext uri="{FF2B5EF4-FFF2-40B4-BE49-F238E27FC236}">
                <a16:creationId xmlns:a16="http://schemas.microsoft.com/office/drawing/2014/main" id="{61330B09-AB8F-F0F9-1778-8F898A14D0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284" y="2232836"/>
            <a:ext cx="3827723" cy="233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46D41D-968F-B158-94FB-95955ADA5685}"/>
              </a:ext>
            </a:extLst>
          </p:cNvPr>
          <p:cNvPicPr>
            <a:picLocks noChangeAspect="1"/>
          </p:cNvPicPr>
          <p:nvPr/>
        </p:nvPicPr>
        <p:blipFill>
          <a:blip r:embed="rId4"/>
          <a:stretch>
            <a:fillRect/>
          </a:stretch>
        </p:blipFill>
        <p:spPr>
          <a:xfrm>
            <a:off x="305629" y="2244022"/>
            <a:ext cx="2501366" cy="1806542"/>
          </a:xfrm>
          <a:prstGeom prst="rect">
            <a:avLst/>
          </a:prstGeom>
        </p:spPr>
      </p:pic>
      <p:pic>
        <p:nvPicPr>
          <p:cNvPr id="2052" name="Picture 4" descr="13,100+ Shhh Finger Stock Photos, Pictures &amp; Royalty-Free Images - iStock |  Shhh finger vector, Shhh finger man">
            <a:extLst>
              <a:ext uri="{FF2B5EF4-FFF2-40B4-BE49-F238E27FC236}">
                <a16:creationId xmlns:a16="http://schemas.microsoft.com/office/drawing/2014/main" id="{215D5BA0-9E5D-DA1A-9D7A-76C4C4D5B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3874" y="2232836"/>
            <a:ext cx="2797692" cy="1904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l Stationery - Office &amp; School at Rs 10/packet | Sarsole Viilage | Navi  Mumbai | ID: 20360340062">
            <a:extLst>
              <a:ext uri="{FF2B5EF4-FFF2-40B4-BE49-F238E27FC236}">
                <a16:creationId xmlns:a16="http://schemas.microsoft.com/office/drawing/2014/main" id="{C085CA85-1F64-E59B-E265-3DEBB45128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34" y="4039378"/>
            <a:ext cx="2494561" cy="16020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ve ways to help your kids kick-start revision - BBC Bitesize">
            <a:extLst>
              <a:ext uri="{FF2B5EF4-FFF2-40B4-BE49-F238E27FC236}">
                <a16:creationId xmlns:a16="http://schemas.microsoft.com/office/drawing/2014/main" id="{9182723E-0D58-C48E-2B68-F0048539E2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3874" y="4137692"/>
            <a:ext cx="2797693" cy="150374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parx Learning">
            <a:extLst>
              <a:ext uri="{FF2B5EF4-FFF2-40B4-BE49-F238E27FC236}">
                <a16:creationId xmlns:a16="http://schemas.microsoft.com/office/drawing/2014/main" id="{54E995FF-15E7-0A3E-0BC8-4FCF8B3FCF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3741" y="3835398"/>
            <a:ext cx="4039889" cy="20263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w to limit your phone when studying – Student Life">
            <a:extLst>
              <a:ext uri="{FF2B5EF4-FFF2-40B4-BE49-F238E27FC236}">
                <a16:creationId xmlns:a16="http://schemas.microsoft.com/office/drawing/2014/main" id="{0DF5ADFF-2591-2326-8110-378AFC2171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1935" y="3751690"/>
            <a:ext cx="3402418" cy="215125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general prohibition sign , also known as a no symbol, no sign, circle-backslash  symbol, nay,">
            <a:extLst>
              <a:ext uri="{FF2B5EF4-FFF2-40B4-BE49-F238E27FC236}">
                <a16:creationId xmlns:a16="http://schemas.microsoft.com/office/drawing/2014/main" id="{736C8DE5-D7E6-335F-F4A3-A0C9E00A558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700" b="91200" l="10000" r="90000">
                        <a14:foregroundMark x1="12900" y1="33800" x2="11300" y2="62700"/>
                        <a14:foregroundMark x1="11300" y1="62700" x2="15500" y2="71700"/>
                        <a14:foregroundMark x1="15500" y1="71700" x2="29000" y2="84700"/>
                        <a14:foregroundMark x1="29000" y1="84700" x2="42700" y2="90800"/>
                        <a14:foregroundMark x1="42700" y1="90800" x2="50900" y2="91300"/>
                        <a14:foregroundMark x1="50900" y1="91300" x2="66600" y2="87400"/>
                        <a14:foregroundMark x1="33900" y1="12600" x2="54800" y2="9700"/>
                        <a14:foregroundMark x1="54800" y1="9700" x2="59800" y2="10200"/>
                        <a14:backgroundMark x1="13900" y1="5600" x2="26900" y2="5400"/>
                        <a14:backgroundMark x1="26900" y1="5400" x2="28400" y2="5700"/>
                      </a14:backgroundRemoval>
                    </a14:imgEffect>
                  </a14:imgLayer>
                </a14:imgProps>
              </a:ext>
              <a:ext uri="{28A0092B-C50C-407E-A947-70E740481C1C}">
                <a14:useLocalDpi xmlns:a14="http://schemas.microsoft.com/office/drawing/2010/main" val="0"/>
              </a:ext>
            </a:extLst>
          </a:blip>
          <a:srcRect/>
          <a:stretch>
            <a:fillRect/>
          </a:stretch>
        </p:blipFill>
        <p:spPr bwMode="auto">
          <a:xfrm>
            <a:off x="3236406" y="3598049"/>
            <a:ext cx="2494561" cy="249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FA769-75F5-3437-2160-80E78B49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CB1AA-487C-341E-B857-316CA765602E}"/>
              </a:ext>
            </a:extLst>
          </p:cNvPr>
          <p:cNvSpPr>
            <a:spLocks noGrp="1"/>
          </p:cNvSpPr>
          <p:nvPr>
            <p:ph type="title"/>
          </p:nvPr>
        </p:nvSpPr>
        <p:spPr>
          <a:xfrm>
            <a:off x="1518" y="670668"/>
            <a:ext cx="8513832" cy="1397718"/>
          </a:xfrm>
        </p:spPr>
        <p:txBody>
          <a:bodyPr>
            <a:normAutofit/>
          </a:bodyPr>
          <a:lstStyle/>
          <a:p>
            <a:r>
              <a:rPr lang="en-US" b="1">
                <a:ea typeface="Calibri Light"/>
                <a:cs typeface="Calibri Light"/>
              </a:rPr>
              <a:t>How you can help</a:t>
            </a:r>
            <a:endParaRPr lang="en-US" b="1"/>
          </a:p>
        </p:txBody>
      </p:sp>
      <p:sp>
        <p:nvSpPr>
          <p:cNvPr id="3" name="Content Placeholder 2">
            <a:extLst>
              <a:ext uri="{FF2B5EF4-FFF2-40B4-BE49-F238E27FC236}">
                <a16:creationId xmlns:a16="http://schemas.microsoft.com/office/drawing/2014/main" id="{8F856CDA-AB88-3B03-85F6-8CA78C75395E}"/>
              </a:ext>
            </a:extLst>
          </p:cNvPr>
          <p:cNvSpPr>
            <a:spLocks noGrp="1"/>
          </p:cNvSpPr>
          <p:nvPr>
            <p:ph idx="1"/>
          </p:nvPr>
        </p:nvSpPr>
        <p:spPr>
          <a:xfrm>
            <a:off x="315084" y="1977115"/>
            <a:ext cx="6064451" cy="4098462"/>
          </a:xfrm>
        </p:spPr>
        <p:txBody>
          <a:bodyPr vert="horz" lIns="91440" tIns="45720" rIns="91440" bIns="45720" rtlCol="0" anchor="t">
            <a:normAutofit/>
          </a:bodyPr>
          <a:lstStyle/>
          <a:p>
            <a:pPr>
              <a:buFont typeface="Wingdings" panose="05000000000000000000" pitchFamily="2" charset="2"/>
              <a:buChar char="ü"/>
            </a:pPr>
            <a:r>
              <a:rPr lang="en-GB" sz="1800">
                <a:ea typeface="Calibri"/>
                <a:cs typeface="Calibri"/>
              </a:rPr>
              <a:t>Monitor (Satchel One)</a:t>
            </a:r>
          </a:p>
          <a:p>
            <a:pPr>
              <a:buFont typeface="Wingdings" panose="05000000000000000000" pitchFamily="2" charset="2"/>
              <a:buChar char="ü"/>
            </a:pPr>
            <a:r>
              <a:rPr lang="en-GB" sz="1800">
                <a:ea typeface="Calibri"/>
                <a:cs typeface="Calibri"/>
              </a:rPr>
              <a:t>Study space</a:t>
            </a:r>
          </a:p>
          <a:p>
            <a:pPr>
              <a:buFont typeface="Wingdings" panose="05000000000000000000" pitchFamily="2" charset="2"/>
              <a:buChar char="ü"/>
            </a:pPr>
            <a:r>
              <a:rPr lang="en-GB" sz="1800">
                <a:ea typeface="Calibri"/>
                <a:cs typeface="Calibri"/>
              </a:rPr>
              <a:t>Value study</a:t>
            </a:r>
          </a:p>
          <a:p>
            <a:pPr>
              <a:buFont typeface="Wingdings" panose="05000000000000000000" pitchFamily="2" charset="2"/>
              <a:buChar char="ü"/>
            </a:pPr>
            <a:r>
              <a:rPr lang="en-GB" sz="1800">
                <a:ea typeface="Calibri"/>
                <a:cs typeface="Calibri"/>
              </a:rPr>
              <a:t>Encouragement</a:t>
            </a:r>
          </a:p>
          <a:p>
            <a:pPr>
              <a:buFont typeface="Wingdings" panose="05000000000000000000" pitchFamily="2" charset="2"/>
              <a:buChar char="ü"/>
            </a:pPr>
            <a:r>
              <a:rPr lang="en-GB" sz="1800">
                <a:ea typeface="Calibri"/>
                <a:cs typeface="Calibri"/>
              </a:rPr>
              <a:t>Expectations, deadlines and organisation</a:t>
            </a:r>
            <a:endParaRPr lang="en-US" sz="1800">
              <a:ea typeface="Calibri"/>
              <a:cs typeface="Calibri"/>
            </a:endParaRPr>
          </a:p>
          <a:p>
            <a:pPr>
              <a:buFont typeface="Wingdings" panose="05000000000000000000" pitchFamily="2" charset="2"/>
              <a:buChar char="ü"/>
            </a:pPr>
            <a:r>
              <a:rPr lang="en-US" sz="1800">
                <a:ea typeface="Calibri"/>
                <a:cs typeface="Calibri"/>
              </a:rPr>
              <a:t>Time for three meals a day</a:t>
            </a:r>
          </a:p>
          <a:p>
            <a:pPr>
              <a:buFont typeface="Wingdings" panose="05000000000000000000" pitchFamily="2" charset="2"/>
              <a:buChar char="ü"/>
            </a:pPr>
            <a:r>
              <a:rPr lang="en-US" sz="1800">
                <a:ea typeface="Calibri"/>
                <a:cs typeface="Calibri"/>
              </a:rPr>
              <a:t>Time to be outside/exercise</a:t>
            </a:r>
          </a:p>
          <a:p>
            <a:pPr>
              <a:buFont typeface="Wingdings" panose="05000000000000000000" pitchFamily="2" charset="2"/>
              <a:buChar char="ü"/>
            </a:pPr>
            <a:r>
              <a:rPr lang="en-US" sz="1800">
                <a:ea typeface="Calibri"/>
                <a:cs typeface="Calibri"/>
              </a:rPr>
              <a:t>Time to take a break in your study session</a:t>
            </a:r>
          </a:p>
          <a:p>
            <a:pPr>
              <a:buFont typeface="Wingdings" panose="05000000000000000000" pitchFamily="2" charset="2"/>
              <a:buChar char="ü"/>
            </a:pPr>
            <a:r>
              <a:rPr lang="en-US" sz="1800">
                <a:ea typeface="Calibri"/>
                <a:cs typeface="Calibri"/>
              </a:rPr>
              <a:t>Time to prepare for the next day</a:t>
            </a:r>
          </a:p>
          <a:p>
            <a:pPr>
              <a:buFont typeface="Wingdings" panose="05000000000000000000" pitchFamily="2" charset="2"/>
              <a:buChar char="ü"/>
            </a:pPr>
            <a:r>
              <a:rPr lang="en-US" sz="1800">
                <a:ea typeface="Calibri"/>
                <a:cs typeface="Calibri"/>
              </a:rPr>
              <a:t>An hour before bed to relax</a:t>
            </a:r>
          </a:p>
          <a:p>
            <a:endParaRPr lang="en-US" sz="1800">
              <a:ea typeface="Calibri"/>
              <a:cs typeface="Calibri"/>
            </a:endParaRPr>
          </a:p>
        </p:txBody>
      </p:sp>
      <p:pic>
        <p:nvPicPr>
          <p:cNvPr id="1026" name="Picture 2" descr="How to Take Better Notes for Effective Revision and Study Organisation">
            <a:extLst>
              <a:ext uri="{FF2B5EF4-FFF2-40B4-BE49-F238E27FC236}">
                <a16:creationId xmlns:a16="http://schemas.microsoft.com/office/drawing/2014/main" id="{F3DBEC61-BA73-EE7C-8C51-9B85075A0D8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02" r="12802"/>
          <a:stretch/>
        </p:blipFill>
        <p:spPr bwMode="auto">
          <a:xfrm>
            <a:off x="6189982" y="1616937"/>
            <a:ext cx="2067652" cy="1317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Unwinding this summer: why students should relax – Student Life">
            <a:extLst>
              <a:ext uri="{FF2B5EF4-FFF2-40B4-BE49-F238E27FC236}">
                <a16:creationId xmlns:a16="http://schemas.microsoft.com/office/drawing/2014/main" id="{E77460CE-95E8-186F-BC26-AFC6254035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9982" y="4541573"/>
            <a:ext cx="2092329" cy="1119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10 Facts Every Parent Should Know about Their Teen's Brain | Live Science">
            <a:extLst>
              <a:ext uri="{FF2B5EF4-FFF2-40B4-BE49-F238E27FC236}">
                <a16:creationId xmlns:a16="http://schemas.microsoft.com/office/drawing/2014/main" id="{731DA956-8F0F-5D40-A438-7B810AB98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982" y="3049647"/>
            <a:ext cx="2067652" cy="1376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4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B4C3-FD62-C0D1-C1A8-1FE906AB59A0}"/>
              </a:ext>
            </a:extLst>
          </p:cNvPr>
          <p:cNvSpPr>
            <a:spLocks noGrp="1"/>
          </p:cNvSpPr>
          <p:nvPr>
            <p:ph type="title"/>
          </p:nvPr>
        </p:nvSpPr>
        <p:spPr>
          <a:xfrm>
            <a:off x="628650" y="923544"/>
            <a:ext cx="7886700" cy="499853"/>
          </a:xfrm>
        </p:spPr>
        <p:txBody>
          <a:bodyPr>
            <a:normAutofit fontScale="90000"/>
          </a:bodyPr>
          <a:lstStyle/>
          <a:p>
            <a:r>
              <a:rPr lang="en-GB" b="1"/>
              <a:t>SEND Support</a:t>
            </a:r>
          </a:p>
        </p:txBody>
      </p:sp>
      <p:sp>
        <p:nvSpPr>
          <p:cNvPr id="3" name="Content Placeholder 2">
            <a:extLst>
              <a:ext uri="{FF2B5EF4-FFF2-40B4-BE49-F238E27FC236}">
                <a16:creationId xmlns:a16="http://schemas.microsoft.com/office/drawing/2014/main" id="{F682F608-7620-BB37-FB44-EDF5D14D41BC}"/>
              </a:ext>
            </a:extLst>
          </p:cNvPr>
          <p:cNvSpPr>
            <a:spLocks noGrp="1"/>
          </p:cNvSpPr>
          <p:nvPr>
            <p:ph idx="1"/>
          </p:nvPr>
        </p:nvSpPr>
        <p:spPr>
          <a:xfrm>
            <a:off x="5197" y="1416692"/>
            <a:ext cx="8878862" cy="4384857"/>
          </a:xfrm>
        </p:spPr>
        <p:txBody>
          <a:bodyPr vert="horz" lIns="91440" tIns="45720" rIns="91440" bIns="45720" rtlCol="0" anchor="t">
            <a:noAutofit/>
          </a:bodyPr>
          <a:lstStyle/>
          <a:p>
            <a:pPr marL="800100" indent="-342900">
              <a:lnSpc>
                <a:spcPct val="100000"/>
              </a:lnSpc>
            </a:pPr>
            <a:r>
              <a:rPr lang="en-GB" sz="2000">
                <a:cs typeface="Calibri"/>
              </a:rPr>
              <a:t>Students' current SEND support will continue into GCSE</a:t>
            </a:r>
            <a:endParaRPr lang="en-US" sz="2000">
              <a:cs typeface="Calibri" panose="020F0502020204030204"/>
            </a:endParaRPr>
          </a:p>
          <a:p>
            <a:pPr marL="800100" indent="-342900">
              <a:lnSpc>
                <a:spcPct val="100000"/>
              </a:lnSpc>
            </a:pPr>
            <a:r>
              <a:rPr lang="en-GB" sz="2000">
                <a:cs typeface="Calibri"/>
              </a:rPr>
              <a:t>If your child has extra time for exams on the basis of cognition and learning (dyslexia, processing speed etc) then we will need to reassess them in the run up to the GCSE exams to ensure that they still meet the criteria.</a:t>
            </a:r>
          </a:p>
          <a:p>
            <a:pPr marL="800100" indent="-342900">
              <a:lnSpc>
                <a:spcPct val="100000"/>
              </a:lnSpc>
            </a:pPr>
            <a:r>
              <a:rPr lang="en-GB" sz="2000">
                <a:cs typeface="Calibri"/>
              </a:rPr>
              <a:t>The level of demand goes up at GCSE – this requires some adjustment from students but can also highlight areas of need.  If you have any concerns please start by contacting your child's subject teacher or form tutor.</a:t>
            </a:r>
          </a:p>
          <a:p>
            <a:pPr marL="800100" indent="-342900">
              <a:lnSpc>
                <a:spcPct val="100000"/>
              </a:lnSpc>
            </a:pPr>
            <a:r>
              <a:rPr lang="en-GB" sz="2000">
                <a:cs typeface="Calibri"/>
              </a:rPr>
              <a:t>All exam access arrangements need to be: </a:t>
            </a:r>
          </a:p>
          <a:p>
            <a:pPr marL="1257300" lvl="2" indent="-342900">
              <a:lnSpc>
                <a:spcPct val="100000"/>
              </a:lnSpc>
              <a:buFont typeface="Wingdings" panose="020B0604020202020204" pitchFamily="34" charset="0"/>
              <a:buChar char="§"/>
            </a:pPr>
            <a:r>
              <a:rPr lang="en-GB" sz="1400">
                <a:cs typeface="Calibri"/>
              </a:rPr>
              <a:t>established as 'normal way of working'</a:t>
            </a:r>
          </a:p>
          <a:p>
            <a:pPr marL="1257300" lvl="2" indent="-342900">
              <a:lnSpc>
                <a:spcPct val="100000"/>
              </a:lnSpc>
              <a:buFont typeface="Wingdings" panose="020B0604020202020204" pitchFamily="34" charset="0"/>
              <a:buChar char="§"/>
            </a:pPr>
            <a:r>
              <a:rPr lang="en-GB" sz="1400">
                <a:cs typeface="Calibri"/>
              </a:rPr>
              <a:t>supported by teacher and specialist evidence </a:t>
            </a:r>
          </a:p>
          <a:p>
            <a:pPr marL="1257300" lvl="2" indent="-342900">
              <a:lnSpc>
                <a:spcPct val="100000"/>
              </a:lnSpc>
              <a:buFont typeface="Wingdings" panose="020B0604020202020204" pitchFamily="34" charset="0"/>
              <a:buChar char="§"/>
            </a:pPr>
            <a:r>
              <a:rPr lang="en-GB" sz="1400">
                <a:cs typeface="Calibri"/>
              </a:rPr>
              <a:t>based on a clear history of need according to the JCQ guidelines</a:t>
            </a:r>
          </a:p>
          <a:p>
            <a:pPr marL="800100" lvl="1" indent="-342900">
              <a:lnSpc>
                <a:spcPct val="100000"/>
              </a:lnSpc>
              <a:buNone/>
            </a:pPr>
            <a:r>
              <a:rPr lang="en-GB" sz="2000">
                <a:cs typeface="Calibri"/>
              </a:rPr>
              <a:t>  They cannot be put in at the last minute.  </a:t>
            </a:r>
          </a:p>
        </p:txBody>
      </p:sp>
    </p:spTree>
    <p:extLst>
      <p:ext uri="{BB962C8B-B14F-4D97-AF65-F5344CB8AC3E}">
        <p14:creationId xmlns:p14="http://schemas.microsoft.com/office/powerpoint/2010/main" val="2958645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5910-757D-4538-26CF-366B49DCB8EA}"/>
              </a:ext>
            </a:extLst>
          </p:cNvPr>
          <p:cNvSpPr>
            <a:spLocks noGrp="1"/>
          </p:cNvSpPr>
          <p:nvPr>
            <p:ph type="title"/>
          </p:nvPr>
        </p:nvSpPr>
        <p:spPr>
          <a:xfrm>
            <a:off x="2722" y="858952"/>
            <a:ext cx="9131753" cy="994172"/>
          </a:xfrm>
          <a:noFill/>
        </p:spPr>
        <p:txBody>
          <a:bodyPr vert="horz" lIns="91440" tIns="45720" rIns="91440" bIns="45720" rtlCol="0" anchor="ctr">
            <a:normAutofit/>
          </a:bodyPr>
          <a:lstStyle/>
          <a:p>
            <a:r>
              <a:rPr lang="en-US" b="1"/>
              <a:t>Next Steps </a:t>
            </a:r>
          </a:p>
        </p:txBody>
      </p:sp>
      <p:sp>
        <p:nvSpPr>
          <p:cNvPr id="4" name="TextBox 3">
            <a:extLst>
              <a:ext uri="{FF2B5EF4-FFF2-40B4-BE49-F238E27FC236}">
                <a16:creationId xmlns:a16="http://schemas.microsoft.com/office/drawing/2014/main" id="{409DE277-55B8-ABD2-A98A-806CB1E9D707}"/>
              </a:ext>
            </a:extLst>
          </p:cNvPr>
          <p:cNvSpPr txBox="1"/>
          <p:nvPr/>
        </p:nvSpPr>
        <p:spPr>
          <a:xfrm>
            <a:off x="101066" y="1718983"/>
            <a:ext cx="878780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ea typeface="Calibri" panose="020F0502020204030204"/>
                <a:cs typeface="Calibri" panose="020F0502020204030204"/>
              </a:rPr>
              <a:t>Find the most effective study skills for your child.</a:t>
            </a:r>
          </a:p>
          <a:p>
            <a:pPr marL="285750" indent="-285750">
              <a:buFont typeface="Arial"/>
              <a:buChar char="•"/>
            </a:pPr>
            <a:endParaRPr lang="en-US" sz="2000">
              <a:ea typeface="Calibri" panose="020F0502020204030204"/>
              <a:cs typeface="Calibri" panose="020F0502020204030204"/>
            </a:endParaRPr>
          </a:p>
          <a:p>
            <a:pPr marL="285750" indent="-285750">
              <a:buFont typeface="Arial"/>
              <a:buChar char="•"/>
            </a:pPr>
            <a:r>
              <a:rPr lang="en-US" sz="2000">
                <a:ea typeface="Calibri" panose="020F0502020204030204"/>
                <a:cs typeface="Calibri" panose="020F0502020204030204"/>
              </a:rPr>
              <a:t>Create the 'right study environment'.</a:t>
            </a:r>
          </a:p>
          <a:p>
            <a:pPr marL="285750" indent="-285750">
              <a:buFont typeface="Arial"/>
              <a:buChar char="•"/>
            </a:pPr>
            <a:endParaRPr lang="en-US" sz="2000">
              <a:ea typeface="Calibri" panose="020F0502020204030204"/>
              <a:cs typeface="Calibri" panose="020F0502020204030204"/>
            </a:endParaRPr>
          </a:p>
          <a:p>
            <a:pPr marL="285750" indent="-285750">
              <a:buFont typeface="Arial"/>
              <a:buChar char="•"/>
            </a:pPr>
            <a:r>
              <a:rPr lang="en-US" sz="2000">
                <a:ea typeface="Calibri" panose="020F0502020204030204"/>
                <a:cs typeface="Calibri" panose="020F0502020204030204"/>
              </a:rPr>
              <a:t>Create a homework timetable – starting tomorrow!</a:t>
            </a:r>
          </a:p>
          <a:p>
            <a:pPr marL="285750" indent="-285750">
              <a:buFont typeface="Arial"/>
              <a:buChar char="•"/>
            </a:pPr>
            <a:endParaRPr lang="en-US" sz="2000">
              <a:ea typeface="Calibri" panose="020F0502020204030204"/>
              <a:cs typeface="Calibri" panose="020F0502020204030204"/>
            </a:endParaRPr>
          </a:p>
          <a:p>
            <a:pPr marL="285750" indent="-285750">
              <a:buFont typeface="Arial"/>
              <a:buChar char="•"/>
            </a:pPr>
            <a:r>
              <a:rPr lang="en-US" sz="2000">
                <a:ea typeface="Calibri" panose="020F0502020204030204"/>
                <a:cs typeface="Calibri" panose="020F0502020204030204"/>
              </a:rPr>
              <a:t>Browse GCSE Pod – search the parental support sections.</a:t>
            </a:r>
          </a:p>
          <a:p>
            <a:pPr marL="285750" indent="-285750">
              <a:buFont typeface="Arial"/>
              <a:buChar char="•"/>
            </a:pPr>
            <a:endParaRPr lang="en-US" sz="2000">
              <a:ea typeface="Calibri" panose="020F0502020204030204"/>
              <a:cs typeface="Calibri" panose="020F0502020204030204"/>
            </a:endParaRPr>
          </a:p>
          <a:p>
            <a:pPr marL="285750" indent="-285750">
              <a:buFont typeface="Arial"/>
              <a:buChar char="•"/>
            </a:pPr>
            <a:r>
              <a:rPr lang="en-US" sz="2000">
                <a:ea typeface="Calibri" panose="020F0502020204030204"/>
                <a:cs typeface="Calibri" panose="020F0502020204030204"/>
              </a:rPr>
              <a:t>Be positive, supporting and encouraging.</a:t>
            </a:r>
          </a:p>
          <a:p>
            <a:pPr marL="285750" indent="-285750">
              <a:buFont typeface="Arial"/>
              <a:buChar char="•"/>
            </a:pPr>
            <a:endParaRPr lang="en-US" sz="2000" b="1">
              <a:ea typeface="Calibri" panose="020F0502020204030204"/>
              <a:cs typeface="Calibri" panose="020F0502020204030204"/>
            </a:endParaRPr>
          </a:p>
          <a:p>
            <a:pPr marL="285750" indent="-285750">
              <a:buFont typeface="Arial"/>
              <a:buChar char="•"/>
            </a:pPr>
            <a:r>
              <a:rPr lang="en-US" sz="2000" b="1">
                <a:ea typeface="Calibri" panose="020F0502020204030204"/>
                <a:cs typeface="Calibri" panose="020F0502020204030204"/>
              </a:rPr>
              <a:t>Year 10 Trial 1 exams start on Monday 10</a:t>
            </a:r>
            <a:r>
              <a:rPr lang="en-US" sz="2000" b="1" baseline="30000">
                <a:ea typeface="Calibri" panose="020F0502020204030204"/>
                <a:cs typeface="Calibri" panose="020F0502020204030204"/>
              </a:rPr>
              <a:t>th</a:t>
            </a:r>
            <a:r>
              <a:rPr lang="en-US" sz="2000" b="1">
                <a:ea typeface="Calibri" panose="020F0502020204030204"/>
                <a:cs typeface="Calibri" panose="020F0502020204030204"/>
              </a:rPr>
              <a:t> March 2025 and finish on Friday 21</a:t>
            </a:r>
            <a:r>
              <a:rPr lang="en-US" sz="2000" b="1" baseline="30000">
                <a:ea typeface="Calibri" panose="020F0502020204030204"/>
                <a:cs typeface="Calibri" panose="020F0502020204030204"/>
              </a:rPr>
              <a:t>st</a:t>
            </a:r>
            <a:r>
              <a:rPr lang="en-US" sz="2000" b="1">
                <a:ea typeface="Calibri" panose="020F0502020204030204"/>
                <a:cs typeface="Calibri" panose="020F0502020204030204"/>
              </a:rPr>
              <a:t> March.</a:t>
            </a:r>
          </a:p>
        </p:txBody>
      </p:sp>
    </p:spTree>
    <p:extLst>
      <p:ext uri="{BB962C8B-B14F-4D97-AF65-F5344CB8AC3E}">
        <p14:creationId xmlns:p14="http://schemas.microsoft.com/office/powerpoint/2010/main" val="1019808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729 Any Questions Images, Stock Photos, 3D objects, &amp; Vectors |  Shutterstock">
            <a:extLst>
              <a:ext uri="{FF2B5EF4-FFF2-40B4-BE49-F238E27FC236}">
                <a16:creationId xmlns:a16="http://schemas.microsoft.com/office/drawing/2014/main" id="{00E25FB3-94D2-DCE2-57BB-FA3258B17A76}"/>
              </a:ext>
            </a:extLst>
          </p:cNvPr>
          <p:cNvPicPr>
            <a:picLocks noChangeAspect="1"/>
          </p:cNvPicPr>
          <p:nvPr/>
        </p:nvPicPr>
        <p:blipFill>
          <a:blip r:embed="rId2"/>
          <a:stretch>
            <a:fillRect/>
          </a:stretch>
        </p:blipFill>
        <p:spPr>
          <a:xfrm>
            <a:off x="1440383" y="1369315"/>
            <a:ext cx="6263234" cy="4109255"/>
          </a:xfrm>
          <a:prstGeom prst="rect">
            <a:avLst/>
          </a:prstGeom>
        </p:spPr>
      </p:pic>
    </p:spTree>
    <p:extLst>
      <p:ext uri="{BB962C8B-B14F-4D97-AF65-F5344CB8AC3E}">
        <p14:creationId xmlns:p14="http://schemas.microsoft.com/office/powerpoint/2010/main" val="2426652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E78F3-C8FB-A134-E421-055E7BB56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2D983-6192-E61D-C8AE-812B00EBFE93}"/>
              </a:ext>
            </a:extLst>
          </p:cNvPr>
          <p:cNvSpPr>
            <a:spLocks noGrp="1"/>
          </p:cNvSpPr>
          <p:nvPr>
            <p:ph type="title"/>
          </p:nvPr>
        </p:nvSpPr>
        <p:spPr>
          <a:xfrm>
            <a:off x="-828" y="857768"/>
            <a:ext cx="9137374" cy="994172"/>
          </a:xfrm>
          <a:noFill/>
        </p:spPr>
        <p:txBody>
          <a:bodyPr/>
          <a:lstStyle/>
          <a:p>
            <a:r>
              <a:rPr lang="en-US" b="1"/>
              <a:t>English Literature – Course Overview</a:t>
            </a:r>
          </a:p>
        </p:txBody>
      </p:sp>
      <p:pic>
        <p:nvPicPr>
          <p:cNvPr id="1028" name="Picture 4" descr="The Strange Case Of Dr. Jekyll And Mr. Hyde: Amazon.co.uk: Stevenson,  Robert Louis: 9798840069004: Books">
            <a:extLst>
              <a:ext uri="{FF2B5EF4-FFF2-40B4-BE49-F238E27FC236}">
                <a16:creationId xmlns:a16="http://schemas.microsoft.com/office/drawing/2014/main" id="{307F2865-3D09-033A-79CE-B66D54C14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8" y="2529192"/>
            <a:ext cx="1929811" cy="28937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FA4876E-4EF3-D8F5-F9DD-4FA0FEC03E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776" y="2559311"/>
            <a:ext cx="1929811" cy="2979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 Inspector Calls — Theatre Royal Bath">
            <a:extLst>
              <a:ext uri="{FF2B5EF4-FFF2-40B4-BE49-F238E27FC236}">
                <a16:creationId xmlns:a16="http://schemas.microsoft.com/office/drawing/2014/main" id="{D353502E-42BD-6D0E-4E96-263124BA0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734" y="2529192"/>
            <a:ext cx="2393011" cy="30466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CSE English Literature – Poetry Anthology (EDEXCEL) – Appleton Academy  English Department">
            <a:extLst>
              <a:ext uri="{FF2B5EF4-FFF2-40B4-BE49-F238E27FC236}">
                <a16:creationId xmlns:a16="http://schemas.microsoft.com/office/drawing/2014/main" id="{B83B62C2-B08D-6ED5-6BCC-D1523DC3E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7891" y="2529192"/>
            <a:ext cx="2245291" cy="3154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271ACE44-BF85-B584-3099-6BB5B65BAEB1}"/>
              </a:ext>
            </a:extLst>
          </p:cNvPr>
          <p:cNvSpPr/>
          <p:nvPr/>
        </p:nvSpPr>
        <p:spPr>
          <a:xfrm>
            <a:off x="190819" y="2025195"/>
            <a:ext cx="3947768" cy="36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Year 10</a:t>
            </a:r>
          </a:p>
        </p:txBody>
      </p:sp>
      <p:sp>
        <p:nvSpPr>
          <p:cNvPr id="10" name="Rectangle: Rounded Corners 9">
            <a:extLst>
              <a:ext uri="{FF2B5EF4-FFF2-40B4-BE49-F238E27FC236}">
                <a16:creationId xmlns:a16="http://schemas.microsoft.com/office/drawing/2014/main" id="{975AFFB5-957B-C72C-9503-A09FFF5457DF}"/>
              </a:ext>
            </a:extLst>
          </p:cNvPr>
          <p:cNvSpPr/>
          <p:nvPr/>
        </p:nvSpPr>
        <p:spPr>
          <a:xfrm>
            <a:off x="4734007" y="2010136"/>
            <a:ext cx="3947768" cy="36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Year 11</a:t>
            </a:r>
          </a:p>
        </p:txBody>
      </p:sp>
    </p:spTree>
    <p:extLst>
      <p:ext uri="{BB962C8B-B14F-4D97-AF65-F5344CB8AC3E}">
        <p14:creationId xmlns:p14="http://schemas.microsoft.com/office/powerpoint/2010/main" val="1822936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4AA0-0377-A439-1102-BD148E13D095}"/>
              </a:ext>
            </a:extLst>
          </p:cNvPr>
          <p:cNvSpPr>
            <a:spLocks noGrp="1"/>
          </p:cNvSpPr>
          <p:nvPr>
            <p:ph type="title"/>
          </p:nvPr>
        </p:nvSpPr>
        <p:spPr>
          <a:xfrm>
            <a:off x="-828" y="857768"/>
            <a:ext cx="9137374" cy="994172"/>
          </a:xfrm>
          <a:noFill/>
        </p:spPr>
        <p:txBody>
          <a:bodyPr vert="horz" lIns="91440" tIns="45720" rIns="91440" bIns="45720" rtlCol="0" anchor="ctr">
            <a:normAutofit/>
          </a:bodyPr>
          <a:lstStyle/>
          <a:p>
            <a:r>
              <a:rPr lang="en-US" b="1"/>
              <a:t>English – Assessment</a:t>
            </a:r>
          </a:p>
        </p:txBody>
      </p:sp>
      <p:sp>
        <p:nvSpPr>
          <p:cNvPr id="4" name="Rectangle: Rounded Corners 3">
            <a:extLst>
              <a:ext uri="{FF2B5EF4-FFF2-40B4-BE49-F238E27FC236}">
                <a16:creationId xmlns:a16="http://schemas.microsoft.com/office/drawing/2014/main" id="{AA9ABBEA-FFBF-2D14-9A0C-6C02952B5753}"/>
              </a:ext>
            </a:extLst>
          </p:cNvPr>
          <p:cNvSpPr/>
          <p:nvPr/>
        </p:nvSpPr>
        <p:spPr>
          <a:xfrm>
            <a:off x="817124" y="1952018"/>
            <a:ext cx="3346314" cy="33203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t>English Language</a:t>
            </a:r>
          </a:p>
          <a:p>
            <a:pPr algn="ctr"/>
            <a:endParaRPr lang="en-GB" sz="2400" b="1"/>
          </a:p>
          <a:p>
            <a:pPr algn="ctr"/>
            <a:r>
              <a:rPr lang="en-GB" b="1"/>
              <a:t>HT1: Paper 1 Section B</a:t>
            </a:r>
          </a:p>
          <a:p>
            <a:pPr algn="ctr"/>
            <a:r>
              <a:rPr lang="en-GB" b="1"/>
              <a:t>HT2: Paper 2 Section A</a:t>
            </a:r>
          </a:p>
          <a:p>
            <a:pPr algn="ctr"/>
            <a:r>
              <a:rPr lang="en-GB" b="1"/>
              <a:t>HT3: Paper 1 Section A</a:t>
            </a:r>
          </a:p>
          <a:p>
            <a:pPr algn="ctr"/>
            <a:r>
              <a:rPr lang="en-GB" b="1"/>
              <a:t>HT4: Trial Exams</a:t>
            </a:r>
          </a:p>
          <a:p>
            <a:pPr algn="ctr"/>
            <a:r>
              <a:rPr lang="en-GB" b="1"/>
              <a:t>HT5: Paper 2 Section B</a:t>
            </a:r>
          </a:p>
          <a:p>
            <a:pPr algn="ctr"/>
            <a:r>
              <a:rPr lang="en-GB" b="1"/>
              <a:t>HT6: Speaking and Listening</a:t>
            </a:r>
          </a:p>
          <a:p>
            <a:pPr algn="ctr"/>
            <a:endParaRPr lang="en-GB"/>
          </a:p>
        </p:txBody>
      </p:sp>
      <p:sp>
        <p:nvSpPr>
          <p:cNvPr id="5" name="Rectangle: Rounded Corners 4">
            <a:extLst>
              <a:ext uri="{FF2B5EF4-FFF2-40B4-BE49-F238E27FC236}">
                <a16:creationId xmlns:a16="http://schemas.microsoft.com/office/drawing/2014/main" id="{F598EB8E-413E-BFBF-A4B4-7C324873FB43}"/>
              </a:ext>
            </a:extLst>
          </p:cNvPr>
          <p:cNvSpPr/>
          <p:nvPr/>
        </p:nvSpPr>
        <p:spPr>
          <a:xfrm>
            <a:off x="4698460" y="1952019"/>
            <a:ext cx="3346314" cy="3320372"/>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t>English Literature</a:t>
            </a:r>
          </a:p>
          <a:p>
            <a:pPr algn="ctr"/>
            <a:endParaRPr lang="en-GB" sz="2400" b="1"/>
          </a:p>
          <a:p>
            <a:pPr algn="ctr"/>
            <a:r>
              <a:rPr lang="en-GB" b="1"/>
              <a:t>HT1: Jekyll – Language analysis</a:t>
            </a:r>
          </a:p>
          <a:p>
            <a:pPr algn="ctr"/>
            <a:r>
              <a:rPr lang="en-GB" b="1"/>
              <a:t>HT2: Thematic analysis</a:t>
            </a:r>
          </a:p>
          <a:p>
            <a:pPr algn="ctr"/>
            <a:r>
              <a:rPr lang="en-GB" b="1"/>
              <a:t>HT3: Macbeth language analysis</a:t>
            </a:r>
          </a:p>
          <a:p>
            <a:pPr algn="ctr"/>
            <a:r>
              <a:rPr lang="en-GB" b="1"/>
              <a:t>HT4: Trial exams</a:t>
            </a:r>
          </a:p>
          <a:p>
            <a:pPr algn="ctr"/>
            <a:r>
              <a:rPr lang="en-GB" b="1"/>
              <a:t>HT5: Macbeth Thematic analysis</a:t>
            </a:r>
          </a:p>
          <a:p>
            <a:pPr algn="ctr"/>
            <a:r>
              <a:rPr lang="en-GB" b="1"/>
              <a:t>HT6: Introduction to Poetry </a:t>
            </a:r>
          </a:p>
        </p:txBody>
      </p:sp>
    </p:spTree>
    <p:extLst>
      <p:ext uri="{BB962C8B-B14F-4D97-AF65-F5344CB8AC3E}">
        <p14:creationId xmlns:p14="http://schemas.microsoft.com/office/powerpoint/2010/main" val="266188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2D10-8B16-8E2A-66A7-01A7FFBC2F11}"/>
              </a:ext>
            </a:extLst>
          </p:cNvPr>
          <p:cNvSpPr>
            <a:spLocks noGrp="1"/>
          </p:cNvSpPr>
          <p:nvPr>
            <p:ph type="title"/>
          </p:nvPr>
        </p:nvSpPr>
        <p:spPr/>
        <p:txBody>
          <a:bodyPr/>
          <a:lstStyle/>
          <a:p>
            <a:r>
              <a:rPr lang="en-GB" b="1"/>
              <a:t>Top Revision Tips for English</a:t>
            </a:r>
          </a:p>
        </p:txBody>
      </p:sp>
      <p:sp>
        <p:nvSpPr>
          <p:cNvPr id="3" name="Content Placeholder 2">
            <a:extLst>
              <a:ext uri="{FF2B5EF4-FFF2-40B4-BE49-F238E27FC236}">
                <a16:creationId xmlns:a16="http://schemas.microsoft.com/office/drawing/2014/main" id="{17CC09BC-F5F2-1447-9D2D-D2CC71514ED8}"/>
              </a:ext>
            </a:extLst>
          </p:cNvPr>
          <p:cNvSpPr>
            <a:spLocks noGrp="1"/>
          </p:cNvSpPr>
          <p:nvPr>
            <p:ph idx="1"/>
          </p:nvPr>
        </p:nvSpPr>
        <p:spPr/>
        <p:txBody>
          <a:bodyPr vert="horz" lIns="91440" tIns="45720" rIns="91440" bIns="45720" rtlCol="0" anchor="t">
            <a:normAutofit lnSpcReduction="10000"/>
          </a:bodyPr>
          <a:lstStyle/>
          <a:p>
            <a:r>
              <a:rPr lang="en-GB">
                <a:ea typeface="Calibri"/>
                <a:cs typeface="Calibri"/>
              </a:rPr>
              <a:t>Re-read / listen to the lit texts – again and again – know them so well.</a:t>
            </a:r>
          </a:p>
          <a:p>
            <a:r>
              <a:rPr lang="en-GB">
                <a:ea typeface="Calibri"/>
                <a:cs typeface="Calibri"/>
              </a:rPr>
              <a:t>Practice analysing the language in sections of the literature texts.</a:t>
            </a:r>
          </a:p>
          <a:p>
            <a:r>
              <a:rPr lang="en-GB" sz="2600">
                <a:ea typeface="Calibri"/>
                <a:cs typeface="Calibri"/>
              </a:rPr>
              <a:t>Revise language/structure terminology to use in both lit and lang.</a:t>
            </a:r>
          </a:p>
          <a:p>
            <a:r>
              <a:rPr lang="en-GB">
                <a:ea typeface="Calibri"/>
                <a:cs typeface="Calibri"/>
              </a:rPr>
              <a:t>Read lots of non-fiction in preparation for the language texts.</a:t>
            </a:r>
          </a:p>
          <a:p>
            <a:r>
              <a:rPr lang="en-GB">
                <a:ea typeface="Calibri"/>
                <a:cs typeface="Calibri"/>
              </a:rPr>
              <a:t>Practice producing both creative and persuasive writing. </a:t>
            </a:r>
          </a:p>
          <a:p>
            <a:endParaRPr lang="en-GB">
              <a:ea typeface="Calibri"/>
              <a:cs typeface="Calibri"/>
            </a:endParaRPr>
          </a:p>
          <a:p>
            <a:pPr marL="0" indent="0">
              <a:buNone/>
            </a:pPr>
            <a:endParaRPr lang="en-GB">
              <a:ea typeface="Calibri"/>
              <a:cs typeface="Calibri"/>
            </a:endParaRPr>
          </a:p>
          <a:p>
            <a:endParaRPr lang="en-GB">
              <a:ea typeface="Calibri"/>
              <a:cs typeface="Calibri"/>
            </a:endParaRPr>
          </a:p>
        </p:txBody>
      </p:sp>
    </p:spTree>
    <p:extLst>
      <p:ext uri="{BB962C8B-B14F-4D97-AF65-F5344CB8AC3E}">
        <p14:creationId xmlns:p14="http://schemas.microsoft.com/office/powerpoint/2010/main" val="2833702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2D10-8B16-8E2A-66A7-01A7FFBC2F11}"/>
              </a:ext>
            </a:extLst>
          </p:cNvPr>
          <p:cNvSpPr>
            <a:spLocks noGrp="1"/>
          </p:cNvSpPr>
          <p:nvPr>
            <p:ph type="title"/>
          </p:nvPr>
        </p:nvSpPr>
        <p:spPr/>
        <p:txBody>
          <a:bodyPr/>
          <a:lstStyle/>
          <a:p>
            <a:r>
              <a:rPr lang="en-GB" b="1"/>
              <a:t>Top Tips: English Language</a:t>
            </a:r>
          </a:p>
        </p:txBody>
      </p:sp>
      <p:sp>
        <p:nvSpPr>
          <p:cNvPr id="3" name="Content Placeholder 2">
            <a:extLst>
              <a:ext uri="{FF2B5EF4-FFF2-40B4-BE49-F238E27FC236}">
                <a16:creationId xmlns:a16="http://schemas.microsoft.com/office/drawing/2014/main" id="{17CC09BC-F5F2-1447-9D2D-D2CC71514ED8}"/>
              </a:ext>
            </a:extLst>
          </p:cNvPr>
          <p:cNvSpPr>
            <a:spLocks noGrp="1"/>
          </p:cNvSpPr>
          <p:nvPr>
            <p:ph idx="1"/>
          </p:nvPr>
        </p:nvSpPr>
        <p:spPr>
          <a:xfrm>
            <a:off x="531373" y="1718621"/>
            <a:ext cx="7886700" cy="4351338"/>
          </a:xfrm>
        </p:spPr>
        <p:txBody>
          <a:bodyPr vert="horz" lIns="91440" tIns="45720" rIns="91440" bIns="45720" rtlCol="0" anchor="t">
            <a:normAutofit/>
          </a:bodyPr>
          <a:lstStyle/>
          <a:p>
            <a:r>
              <a:rPr lang="en-GB">
                <a:ea typeface="Calibri"/>
                <a:cs typeface="Calibri"/>
              </a:rPr>
              <a:t>The questions for the two papers are the same each year and so the most important thing is to, KNOW THE QUESTIONS and WHAT THEY WANT.</a:t>
            </a:r>
          </a:p>
          <a:p>
            <a:r>
              <a:rPr lang="en-GB">
                <a:ea typeface="Calibri"/>
                <a:cs typeface="Calibri"/>
              </a:rPr>
              <a:t>Use the AQA website to remind yourself what's on each paper.</a:t>
            </a:r>
          </a:p>
          <a:p>
            <a:r>
              <a:rPr lang="en-GB">
                <a:ea typeface="Calibri"/>
                <a:cs typeface="Calibri"/>
              </a:rPr>
              <a:t>Pupils should create revision material around what each question requires of them. </a:t>
            </a:r>
            <a:r>
              <a:rPr lang="en-GB" err="1">
                <a:ea typeface="Calibri"/>
                <a:cs typeface="Calibri"/>
              </a:rPr>
              <a:t>e.g</a:t>
            </a:r>
            <a:endParaRPr lang="en-GB">
              <a:ea typeface="Calibri"/>
              <a:cs typeface="Calibri"/>
            </a:endParaRPr>
          </a:p>
          <a:p>
            <a:pPr lvl="1">
              <a:buFont typeface="Courier New" panose="020B0604020202020204" pitchFamily="34" charset="0"/>
              <a:buChar char="o"/>
            </a:pPr>
            <a:r>
              <a:rPr lang="en-GB">
                <a:ea typeface="Calibri"/>
                <a:cs typeface="Calibri"/>
              </a:rPr>
              <a:t>Skills / phrases for language analysis</a:t>
            </a:r>
          </a:p>
          <a:p>
            <a:pPr lvl="1">
              <a:buFont typeface="Courier New" panose="020B0604020202020204" pitchFamily="34" charset="0"/>
              <a:buChar char="o"/>
            </a:pPr>
            <a:r>
              <a:rPr lang="en-GB">
                <a:ea typeface="Calibri"/>
                <a:cs typeface="Calibri"/>
              </a:rPr>
              <a:t>Skills / phrases for evaluation</a:t>
            </a:r>
          </a:p>
          <a:p>
            <a:pPr lvl="1">
              <a:buFont typeface="Courier New" panose="020B0604020202020204" pitchFamily="34" charset="0"/>
              <a:buChar char="o"/>
            </a:pPr>
            <a:r>
              <a:rPr lang="en-GB">
                <a:ea typeface="Calibri"/>
                <a:cs typeface="Calibri"/>
              </a:rPr>
              <a:t>Skills / phrases to compare viewpoints</a:t>
            </a:r>
          </a:p>
          <a:p>
            <a:pPr marL="457200" lvl="1" indent="0">
              <a:buNone/>
            </a:pPr>
            <a:endParaRPr lang="en-GB">
              <a:ea typeface="Calibri"/>
              <a:cs typeface="Calibri"/>
            </a:endParaRPr>
          </a:p>
        </p:txBody>
      </p:sp>
    </p:spTree>
    <p:extLst>
      <p:ext uri="{BB962C8B-B14F-4D97-AF65-F5344CB8AC3E}">
        <p14:creationId xmlns:p14="http://schemas.microsoft.com/office/powerpoint/2010/main" val="41783065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eb5ded5-2181-4b52-b75e-19a334de50a2" xsi:nil="true"/>
    <lcf76f155ced4ddcb4097134ff3c332f xmlns="f1cc3d3b-f2e7-430d-96c0-2aa59985a4e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C9C5286425504F9087783B541C50DF" ma:contentTypeVersion="18" ma:contentTypeDescription="Create a new document." ma:contentTypeScope="" ma:versionID="f3f2479c7f60e746d71e00073f65a4aa">
  <xsd:schema xmlns:xsd="http://www.w3.org/2001/XMLSchema" xmlns:xs="http://www.w3.org/2001/XMLSchema" xmlns:p="http://schemas.microsoft.com/office/2006/metadata/properties" xmlns:ns2="f1cc3d3b-f2e7-430d-96c0-2aa59985a4e7" xmlns:ns3="6eb5ded5-2181-4b52-b75e-19a334de50a2" targetNamespace="http://schemas.microsoft.com/office/2006/metadata/properties" ma:root="true" ma:fieldsID="5cda81c09208baa88aa040f04f653e39" ns2:_="" ns3:_="">
    <xsd:import namespace="f1cc3d3b-f2e7-430d-96c0-2aa59985a4e7"/>
    <xsd:import namespace="6eb5ded5-2181-4b52-b75e-19a334de50a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cc3d3b-f2e7-430d-96c0-2aa59985a4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9549f65-f13d-41f4-b4b0-e41d9e4840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b5ded5-2181-4b52-b75e-19a334de50a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6dd8d4-b473-4d36-b808-6c4ab64032ac}" ma:internalName="TaxCatchAll" ma:showField="CatchAllData" ma:web="6eb5ded5-2181-4b52-b75e-19a334de50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D1BBA4-44EA-4C59-9F5D-DD76CBF9CE5B}">
  <ds:schemaRefs>
    <ds:schemaRef ds:uri="http://schemas.microsoft.com/office/2006/documentManagement/types"/>
    <ds:schemaRef ds:uri="http://schemas.microsoft.com/office/2006/metadata/properties"/>
    <ds:schemaRef ds:uri="f1cc3d3b-f2e7-430d-96c0-2aa59985a4e7"/>
    <ds:schemaRef ds:uri="http://purl.org/dc/terms/"/>
    <ds:schemaRef ds:uri="http://schemas.openxmlformats.org/package/2006/metadata/core-properties"/>
    <ds:schemaRef ds:uri="http://purl.org/dc/dcmitype/"/>
    <ds:schemaRef ds:uri="http://schemas.microsoft.com/office/infopath/2007/PartnerControls"/>
    <ds:schemaRef ds:uri="6eb5ded5-2181-4b52-b75e-19a334de50a2"/>
    <ds:schemaRef ds:uri="http://www.w3.org/XML/1998/namespace"/>
    <ds:schemaRef ds:uri="http://purl.org/dc/elements/1.1/"/>
  </ds:schemaRefs>
</ds:datastoreItem>
</file>

<file path=customXml/itemProps2.xml><?xml version="1.0" encoding="utf-8"?>
<ds:datastoreItem xmlns:ds="http://schemas.openxmlformats.org/officeDocument/2006/customXml" ds:itemID="{AD029247-1DDB-43CE-A4A5-30D934DAB5E0}">
  <ds:schemaRefs>
    <ds:schemaRef ds:uri="http://schemas.microsoft.com/sharepoint/v3/contenttype/forms"/>
  </ds:schemaRefs>
</ds:datastoreItem>
</file>

<file path=customXml/itemProps3.xml><?xml version="1.0" encoding="utf-8"?>
<ds:datastoreItem xmlns:ds="http://schemas.openxmlformats.org/officeDocument/2006/customXml" ds:itemID="{09EDD89B-DB10-40DC-A4CC-9820F2B16288}">
  <ds:schemaRefs>
    <ds:schemaRef ds:uri="6eb5ded5-2181-4b52-b75e-19a334de50a2"/>
    <ds:schemaRef ds:uri="f1cc3d3b-f2e7-430d-96c0-2aa59985a4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3632</Words>
  <Application>Microsoft Office PowerPoint</Application>
  <PresentationFormat>On-screen Show (4:3)</PresentationFormat>
  <Paragraphs>440</Paragraphs>
  <Slides>55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Aptos</vt:lpstr>
      <vt:lpstr>Arial</vt:lpstr>
      <vt:lpstr>Calibri</vt:lpstr>
      <vt:lpstr>Calibri Light</vt:lpstr>
      <vt:lpstr>Courier New</vt:lpstr>
      <vt:lpstr>Google Sans</vt:lpstr>
      <vt:lpstr>Lato</vt:lpstr>
      <vt:lpstr>Roboto</vt:lpstr>
      <vt:lpstr>Roboto Condensed</vt:lpstr>
      <vt:lpstr>Wingdings</vt:lpstr>
      <vt:lpstr>Office Theme</vt:lpstr>
      <vt:lpstr>Year 10  Introduction to GCSEs Parent Information Evening</vt:lpstr>
      <vt:lpstr>Welcome</vt:lpstr>
      <vt:lpstr>Staff Introductions</vt:lpstr>
      <vt:lpstr>Key Dates</vt:lpstr>
      <vt:lpstr>English Language – Course Overview</vt:lpstr>
      <vt:lpstr>English Literature – Course Overview</vt:lpstr>
      <vt:lpstr>English – Assessment</vt:lpstr>
      <vt:lpstr>Top Revision Tips for English</vt:lpstr>
      <vt:lpstr>Top Tips: English Language</vt:lpstr>
      <vt:lpstr>Top Tips: English Literature</vt:lpstr>
      <vt:lpstr>Maths – Course Overview</vt:lpstr>
      <vt:lpstr>Maths – Assessment</vt:lpstr>
      <vt:lpstr>Maths – Top Tips for Success</vt:lpstr>
      <vt:lpstr>Maths – SPARX</vt:lpstr>
      <vt:lpstr>Science – Course Overview</vt:lpstr>
      <vt:lpstr>Science – Course Overview</vt:lpstr>
      <vt:lpstr>Science – Assessment</vt:lpstr>
      <vt:lpstr>Science – Top Tips for Success</vt:lpstr>
      <vt:lpstr>Science – Top Tips for Success</vt:lpstr>
      <vt:lpstr>Science – Top Tips for Success</vt:lpstr>
      <vt:lpstr>Science – Top Tips for Success</vt:lpstr>
      <vt:lpstr>PowerPoint Presentation</vt:lpstr>
      <vt:lpstr>Our Study Skills Curriculum</vt:lpstr>
      <vt:lpstr>Why do we need to revise?</vt:lpstr>
      <vt:lpstr>PowerPoint Presentation</vt:lpstr>
      <vt:lpstr>PowerPoint Presentation</vt:lpstr>
      <vt:lpstr>Why do we use Flash Cards?</vt:lpstr>
      <vt:lpstr>How do we make Flash Cards?</vt:lpstr>
      <vt:lpstr>The Leitner Method for Flashcards</vt:lpstr>
      <vt:lpstr>PowerPoint Presentation</vt:lpstr>
      <vt:lpstr>Why do we use Mind Maps?</vt:lpstr>
      <vt:lpstr>How do we make a mind map?</vt:lpstr>
      <vt:lpstr>PowerPoint Presentation</vt:lpstr>
      <vt:lpstr>PowerPoint Presentation</vt:lpstr>
      <vt:lpstr>PowerPoint Presentation</vt:lpstr>
      <vt:lpstr>PowerPoint Presentation</vt:lpstr>
      <vt:lpstr>What is dual coding?</vt:lpstr>
      <vt:lpstr>Why use dual coding?</vt:lpstr>
      <vt:lpstr>How to use dual coding.</vt:lpstr>
      <vt:lpstr>How to use dual coding.</vt:lpstr>
      <vt:lpstr>PowerPoint Presentation</vt:lpstr>
      <vt:lpstr>Why do we take notes?</vt:lpstr>
      <vt:lpstr>What are Cornell notes?</vt:lpstr>
      <vt:lpstr>PowerPoint Presentation</vt:lpstr>
      <vt:lpstr>Supporting other subjects</vt:lpstr>
      <vt:lpstr>Supporting other subjects</vt:lpstr>
      <vt:lpstr>PowerPoint Presentation</vt:lpstr>
      <vt:lpstr>PowerPoint Presentation</vt:lpstr>
      <vt:lpstr>Homework </vt:lpstr>
      <vt:lpstr>Satchel  Homework</vt:lpstr>
      <vt:lpstr>Creating the right study  environment</vt:lpstr>
      <vt:lpstr>How you can help</vt:lpstr>
      <vt:lpstr>SEND Support</vt:lpstr>
      <vt:lpstr>Next Steps </vt:lpstr>
      <vt:lpstr>PowerPoint Presentation</vt:lpstr>
    </vt:vector>
  </TitlesOfParts>
  <Company>Knutsford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J Routs</dc:creator>
  <cp:lastModifiedBy>Mr J Lawes</cp:lastModifiedBy>
  <cp:revision>2</cp:revision>
  <cp:lastPrinted>2024-04-25T08:48:56Z</cp:lastPrinted>
  <dcterms:created xsi:type="dcterms:W3CDTF">2017-06-28T15:58:21Z</dcterms:created>
  <dcterms:modified xsi:type="dcterms:W3CDTF">2024-11-11T13:41:46Z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0x01010019C9C5286425504F9087783B541C50DF</vt:lpwstr>
  </property>
  <property fmtid="{D5CDD505-2E9C-101B-9397-08002B2CF9AE}" pid="3" name="MediaServiceImageTags">
    <vt:lpwstr/>
  </property>
</Properties>
</file>