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3" r:id="rId6"/>
    <p:sldId id="260" r:id="rId7"/>
    <p:sldId id="276" r:id="rId8"/>
    <p:sldId id="302" r:id="rId9"/>
    <p:sldId id="267" r:id="rId10"/>
    <p:sldId id="277" r:id="rId11"/>
    <p:sldId id="278" r:id="rId12"/>
    <p:sldId id="257" r:id="rId13"/>
    <p:sldId id="271" r:id="rId14"/>
    <p:sldId id="264" r:id="rId15"/>
    <p:sldId id="281" r:id="rId16"/>
    <p:sldId id="280" r:id="rId17"/>
    <p:sldId id="261" r:id="rId18"/>
    <p:sldId id="272" r:id="rId19"/>
    <p:sldId id="262" r:id="rId20"/>
    <p:sldId id="284" r:id="rId21"/>
    <p:sldId id="258" r:id="rId22"/>
    <p:sldId id="286" r:id="rId23"/>
    <p:sldId id="259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295" r:id="rId36"/>
    <p:sldId id="299" r:id="rId37"/>
    <p:sldId id="300" r:id="rId38"/>
    <p:sldId id="266" r:id="rId39"/>
    <p:sldId id="301" r:id="rId40"/>
    <p:sldId id="27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7028BF-324E-5EF9-6833-BDD4A6A93AF6}" v="3" dt="2025-03-06T11:38:16.119"/>
    <p1510:client id="{1C8A0F19-56F7-5418-B3D4-F77F350473EB}" v="19" dt="2025-03-06T16:47:31.579"/>
    <p1510:client id="{33878653-B5EA-368F-3272-45F88171A4EA}" v="30" dt="2025-03-06T15:23:34.559"/>
    <p1510:client id="{65ABF38B-22A7-B6E8-CA4A-FC8E05D8B540}" v="178" dt="2025-03-06T14:22:31.650"/>
    <p1510:client id="{74DF5428-9C8D-D538-6735-BA8492DFBA0D}" v="266" dt="2025-03-06T16:37:51.803"/>
    <p1510:client id="{9E18F5A0-DC45-2B90-9C07-16BEDD79372E}" v="3" dt="2025-03-06T11:42:23.299"/>
    <p1510:client id="{CBBE7818-7CD8-421A-8AC0-76877396614E}" v="2" dt="2025-03-06T11:36:15.216"/>
    <p1510:client id="{D0FBACE6-3F20-4B80-BA7B-BC79FBC31DD1}" v="8" dt="2025-03-06T16:48:02.3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494"/>
            <a:ext cx="12192000" cy="3431494"/>
          </a:xfrm>
          <a:solidFill>
            <a:srgbClr val="002060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Year 8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Parent Information Evening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07796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/>
              <a:t>Thursday 6</a:t>
            </a:r>
            <a:r>
              <a:rPr lang="en-US" sz="4400" baseline="30000"/>
              <a:t>th</a:t>
            </a:r>
            <a:r>
              <a:rPr lang="en-US" sz="4400"/>
              <a:t> March 2025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98CBA-621B-7BD1-A444-044F59D02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173183EA-DF28-EC03-AB10-4E677E1926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47" b="66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5" name="Picture 14" descr="Lip Hopping with the Fundi-Fu : Adisa the Verbaliser: Amazon.co.uk: Books">
            <a:extLst>
              <a:ext uri="{FF2B5EF4-FFF2-40B4-BE49-F238E27FC236}">
                <a16:creationId xmlns:a16="http://schemas.microsoft.com/office/drawing/2014/main" id="{6783FA61-EBE6-4237-6DF3-B10917AE8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20000">
            <a:off x="9967313" y="3446148"/>
            <a:ext cx="2034032" cy="3302000"/>
          </a:xfrm>
          <a:prstGeom prst="rect">
            <a:avLst/>
          </a:prstGeom>
        </p:spPr>
      </p:pic>
      <p:pic>
        <p:nvPicPr>
          <p:cNvPr id="17" name="Picture 16" descr="A group of people sitting in a circle&#10;&#10;AI-generated content may be incorrect.">
            <a:extLst>
              <a:ext uri="{FF2B5EF4-FFF2-40B4-BE49-F238E27FC236}">
                <a16:creationId xmlns:a16="http://schemas.microsoft.com/office/drawing/2014/main" id="{44B1DAE2-138D-A1FC-FEDD-227442CB12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376"/>
          <a:stretch/>
        </p:blipFill>
        <p:spPr>
          <a:xfrm>
            <a:off x="57248" y="203878"/>
            <a:ext cx="6114719" cy="2151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F89115-BF9E-EE1C-DBD7-FA6744298F94}"/>
              </a:ext>
            </a:extLst>
          </p:cNvPr>
          <p:cNvSpPr txBox="1"/>
          <p:nvPr/>
        </p:nvSpPr>
        <p:spPr>
          <a:xfrm>
            <a:off x="16607" y="2559150"/>
            <a:ext cx="688849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/>
              <a:t>In English, students were visited by the poet '</a:t>
            </a:r>
            <a:r>
              <a:rPr lang="en-US" sz="2200" b="1"/>
              <a:t>Adisa the Verbalizer’.</a:t>
            </a:r>
          </a:p>
          <a:p>
            <a:endParaRPr lang="en-US" sz="2200"/>
          </a:p>
          <a:p>
            <a:r>
              <a:rPr lang="en-US" sz="2200"/>
              <a:t>Students were introduced to performance poetry and worked with Adisa to create and perform their own poetry. </a:t>
            </a:r>
          </a:p>
        </p:txBody>
      </p:sp>
      <p:pic>
        <p:nvPicPr>
          <p:cNvPr id="21" name="Picture 20" descr="A group of girls in a classroom&#10;&#10;AI-generated content may be incorrect.">
            <a:extLst>
              <a:ext uri="{FF2B5EF4-FFF2-40B4-BE49-F238E27FC236}">
                <a16:creationId xmlns:a16="http://schemas.microsoft.com/office/drawing/2014/main" id="{0E7FA044-1EBF-36A6-986F-43C4495F8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34" y="4618181"/>
            <a:ext cx="2206275" cy="22429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427F43A-B533-739E-0FED-0A63AD9CA8D9}"/>
              </a:ext>
            </a:extLst>
          </p:cNvPr>
          <p:cNvSpPr txBox="1"/>
          <p:nvPr/>
        </p:nvSpPr>
        <p:spPr>
          <a:xfrm>
            <a:off x="2530666" y="4873734"/>
            <a:ext cx="33528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There is a creative writing club running at lunchtimes – all Year 8 students are welcome to attend. </a:t>
            </a:r>
          </a:p>
        </p:txBody>
      </p:sp>
    </p:spTree>
    <p:extLst>
      <p:ext uri="{BB962C8B-B14F-4D97-AF65-F5344CB8AC3E}">
        <p14:creationId xmlns:p14="http://schemas.microsoft.com/office/powerpoint/2010/main" val="1600095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DF019-71FB-03B9-834A-BB022AAD4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C0C0-F90E-CCD4-659B-E58F5203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Humanities - Geography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7C490-ED81-7857-B8F1-A069950A2240}"/>
              </a:ext>
            </a:extLst>
          </p:cNvPr>
          <p:cNvSpPr txBox="1"/>
          <p:nvPr/>
        </p:nvSpPr>
        <p:spPr>
          <a:xfrm>
            <a:off x="0" y="1333558"/>
            <a:ext cx="5793657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US" sz="2000"/>
          </a:p>
          <a:p>
            <a:r>
              <a:rPr lang="en-US" sz="2400"/>
              <a:t>In Geography, students have been exploring the issues created from rapid </a:t>
            </a:r>
            <a:r>
              <a:rPr lang="en-US" sz="2400" b="1"/>
              <a:t>urban growth</a:t>
            </a:r>
            <a:r>
              <a:rPr lang="en-US" sz="2400"/>
              <a:t> in some parts of the world, compared to the challenges of an </a:t>
            </a:r>
            <a:r>
              <a:rPr lang="en-US" sz="2400" b="1"/>
              <a:t>ageing</a:t>
            </a:r>
            <a:r>
              <a:rPr lang="en-US" sz="2400"/>
              <a:t> population in others. </a:t>
            </a:r>
          </a:p>
          <a:p>
            <a:endParaRPr lang="en-US" sz="2400"/>
          </a:p>
          <a:p>
            <a:r>
              <a:rPr lang="en-US" sz="2400"/>
              <a:t>Key geographical terminology has included </a:t>
            </a:r>
            <a:r>
              <a:rPr lang="en-US" sz="2400" b="1" err="1"/>
              <a:t>globalisation</a:t>
            </a:r>
            <a:r>
              <a:rPr lang="en-US" sz="2400"/>
              <a:t> and </a:t>
            </a:r>
            <a:r>
              <a:rPr lang="en-US" sz="2400" b="1"/>
              <a:t>interdependence</a:t>
            </a:r>
            <a:r>
              <a:rPr lang="en-US" sz="2400">
                <a:solidFill>
                  <a:srgbClr val="002060"/>
                </a:solidFill>
              </a:rPr>
              <a:t>.</a:t>
            </a:r>
          </a:p>
          <a:p>
            <a:endParaRPr lang="en-US" sz="2400"/>
          </a:p>
          <a:p>
            <a:r>
              <a:rPr lang="en-US" sz="2400"/>
              <a:t>We finish the year looking at how the </a:t>
            </a:r>
            <a:r>
              <a:rPr lang="en-US" sz="2400" b="1"/>
              <a:t>UK Economy </a:t>
            </a:r>
            <a:r>
              <a:rPr lang="en-US" sz="2400"/>
              <a:t>has changed and the environmental impacts of a changing workforce. 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460C5E8-2020-7B61-4444-2BAF53A4F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D0514A-C3E8-F993-C1DE-6DF5D5B92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C49597-C373-3F1F-1946-A4E55A91C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9" name="AutoShape 9" descr="What is urbanisation? A SIMPLE explanation - The geography teacher">
            <a:extLst>
              <a:ext uri="{FF2B5EF4-FFF2-40B4-BE49-F238E27FC236}">
                <a16:creationId xmlns:a16="http://schemas.microsoft.com/office/drawing/2014/main" id="{8A408C3E-E701-06FD-2A57-BBA7089E23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 descr="Urbanisation to cause huge loss of prime farmland: UNCCD">
            <a:extLst>
              <a:ext uri="{FF2B5EF4-FFF2-40B4-BE49-F238E27FC236}">
                <a16:creationId xmlns:a16="http://schemas.microsoft.com/office/drawing/2014/main" id="{64774416-4BA8-FA5D-8C5B-E25284956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657" y="1818992"/>
            <a:ext cx="6138402" cy="428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31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DF019-71FB-03B9-834A-BB022AAD4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C0C0-F90E-CCD4-659B-E58F5203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Humanities - History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7C490-ED81-7857-B8F1-A069950A2240}"/>
              </a:ext>
            </a:extLst>
          </p:cNvPr>
          <p:cNvSpPr txBox="1"/>
          <p:nvPr/>
        </p:nvSpPr>
        <p:spPr>
          <a:xfrm>
            <a:off x="152400" y="1660835"/>
            <a:ext cx="7008891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Historians have been looking at the themes of </a:t>
            </a:r>
            <a:r>
              <a:rPr lang="en-US" sz="2400" b="1"/>
              <a:t>power</a:t>
            </a:r>
            <a:r>
              <a:rPr lang="en-US" sz="2400"/>
              <a:t>,</a:t>
            </a:r>
            <a:r>
              <a:rPr lang="en-US" sz="2400" b="1"/>
              <a:t> ideas</a:t>
            </a:r>
            <a:r>
              <a:rPr lang="en-US" sz="2400"/>
              <a:t>, </a:t>
            </a:r>
            <a:r>
              <a:rPr lang="en-US" sz="2400" b="1"/>
              <a:t>industry</a:t>
            </a:r>
            <a:r>
              <a:rPr lang="en-US" sz="2400"/>
              <a:t> and </a:t>
            </a:r>
            <a:r>
              <a:rPr lang="en-US" sz="2400" b="1"/>
              <a:t>empire</a:t>
            </a:r>
            <a:r>
              <a:rPr lang="en-US" sz="2400"/>
              <a:t>.</a:t>
            </a:r>
          </a:p>
          <a:p>
            <a:endParaRPr lang="en-US" sz="2400"/>
          </a:p>
          <a:p>
            <a:r>
              <a:rPr lang="en-US" sz="2400"/>
              <a:t>Pupils have been considering the following questions:</a:t>
            </a:r>
          </a:p>
          <a:p>
            <a:endParaRPr lang="en-US" sz="2400"/>
          </a:p>
          <a:p>
            <a:r>
              <a:rPr lang="en-US" sz="2400" b="0" i="0">
                <a:solidFill>
                  <a:srgbClr val="000000"/>
                </a:solidFill>
                <a:effectLst/>
                <a:latin typeface="ADLaM Display"/>
                <a:ea typeface="ADLaM Display"/>
                <a:cs typeface="ADLaM Display"/>
              </a:rPr>
              <a:t>-</a:t>
            </a:r>
            <a:r>
              <a:rPr lang="en-US" sz="2400" b="1" i="1">
                <a:solidFill>
                  <a:srgbClr val="000000"/>
                </a:solidFill>
                <a:effectLst/>
                <a:ea typeface="ADLaM Display"/>
                <a:cs typeface="ADLaM Display"/>
              </a:rPr>
              <a:t>How and with what consequences did England become a Protestant nation?</a:t>
            </a:r>
            <a:r>
              <a:rPr lang="en-US" sz="2400" b="0" i="0">
                <a:solidFill>
                  <a:srgbClr val="000000"/>
                </a:solidFill>
                <a:effectLst/>
                <a:ea typeface="ADLaM Display"/>
                <a:cs typeface="ADLaM Display"/>
              </a:rPr>
              <a:t> </a:t>
            </a:r>
          </a:p>
          <a:p>
            <a:endParaRPr lang="en-US" sz="2400">
              <a:solidFill>
                <a:srgbClr val="000000"/>
              </a:solidFill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US" sz="2400" b="0" i="0">
                <a:solidFill>
                  <a:srgbClr val="000000"/>
                </a:solidFill>
                <a:effectLst/>
                <a:ea typeface="ADLaM Display"/>
                <a:cs typeface="ADLaM Display"/>
              </a:rPr>
              <a:t>-</a:t>
            </a:r>
            <a:r>
              <a:rPr lang="en-US" sz="2400" b="1" i="1">
                <a:solidFill>
                  <a:srgbClr val="000000"/>
                </a:solidFill>
                <a:effectLst/>
                <a:ea typeface="ADLaM Display"/>
                <a:cs typeface="ADLaM Display"/>
              </a:rPr>
              <a:t>What happened in the civil war?</a:t>
            </a:r>
          </a:p>
          <a:p>
            <a:endParaRPr lang="en-US" sz="2400" b="0" i="0">
              <a:solidFill>
                <a:srgbClr val="000000"/>
              </a:solidFill>
              <a:effectLst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US" sz="2400" b="0" i="0">
                <a:solidFill>
                  <a:srgbClr val="000000"/>
                </a:solidFill>
                <a:effectLst/>
                <a:ea typeface="ADLaM Display"/>
                <a:cs typeface="ADLaM Display"/>
              </a:rPr>
              <a:t>-</a:t>
            </a:r>
            <a:r>
              <a:rPr lang="en-US" sz="2400" b="1" i="1">
                <a:solidFill>
                  <a:srgbClr val="000000"/>
                </a:solidFill>
                <a:effectLst/>
                <a:ea typeface="ADLaM Display"/>
                <a:cs typeface="ADLaM Display"/>
              </a:rPr>
              <a:t>Was the Stuart monarchy challenged and with what consequences for the people of Britain?</a:t>
            </a:r>
          </a:p>
          <a:p>
            <a:pPr algn="ctr"/>
            <a:endParaRPr lang="en-US" sz="2400" b="1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460C5E8-2020-7B61-4444-2BAF53A4F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D0514A-C3E8-F993-C1DE-6DF5D5B92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AC49597-C373-3F1F-1946-A4E55A91C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50" name="Picture 2" descr="Civil War ‑ Causes, Dates &amp; Battles | HISTORY">
            <a:extLst>
              <a:ext uri="{FF2B5EF4-FFF2-40B4-BE49-F238E27FC236}">
                <a16:creationId xmlns:a16="http://schemas.microsoft.com/office/drawing/2014/main" id="{58E9CF08-6111-FC09-9646-019D6BE00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91" y="2782917"/>
            <a:ext cx="4710191" cy="264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505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DF019-71FB-03B9-834A-BB022AAD4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C0C0-F90E-CCD4-659B-E58F5203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Humanities – Religious Studies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6B3A8-67C7-83BC-E364-F238A2A8F070}"/>
              </a:ext>
            </a:extLst>
          </p:cNvPr>
          <p:cNvSpPr txBox="1"/>
          <p:nvPr/>
        </p:nvSpPr>
        <p:spPr>
          <a:xfrm>
            <a:off x="139960" y="1327831"/>
            <a:ext cx="11750184" cy="26468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/>
              <a:t>         </a:t>
            </a:r>
            <a:r>
              <a:rPr lang="en-US" sz="2800"/>
              <a:t> </a:t>
            </a:r>
            <a:endParaRPr lang="en-US" sz="2800" b="1"/>
          </a:p>
          <a:p>
            <a:r>
              <a:rPr lang="en-US" sz="2400"/>
              <a:t>Students have been looking at </a:t>
            </a:r>
            <a:r>
              <a:rPr lang="en-US" sz="2400" b="1"/>
              <a:t>Abrahamic Religions.</a:t>
            </a:r>
          </a:p>
          <a:p>
            <a:endParaRPr lang="en-US" sz="2400"/>
          </a:p>
          <a:p>
            <a:r>
              <a:rPr lang="en-US" sz="2400"/>
              <a:t>Pupils have learned about </a:t>
            </a:r>
            <a:r>
              <a:rPr lang="en-US" sz="2400" b="1"/>
              <a:t>Judaism</a:t>
            </a:r>
            <a:r>
              <a:rPr lang="en-US" sz="2400"/>
              <a:t>; studying  the beliefs and practices of this religion.</a:t>
            </a:r>
          </a:p>
          <a:p>
            <a:endParaRPr lang="en-US" sz="2400"/>
          </a:p>
          <a:p>
            <a:r>
              <a:rPr lang="en-US" sz="2400"/>
              <a:t>They are now studying the </a:t>
            </a:r>
            <a:r>
              <a:rPr lang="en-US" sz="2400" b="1"/>
              <a:t>New Testament (Christianity) </a:t>
            </a:r>
            <a:r>
              <a:rPr lang="en-US" sz="2400"/>
              <a:t>and will then explore</a:t>
            </a:r>
            <a:r>
              <a:rPr lang="en-US" sz="2400" b="1"/>
              <a:t> Islam. </a:t>
            </a:r>
            <a:endParaRPr lang="en-US" sz="2400"/>
          </a:p>
          <a:p>
            <a:pPr algn="ctr"/>
            <a:r>
              <a:rPr lang="en-GB"/>
              <a:t> </a:t>
            </a:r>
          </a:p>
        </p:txBody>
      </p:sp>
      <p:pic>
        <p:nvPicPr>
          <p:cNvPr id="3078" name="Picture 6" descr="What Are the Abrahamic Religions?">
            <a:extLst>
              <a:ext uri="{FF2B5EF4-FFF2-40B4-BE49-F238E27FC236}">
                <a16:creationId xmlns:a16="http://schemas.microsoft.com/office/drawing/2014/main" id="{0801650C-7B28-29AE-801C-802BEE0D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4360110"/>
            <a:ext cx="4478694" cy="234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55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4EE1A-75CE-A805-06C4-5834AFCEE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765A-971F-B72D-6DEC-07133DF5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Languages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97239-FEB0-2CCA-7916-7B83CF679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88" y="1501775"/>
            <a:ext cx="11887200" cy="52019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400" b="1">
                <a:ea typeface="+mn-lt"/>
                <a:cs typeface="+mn-lt"/>
              </a:rPr>
              <a:t>Bringing Languages to Life</a:t>
            </a:r>
          </a:p>
          <a:p>
            <a:pPr>
              <a:buNone/>
            </a:pPr>
            <a:endParaRPr lang="en-US" sz="2400"/>
          </a:p>
          <a:p>
            <a:pPr>
              <a:buNone/>
            </a:pPr>
            <a:endParaRPr lang="en-US" sz="240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 b="1">
                <a:ea typeface="+mn-lt"/>
                <a:cs typeface="+mn-lt"/>
              </a:rPr>
              <a:t>Theatre Magic!</a:t>
            </a:r>
            <a:r>
              <a:rPr lang="en-US" sz="2400">
                <a:ea typeface="+mn-lt"/>
                <a:cs typeface="+mn-lt"/>
              </a:rPr>
              <a:t> 🎭 Year 8 stepped into the spotlight with the </a:t>
            </a:r>
            <a:r>
              <a:rPr lang="en-US" sz="2400" b="1">
                <a:ea typeface="+mn-lt"/>
                <a:cs typeface="+mn-lt"/>
              </a:rPr>
              <a:t>Flying Theatre Company</a:t>
            </a:r>
            <a:r>
              <a:rPr lang="en-US" sz="2400">
                <a:ea typeface="+mn-lt"/>
                <a:cs typeface="+mn-lt"/>
              </a:rPr>
              <a:t>, practicing their French and Spanish in an interactive performance!</a:t>
            </a:r>
          </a:p>
          <a:p>
            <a:pPr>
              <a:buFont typeface="Arial"/>
              <a:buChar char="•"/>
            </a:pPr>
            <a:endParaRPr lang="en-US" sz="240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 b="1">
                <a:ea typeface="+mn-lt"/>
                <a:cs typeface="+mn-lt"/>
              </a:rPr>
              <a:t>Celebrating Languages!</a:t>
            </a:r>
            <a:r>
              <a:rPr lang="en-US" sz="2400">
                <a:ea typeface="+mn-lt"/>
                <a:cs typeface="+mn-lt"/>
              </a:rPr>
              <a:t> 🌍 European Day of Languages saw students racing through a </a:t>
            </a:r>
            <a:r>
              <a:rPr lang="en-US" sz="2400" b="1">
                <a:ea typeface="+mn-lt"/>
                <a:cs typeface="+mn-lt"/>
              </a:rPr>
              <a:t>scavenger hunt</a:t>
            </a:r>
            <a:r>
              <a:rPr lang="en-US" sz="2400">
                <a:ea typeface="+mn-lt"/>
                <a:cs typeface="+mn-lt"/>
              </a:rPr>
              <a:t> and testing their knowledge in </a:t>
            </a:r>
            <a:r>
              <a:rPr lang="en-US" sz="2400" b="1">
                <a:ea typeface="+mn-lt"/>
                <a:cs typeface="+mn-lt"/>
              </a:rPr>
              <a:t>quizzes</a:t>
            </a:r>
            <a:r>
              <a:rPr lang="en-US" sz="2400">
                <a:ea typeface="+mn-lt"/>
                <a:cs typeface="+mn-lt"/>
              </a:rPr>
              <a:t>!</a:t>
            </a:r>
          </a:p>
          <a:p>
            <a:pPr>
              <a:buFont typeface="Arial"/>
              <a:buChar char="•"/>
            </a:pPr>
            <a:endParaRPr lang="en-US" sz="240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 b="1">
                <a:ea typeface="+mn-lt"/>
                <a:cs typeface="+mn-lt"/>
              </a:rPr>
              <a:t>Lunchtime Linguists!</a:t>
            </a:r>
            <a:r>
              <a:rPr lang="en-US" sz="2400">
                <a:ea typeface="+mn-lt"/>
                <a:cs typeface="+mn-lt"/>
              </a:rPr>
              <a:t> 🏆 Year 8 put their spelling skills to the test in our </a:t>
            </a:r>
            <a:r>
              <a:rPr lang="en-US" sz="2400" b="1">
                <a:ea typeface="+mn-lt"/>
                <a:cs typeface="+mn-lt"/>
              </a:rPr>
              <a:t>Enrichment Spelling Competition</a:t>
            </a:r>
            <a:r>
              <a:rPr lang="en-US" sz="2400">
                <a:ea typeface="+mn-lt"/>
                <a:cs typeface="+mn-lt"/>
              </a:rPr>
              <a:t>, with a top team heading to </a:t>
            </a:r>
            <a:r>
              <a:rPr lang="en-US" sz="2400" b="1">
                <a:ea typeface="+mn-lt"/>
                <a:cs typeface="+mn-lt"/>
              </a:rPr>
              <a:t>Liverpool University</a:t>
            </a:r>
            <a:r>
              <a:rPr lang="en-US" sz="2400">
                <a:ea typeface="+mn-lt"/>
                <a:cs typeface="+mn-lt"/>
              </a:rPr>
              <a:t> this term!</a:t>
            </a:r>
            <a:endParaRPr lang="en-US" sz="24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A group of people on stage in a room with a crowd of people">
            <a:extLst>
              <a:ext uri="{FF2B5EF4-FFF2-40B4-BE49-F238E27FC236}">
                <a16:creationId xmlns:a16="http://schemas.microsoft.com/office/drawing/2014/main" id="{688FA153-FC09-F84C-2CFF-09753203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046" y="154305"/>
            <a:ext cx="4858504" cy="22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27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9374-6F08-EE58-A93B-834F93B61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D822-C3A5-31FB-DE59-2EB9398D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Languages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7F491-5B0B-7113-1764-5A4B3A5AE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89" y="1554399"/>
            <a:ext cx="11857990" cy="41608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 b="1">
                <a:ea typeface="+mn-lt"/>
                <a:cs typeface="+mn-lt"/>
              </a:rPr>
              <a:t>Food, Glorious Food!</a:t>
            </a:r>
            <a:r>
              <a:rPr lang="en-US" sz="2400">
                <a:ea typeface="+mn-lt"/>
                <a:cs typeface="+mn-lt"/>
              </a:rPr>
              <a:t> 🥖🌮 From </a:t>
            </a:r>
            <a:r>
              <a:rPr lang="en-US" sz="2400" b="1">
                <a:ea typeface="+mn-lt"/>
                <a:cs typeface="+mn-lt"/>
              </a:rPr>
              <a:t>ordering in restaurants</a:t>
            </a:r>
            <a:r>
              <a:rPr lang="en-US" sz="2400">
                <a:ea typeface="+mn-lt"/>
                <a:cs typeface="+mn-lt"/>
              </a:rPr>
              <a:t> to talking about </a:t>
            </a:r>
            <a:r>
              <a:rPr lang="en-US" sz="2400" b="1">
                <a:ea typeface="+mn-lt"/>
                <a:cs typeface="+mn-lt"/>
              </a:rPr>
              <a:t>meal times and </a:t>
            </a:r>
            <a:r>
              <a:rPr lang="en-US" sz="2400" b="1" err="1">
                <a:ea typeface="+mn-lt"/>
                <a:cs typeface="+mn-lt"/>
              </a:rPr>
              <a:t>specialities</a:t>
            </a:r>
            <a:r>
              <a:rPr lang="en-US" sz="2400">
                <a:ea typeface="+mn-lt"/>
                <a:cs typeface="+mn-lt"/>
              </a:rPr>
              <a:t>, Year 8 have been getting a taste of French and Spanish culture!</a:t>
            </a:r>
            <a:endParaRPr lang="en-US" sz="2400"/>
          </a:p>
          <a:p>
            <a:pPr>
              <a:buFont typeface="Arial"/>
              <a:buChar char="•"/>
            </a:pPr>
            <a:endParaRPr lang="en-US" sz="240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 b="1">
                <a:ea typeface="+mn-lt"/>
                <a:cs typeface="+mn-lt"/>
              </a:rPr>
              <a:t>Home Sweet Home!</a:t>
            </a:r>
            <a:r>
              <a:rPr lang="en-US" sz="2400">
                <a:ea typeface="+mn-lt"/>
                <a:cs typeface="+mn-lt"/>
              </a:rPr>
              <a:t> 🏡 This term, they’ve been learning to </a:t>
            </a:r>
            <a:r>
              <a:rPr lang="en-US" sz="2400" b="1">
                <a:ea typeface="+mn-lt"/>
                <a:cs typeface="+mn-lt"/>
              </a:rPr>
              <a:t>describe their home, their routine, and where they live</a:t>
            </a:r>
            <a:r>
              <a:rPr lang="en-US" sz="2400">
                <a:ea typeface="+mn-lt"/>
                <a:cs typeface="+mn-lt"/>
              </a:rPr>
              <a:t> – even designing their </a:t>
            </a:r>
            <a:r>
              <a:rPr lang="en-US" sz="2400" b="1">
                <a:ea typeface="+mn-lt"/>
                <a:cs typeface="+mn-lt"/>
              </a:rPr>
              <a:t>ideal home</a:t>
            </a:r>
            <a:r>
              <a:rPr lang="en-US" sz="2400">
                <a:ea typeface="+mn-lt"/>
                <a:cs typeface="+mn-lt"/>
              </a:rPr>
              <a:t>!</a:t>
            </a:r>
          </a:p>
          <a:p>
            <a:pPr>
              <a:buFont typeface="Arial"/>
              <a:buChar char="•"/>
            </a:pPr>
            <a:endParaRPr lang="en-US" sz="240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 b="1">
                <a:ea typeface="+mn-lt"/>
                <a:cs typeface="+mn-lt"/>
              </a:rPr>
              <a:t>Global Connections!</a:t>
            </a:r>
            <a:r>
              <a:rPr lang="en-US" sz="2400">
                <a:ea typeface="+mn-lt"/>
                <a:cs typeface="+mn-lt"/>
              </a:rPr>
              <a:t> ✉️ Some students have been making </a:t>
            </a:r>
            <a:r>
              <a:rPr lang="en-US" sz="2400" b="1">
                <a:ea typeface="+mn-lt"/>
                <a:cs typeface="+mn-lt"/>
              </a:rPr>
              <a:t>pen pal friendships</a:t>
            </a:r>
            <a:r>
              <a:rPr lang="en-US" sz="2400">
                <a:ea typeface="+mn-lt"/>
                <a:cs typeface="+mn-lt"/>
              </a:rPr>
              <a:t> with </a:t>
            </a:r>
            <a:r>
              <a:rPr lang="en-US" sz="2400" b="1">
                <a:ea typeface="+mn-lt"/>
                <a:cs typeface="+mn-lt"/>
              </a:rPr>
              <a:t>Réunion Island</a:t>
            </a:r>
            <a:r>
              <a:rPr lang="en-US" sz="2400">
                <a:ea typeface="+mn-lt"/>
                <a:cs typeface="+mn-lt"/>
              </a:rPr>
              <a:t>, while others have been busy in the kitchen, bringing </a:t>
            </a:r>
            <a:r>
              <a:rPr lang="en-US" sz="2400" b="1">
                <a:ea typeface="+mn-lt"/>
                <a:cs typeface="+mn-lt"/>
              </a:rPr>
              <a:t>recipes to life</a:t>
            </a:r>
            <a:r>
              <a:rPr lang="en-US" sz="2400">
                <a:ea typeface="+mn-lt"/>
                <a:cs typeface="+mn-lt"/>
              </a:rPr>
              <a:t>!</a:t>
            </a:r>
          </a:p>
          <a:p>
            <a:pPr>
              <a:buFont typeface="Arial"/>
              <a:buChar char="•"/>
            </a:pPr>
            <a:endParaRPr lang="en-US" sz="2400"/>
          </a:p>
          <a:p>
            <a:pPr indent="0">
              <a:buNone/>
            </a:pPr>
            <a:r>
              <a:rPr lang="en-US" sz="2400">
                <a:ea typeface="+mn-lt"/>
                <a:cs typeface="+mn-lt"/>
              </a:rPr>
              <a:t>A fantastic year of learning, culture, and fun! 🎉</a:t>
            </a:r>
            <a:endParaRPr lang="en-US" sz="24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58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00FA-0DE0-0E66-379E-5B5091824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5436-613A-5537-FB38-D5B176066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Performing Arts </a:t>
            </a:r>
          </a:p>
        </p:txBody>
      </p:sp>
      <p:pic>
        <p:nvPicPr>
          <p:cNvPr id="3" name="Picture 2" descr="Empty seats in opera house">
            <a:extLst>
              <a:ext uri="{FF2B5EF4-FFF2-40B4-BE49-F238E27FC236}">
                <a16:creationId xmlns:a16="http://schemas.microsoft.com/office/drawing/2014/main" id="{F37C095F-4CE7-0D0B-475C-CB2906703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808" y="5171062"/>
            <a:ext cx="2352784" cy="1570082"/>
          </a:xfrm>
          <a:prstGeom prst="rect">
            <a:avLst/>
          </a:prstGeom>
        </p:spPr>
      </p:pic>
      <p:pic>
        <p:nvPicPr>
          <p:cNvPr id="5" name="Picture 4" descr="View of amphitheater">
            <a:extLst>
              <a:ext uri="{FF2B5EF4-FFF2-40B4-BE49-F238E27FC236}">
                <a16:creationId xmlns:a16="http://schemas.microsoft.com/office/drawing/2014/main" id="{949399D3-0895-AB33-3DCC-29AE70F50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338" y="1457424"/>
            <a:ext cx="2946580" cy="16854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BA991C-C09E-BD3F-C35F-B4490725A10A}"/>
              </a:ext>
            </a:extLst>
          </p:cNvPr>
          <p:cNvSpPr txBox="1"/>
          <p:nvPr/>
        </p:nvSpPr>
        <p:spPr>
          <a:xfrm>
            <a:off x="86007" y="1511663"/>
            <a:ext cx="8360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/>
              <a:t>In Drama, students have used a range of creative strategies including role on the wall, marking the moment and conscience alley. This term we are investigating theatre history and Miss Merriman has reported some outstanding </a:t>
            </a:r>
            <a:r>
              <a:rPr lang="en-GB" sz="2000" b="1"/>
              <a:t>Greek Theatre </a:t>
            </a:r>
            <a:r>
              <a:rPr lang="en-GB" sz="2000"/>
              <a:t>performances!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5570BA-5A3B-2726-3559-061E2E562198}"/>
              </a:ext>
            </a:extLst>
          </p:cNvPr>
          <p:cNvSpPr txBox="1"/>
          <p:nvPr/>
        </p:nvSpPr>
        <p:spPr>
          <a:xfrm>
            <a:off x="2771192" y="3232070"/>
            <a:ext cx="92050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/>
              <a:t>In Musical Theatre, students started the Year in 1960's Baltimore learning about the civil rights movement alongside our work on the musical </a:t>
            </a:r>
            <a:r>
              <a:rPr lang="en-GB" sz="2000" b="1"/>
              <a:t>Hairspray</a:t>
            </a:r>
            <a:r>
              <a:rPr lang="en-GB" sz="2000"/>
              <a:t>. </a:t>
            </a:r>
          </a:p>
          <a:p>
            <a:endParaRPr lang="en-GB" sz="2000"/>
          </a:p>
          <a:p>
            <a:r>
              <a:rPr lang="en-GB" sz="2000"/>
              <a:t>This term we are in 1920's New York investigating the gangsters and flappers of </a:t>
            </a:r>
            <a:r>
              <a:rPr lang="en-GB" sz="2000" b="1"/>
              <a:t>Bugsy Malone </a:t>
            </a:r>
            <a:r>
              <a:rPr lang="en-GB" sz="2000"/>
              <a:t>before ending the year in Edwardian London with the chimney sweeps and kite fliers of </a:t>
            </a:r>
            <a:r>
              <a:rPr lang="en-GB" sz="2000" b="1"/>
              <a:t>Mary Poppins</a:t>
            </a:r>
            <a:r>
              <a:rPr lang="en-GB" sz="2000"/>
              <a:t>. </a:t>
            </a:r>
          </a:p>
        </p:txBody>
      </p:sp>
      <p:pic>
        <p:nvPicPr>
          <p:cNvPr id="4098" name="Picture 2" descr="Hairspray (musical) - Wikipedia">
            <a:extLst>
              <a:ext uri="{FF2B5EF4-FFF2-40B4-BE49-F238E27FC236}">
                <a16:creationId xmlns:a16="http://schemas.microsoft.com/office/drawing/2014/main" id="{71164968-BDCF-6560-40A3-8344EA85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4" y="2841262"/>
            <a:ext cx="18288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E0DBA81-A58C-C6DE-41BA-735E84D02B44}"/>
              </a:ext>
            </a:extLst>
          </p:cNvPr>
          <p:cNvSpPr txBox="1"/>
          <p:nvPr/>
        </p:nvSpPr>
        <p:spPr>
          <a:xfrm>
            <a:off x="418408" y="5551402"/>
            <a:ext cx="8360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/>
              <a:t>In Performance Review, students have studied </a:t>
            </a:r>
            <a:r>
              <a:rPr lang="en-GB" sz="2000" b="1"/>
              <a:t>The Sorcerer's Apprentice</a:t>
            </a:r>
            <a:r>
              <a:rPr lang="en-GB" sz="2000"/>
              <a:t>, our current production is </a:t>
            </a:r>
            <a:r>
              <a:rPr lang="en-GB" sz="2000" b="1"/>
              <a:t>Treasure Island </a:t>
            </a:r>
            <a:r>
              <a:rPr lang="en-GB" sz="2000"/>
              <a:t>and in the final term we will look at Matthew </a:t>
            </a:r>
            <a:r>
              <a:rPr lang="en-GB" sz="2000" err="1"/>
              <a:t>Bourne's</a:t>
            </a:r>
            <a:r>
              <a:rPr lang="en-GB" sz="2000"/>
              <a:t> </a:t>
            </a:r>
            <a:r>
              <a:rPr lang="en-GB" sz="2000" b="1"/>
              <a:t>The Nutcracker</a:t>
            </a:r>
            <a:r>
              <a:rPr lang="en-GB" sz="20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90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900FA-0DE0-0E66-379E-5B5091824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5436-613A-5537-FB38-D5B176066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Performing Arts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BA991C-C09E-BD3F-C35F-B4490725A10A}"/>
              </a:ext>
            </a:extLst>
          </p:cNvPr>
          <p:cNvSpPr txBox="1"/>
          <p:nvPr/>
        </p:nvSpPr>
        <p:spPr>
          <a:xfrm>
            <a:off x="86007" y="1511662"/>
            <a:ext cx="5914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In Dance, students have practiced and performed dance in the styles of </a:t>
            </a:r>
            <a:r>
              <a:rPr lang="en-GB" sz="2400" b="1"/>
              <a:t>Rock n Roll</a:t>
            </a:r>
            <a:r>
              <a:rPr lang="en-GB" sz="2400"/>
              <a:t>, </a:t>
            </a:r>
            <a:r>
              <a:rPr lang="en-GB" sz="2400" b="1"/>
              <a:t>Street</a:t>
            </a:r>
            <a:r>
              <a:rPr lang="en-GB" sz="2400"/>
              <a:t> dance and </a:t>
            </a:r>
            <a:r>
              <a:rPr lang="en-GB" sz="2400" b="1"/>
              <a:t>African </a:t>
            </a:r>
            <a:r>
              <a:rPr lang="en-GB" sz="2400"/>
              <a:t>dance.</a:t>
            </a:r>
          </a:p>
        </p:txBody>
      </p:sp>
      <p:pic>
        <p:nvPicPr>
          <p:cNvPr id="5122" name="Picture 2" descr="African Dancing – The Impact">
            <a:extLst>
              <a:ext uri="{FF2B5EF4-FFF2-40B4-BE49-F238E27FC236}">
                <a16:creationId xmlns:a16="http://schemas.microsoft.com/office/drawing/2014/main" id="{A0161BDA-1E87-FC46-7A20-BB424C509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2" t="34191" r="12619"/>
          <a:stretch/>
        </p:blipFill>
        <p:spPr bwMode="auto">
          <a:xfrm>
            <a:off x="6191013" y="1511663"/>
            <a:ext cx="5657600" cy="21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C0ED7F-6A52-08C5-1E0D-4BD0EE4BC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844212"/>
            <a:ext cx="4976844" cy="2799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0B27B5-B34D-1366-43F7-0988C1FACF0E}"/>
              </a:ext>
            </a:extLst>
          </p:cNvPr>
          <p:cNvSpPr txBox="1"/>
          <p:nvPr/>
        </p:nvSpPr>
        <p:spPr>
          <a:xfrm>
            <a:off x="5592148" y="3978626"/>
            <a:ext cx="62188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In music, students have been experimenting with </a:t>
            </a:r>
            <a:r>
              <a:rPr lang="en-GB" sz="2400" b="1"/>
              <a:t>digital music learning </a:t>
            </a:r>
            <a:r>
              <a:rPr lang="en-GB" sz="2400"/>
              <a:t>and </a:t>
            </a:r>
            <a:r>
              <a:rPr lang="en-GB" sz="2400" b="1"/>
              <a:t>production.</a:t>
            </a:r>
          </a:p>
          <a:p>
            <a:endParaRPr lang="en-GB" sz="2400" b="1"/>
          </a:p>
          <a:p>
            <a:r>
              <a:rPr lang="en-GB" sz="2400"/>
              <a:t>They have also been excited to start working in our new specialist music room on the Westfield drive site.</a:t>
            </a:r>
          </a:p>
        </p:txBody>
      </p:sp>
    </p:spTree>
    <p:extLst>
      <p:ext uri="{BB962C8B-B14F-4D97-AF65-F5344CB8AC3E}">
        <p14:creationId xmlns:p14="http://schemas.microsoft.com/office/powerpoint/2010/main" val="2156710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91DBA-C399-DEA3-588B-F11890768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34443-DC42-F218-D137-C793E4D89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 err="1">
                <a:solidFill>
                  <a:schemeClr val="bg1"/>
                </a:solidFill>
              </a:rPr>
              <a:t>Maths</a:t>
            </a:r>
            <a:r>
              <a:rPr lang="en-US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B8EFA-8C61-394E-330E-89D862B15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28" y="1468573"/>
            <a:ext cx="6504162" cy="5248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In </a:t>
            </a:r>
            <a:r>
              <a:rPr lang="en-US" err="1"/>
              <a:t>Maths</a:t>
            </a:r>
            <a:r>
              <a:rPr lang="en-US"/>
              <a:t>, students have been working on </a:t>
            </a:r>
            <a:r>
              <a:rPr lang="en-US" b="1"/>
              <a:t>proportional reasoning tasks </a:t>
            </a:r>
            <a:r>
              <a:rPr lang="en-US"/>
              <a:t>and </a:t>
            </a:r>
            <a:r>
              <a:rPr lang="en-US" b="1"/>
              <a:t>Algebra</a:t>
            </a:r>
            <a:r>
              <a:rPr lang="en-US"/>
              <a:t>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Students have also studied </a:t>
            </a:r>
            <a:r>
              <a:rPr lang="en-US" b="1"/>
              <a:t>shape topics and calculations with circles </a:t>
            </a:r>
            <a:r>
              <a:rPr lang="en-US"/>
              <a:t>– Miss Wheatcroft's class used edible resources!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Watch out for </a:t>
            </a:r>
            <a:r>
              <a:rPr lang="en-US" err="1"/>
              <a:t>Mr</a:t>
            </a:r>
            <a:r>
              <a:rPr lang="en-US"/>
              <a:t> </a:t>
            </a:r>
            <a:r>
              <a:rPr lang="en-US" err="1"/>
              <a:t>Touhey's</a:t>
            </a:r>
            <a:r>
              <a:rPr lang="en-US"/>
              <a:t> Pi day (March 14th) where you can win the chance to 'Pi' your </a:t>
            </a:r>
            <a:r>
              <a:rPr lang="en-US" err="1"/>
              <a:t>Maths</a:t>
            </a:r>
            <a:r>
              <a:rPr lang="en-US"/>
              <a:t> Teacher.</a:t>
            </a:r>
          </a:p>
        </p:txBody>
      </p:sp>
      <p:pic>
        <p:nvPicPr>
          <p:cNvPr id="4" name="Picture 3" descr="A round object with a symbol on it&#10;&#10;AI-generated content may be incorrect.">
            <a:extLst>
              <a:ext uri="{FF2B5EF4-FFF2-40B4-BE49-F238E27FC236}">
                <a16:creationId xmlns:a16="http://schemas.microsoft.com/office/drawing/2014/main" id="{DA86F20F-1583-9390-D4DB-D4FC1775A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058" y="4922916"/>
            <a:ext cx="2037411" cy="1793991"/>
          </a:xfrm>
          <a:prstGeom prst="rect">
            <a:avLst/>
          </a:prstGeom>
        </p:spPr>
      </p:pic>
      <p:pic>
        <p:nvPicPr>
          <p:cNvPr id="6" name="Picture 5" descr="A paper with writing on it&#10;&#10;AI-generated content may be incorrect.">
            <a:extLst>
              <a:ext uri="{FF2B5EF4-FFF2-40B4-BE49-F238E27FC236}">
                <a16:creationId xmlns:a16="http://schemas.microsoft.com/office/drawing/2014/main" id="{64F6C8DD-5AC9-D8B3-76E8-C344A6E0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112" y="1468574"/>
            <a:ext cx="4838566" cy="335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27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85ABD-2A99-5FAA-980D-48C08FB6F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76" y="1510325"/>
            <a:ext cx="6205396" cy="51667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800"/>
              <a:t>In PE, students have been participating in </a:t>
            </a:r>
            <a:r>
              <a:rPr lang="en-US" sz="2800" b="1"/>
              <a:t>trampolining, fitness and rugby</a:t>
            </a:r>
            <a:r>
              <a:rPr lang="en-US" sz="2800"/>
              <a:t>. 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Lots of success for Year 8 in: </a:t>
            </a:r>
          </a:p>
          <a:p>
            <a:r>
              <a:rPr lang="en-US" sz="2800"/>
              <a:t>Cross Country</a:t>
            </a:r>
          </a:p>
          <a:p>
            <a:r>
              <a:rPr lang="en-US" sz="2800"/>
              <a:t>Football</a:t>
            </a:r>
          </a:p>
          <a:p>
            <a:r>
              <a:rPr lang="en-US" sz="2800"/>
              <a:t>Hockey </a:t>
            </a:r>
          </a:p>
          <a:p>
            <a:r>
              <a:rPr lang="en-US" sz="2800"/>
              <a:t>Netball.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lnSpc>
                <a:spcPct val="120000"/>
              </a:lnSpc>
              <a:buNone/>
            </a:pPr>
            <a:r>
              <a:rPr lang="en-US" sz="2800"/>
              <a:t>We have loved seeing so many attend after school basketball, badminton and </a:t>
            </a:r>
            <a:r>
              <a:rPr lang="en-US" sz="2800" err="1"/>
              <a:t>self-defence</a:t>
            </a:r>
            <a:r>
              <a:rPr lang="en-US" sz="2800"/>
              <a:t> too!</a:t>
            </a:r>
            <a:endParaRPr lang="en-GB" sz="2800"/>
          </a:p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DE7E2E-73CD-D6EA-E0DA-BC37B801A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Physical Education  </a:t>
            </a:r>
          </a:p>
        </p:txBody>
      </p:sp>
      <p:pic>
        <p:nvPicPr>
          <p:cNvPr id="5" name="Picture 4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8BA3C28C-B94A-DA60-A7C9-5A136989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35" t="18273" r="18496" b="29333"/>
          <a:stretch/>
        </p:blipFill>
        <p:spPr>
          <a:xfrm>
            <a:off x="6923314" y="1510325"/>
            <a:ext cx="4851918" cy="2656578"/>
          </a:xfrm>
          <a:prstGeom prst="rect">
            <a:avLst/>
          </a:prstGeom>
        </p:spPr>
      </p:pic>
      <p:pic>
        <p:nvPicPr>
          <p:cNvPr id="6" name="Picture 5" descr="A group of girls in a gym&#10;&#10;AI-generated content may be incorrect.">
            <a:extLst>
              <a:ext uri="{FF2B5EF4-FFF2-40B4-BE49-F238E27FC236}">
                <a16:creationId xmlns:a16="http://schemas.microsoft.com/office/drawing/2014/main" id="{F437500C-02BB-2EE4-67DD-7D14D4B5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440" r="12416"/>
          <a:stretch/>
        </p:blipFill>
        <p:spPr>
          <a:xfrm>
            <a:off x="8026894" y="4276312"/>
            <a:ext cx="2871261" cy="240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90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8F2C-CD42-5429-6B5C-325DC6A8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22400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EA4F1-CEDB-59AD-C41C-5EE545E50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68" y="1760310"/>
            <a:ext cx="116928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/>
              <a:t>We aim to provide you with:</a:t>
            </a:r>
          </a:p>
          <a:p>
            <a:pPr marL="0" indent="0">
              <a:buNone/>
            </a:pPr>
            <a:endParaRPr lang="en-GB" sz="3200"/>
          </a:p>
          <a:p>
            <a:r>
              <a:rPr lang="en-GB" sz="3200"/>
              <a:t>An insight into Year 8 so far.</a:t>
            </a:r>
          </a:p>
          <a:p>
            <a:r>
              <a:rPr lang="en-GB" sz="3200"/>
              <a:t>Key dates upcoming for Year 8.</a:t>
            </a:r>
          </a:p>
          <a:p>
            <a:r>
              <a:rPr lang="en-GB" sz="3200"/>
              <a:t>Information on how to support your child. </a:t>
            </a:r>
          </a:p>
        </p:txBody>
      </p:sp>
    </p:spTree>
    <p:extLst>
      <p:ext uri="{BB962C8B-B14F-4D97-AF65-F5344CB8AC3E}">
        <p14:creationId xmlns:p14="http://schemas.microsoft.com/office/powerpoint/2010/main" val="1179714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3A4E0-CC73-F30F-40A3-A2CC1987B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6575-632F-65DB-762C-374CAC3E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Science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BE514-3BF6-B463-0CD9-F955F90F2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09" y="1327831"/>
            <a:ext cx="11172258" cy="53844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3600"/>
              <a:t>🔬 </a:t>
            </a:r>
            <a:r>
              <a:rPr lang="en-GB" sz="3600" b="1"/>
              <a:t>Scientists of the future</a:t>
            </a:r>
            <a:r>
              <a:rPr lang="en-GB" sz="3600"/>
              <a:t>! 🚀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000"/>
              <a:t>Year 8 are on an incredible journey through the wonders of science, uncovering the secrets of the world around (and inside) them!</a:t>
            </a:r>
          </a:p>
          <a:p>
            <a:pPr marL="514350" indent="-400050">
              <a:lnSpc>
                <a:spcPct val="120000"/>
              </a:lnSpc>
              <a:buNone/>
            </a:pPr>
            <a:r>
              <a:rPr lang="en-GB" sz="2000"/>
              <a:t>🦴	</a:t>
            </a:r>
            <a:r>
              <a:rPr lang="en-GB" sz="2000" b="1"/>
              <a:t>The marvel of organisms</a:t>
            </a:r>
            <a:r>
              <a:rPr lang="en-GB" sz="2000"/>
              <a:t> – The have explored the astonishing hu</a:t>
            </a:r>
            <a:r>
              <a:rPr lang="en-GB" sz="2000" b="1"/>
              <a:t>man skeleton</a:t>
            </a:r>
            <a:r>
              <a:rPr lang="en-GB" sz="2000"/>
              <a:t>, a true masterpiece of nature that gives us support, protection, and movement—and even works as a blood cell factory to keep us alive and thriving!</a:t>
            </a:r>
          </a:p>
          <a:p>
            <a:pPr marL="514350" indent="-400050">
              <a:lnSpc>
                <a:spcPct val="120000"/>
              </a:lnSpc>
              <a:buNone/>
            </a:pPr>
            <a:r>
              <a:rPr lang="en-GB" sz="2000"/>
              <a:t>💨	</a:t>
            </a:r>
            <a:r>
              <a:rPr lang="en-GB" sz="2000" b="1"/>
              <a:t>The mysteries of matter</a:t>
            </a:r>
            <a:r>
              <a:rPr lang="en-GB" sz="2000"/>
              <a:t> – They have unlocked the power </a:t>
            </a:r>
            <a:r>
              <a:rPr lang="en-GB" sz="2000" b="1"/>
              <a:t>of particles in motion</a:t>
            </a:r>
            <a:r>
              <a:rPr lang="en-GB" sz="2000"/>
              <a:t>, discovering how scents travel through the air and how oxygen spreads through your lungs. Whether its popcorn filling a room or life-giving breath, these invisible particles shape our world!</a:t>
            </a:r>
          </a:p>
          <a:p>
            <a:pPr marL="514350" indent="-400050">
              <a:lnSpc>
                <a:spcPct val="120000"/>
              </a:lnSpc>
              <a:buNone/>
            </a:pPr>
            <a:r>
              <a:rPr lang="en-GB" sz="2000"/>
              <a:t>🔥	</a:t>
            </a:r>
            <a:r>
              <a:rPr lang="en-GB" sz="2000" b="1"/>
              <a:t>The energy of the Universe</a:t>
            </a:r>
            <a:r>
              <a:rPr lang="en-GB" sz="2000"/>
              <a:t> – They have dived into the science of </a:t>
            </a:r>
            <a:r>
              <a:rPr lang="en-GB" sz="2000" b="1"/>
              <a:t>heat and temperature</a:t>
            </a:r>
            <a:r>
              <a:rPr lang="en-GB" sz="2000"/>
              <a:t>, uncovering the science of </a:t>
            </a:r>
            <a:r>
              <a:rPr lang="en-GB" sz="2000" b="1"/>
              <a:t>thermal equilibrium</a:t>
            </a:r>
            <a:r>
              <a:rPr lang="en-GB" sz="2000"/>
              <a:t> and what controls the </a:t>
            </a:r>
            <a:r>
              <a:rPr lang="en-GB" sz="2000" b="1"/>
              <a:t>rate of cooling </a:t>
            </a:r>
            <a:r>
              <a:rPr lang="en-GB" sz="2000"/>
              <a:t>— from </a:t>
            </a:r>
            <a:r>
              <a:rPr lang="en-GB" sz="2000" b="1"/>
              <a:t>snuggly winter coats</a:t>
            </a:r>
            <a:r>
              <a:rPr lang="en-GB" sz="2000"/>
              <a:t> to the cutting-edge technology of </a:t>
            </a:r>
            <a:r>
              <a:rPr lang="en-GB" sz="2000" b="1"/>
              <a:t>spacecraft</a:t>
            </a:r>
            <a:r>
              <a:rPr lang="en-GB" sz="2000"/>
              <a:t>!</a:t>
            </a:r>
          </a:p>
          <a:p>
            <a:pPr marL="0" indent="0" fontAlgn="base">
              <a:lnSpc>
                <a:spcPct val="120000"/>
              </a:lnSpc>
              <a:buNone/>
            </a:pPr>
            <a:endParaRPr lang="en-GB" sz="2400" i="0">
              <a:solidFill>
                <a:srgbClr val="000000"/>
              </a:solidFill>
              <a:effectLst/>
              <a:latin typeface="Aptos"/>
            </a:endParaRPr>
          </a:p>
          <a:p>
            <a:pPr marL="361950" indent="-361950" algn="l" fontAlgn="base">
              <a:lnSpc>
                <a:spcPct val="170000"/>
              </a:lnSpc>
              <a:buNone/>
            </a:pPr>
            <a:endParaRPr lang="en-GB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502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8" name="Rectangle 615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Did a Calendar Change Cause Riots in England? | Britannica">
            <a:extLst>
              <a:ext uri="{FF2B5EF4-FFF2-40B4-BE49-F238E27FC236}">
                <a16:creationId xmlns:a16="http://schemas.microsoft.com/office/drawing/2014/main" id="{4E5608DB-3AFA-A2CD-0E19-57C1D01E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0" name="Rectangle 615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3C1156-422A-5E02-6DC6-1DD4A241C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11" y="2144490"/>
            <a:ext cx="3822189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b="1"/>
              <a:t>What is next for Year 8? </a:t>
            </a:r>
          </a:p>
        </p:txBody>
      </p:sp>
    </p:spTree>
    <p:extLst>
      <p:ext uri="{BB962C8B-B14F-4D97-AF65-F5344CB8AC3E}">
        <p14:creationId xmlns:p14="http://schemas.microsoft.com/office/powerpoint/2010/main" val="320381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Key Dates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F7411-2DF4-6BC8-AEC0-676D0242C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3600" b="1"/>
              <a:t>Thursday 15</a:t>
            </a:r>
            <a:r>
              <a:rPr lang="en-GB" sz="3600" b="1" baseline="30000"/>
              <a:t>th</a:t>
            </a:r>
            <a:r>
              <a:rPr lang="en-GB" sz="3600" b="1"/>
              <a:t> May</a:t>
            </a:r>
            <a:r>
              <a:rPr lang="en-GB" sz="3600"/>
              <a:t> = Year 8L Parents Evening</a:t>
            </a:r>
          </a:p>
          <a:p>
            <a:r>
              <a:rPr lang="en-GB" sz="3600" b="1"/>
              <a:t>Thursday 22</a:t>
            </a:r>
            <a:r>
              <a:rPr lang="en-GB" sz="3600" b="1" baseline="30000"/>
              <a:t>nd</a:t>
            </a:r>
            <a:r>
              <a:rPr lang="en-GB" sz="3600" b="1"/>
              <a:t> May</a:t>
            </a:r>
            <a:r>
              <a:rPr lang="en-GB" sz="3600"/>
              <a:t> = Year 8R Parents Evening</a:t>
            </a:r>
          </a:p>
          <a:p>
            <a:r>
              <a:rPr lang="en-GB" sz="3600" b="1"/>
              <a:t>Monday 9</a:t>
            </a:r>
            <a:r>
              <a:rPr lang="en-GB" sz="3600" b="1" baseline="30000"/>
              <a:t>th</a:t>
            </a:r>
            <a:r>
              <a:rPr lang="en-GB" sz="3600" b="1"/>
              <a:t> – Friday 13</a:t>
            </a:r>
            <a:r>
              <a:rPr lang="en-GB" sz="3600" b="1" baseline="30000"/>
              <a:t>th</a:t>
            </a:r>
            <a:r>
              <a:rPr lang="en-GB" sz="3600" b="1"/>
              <a:t> June</a:t>
            </a:r>
            <a:r>
              <a:rPr lang="en-GB" sz="3600"/>
              <a:t> = Year 8 Exams</a:t>
            </a:r>
          </a:p>
        </p:txBody>
      </p:sp>
    </p:spTree>
    <p:extLst>
      <p:ext uri="{BB962C8B-B14F-4D97-AF65-F5344CB8AC3E}">
        <p14:creationId xmlns:p14="http://schemas.microsoft.com/office/powerpoint/2010/main" val="3310734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How can you support your child?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D7B163-05C9-B849-4F25-593421DEE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57" y="1572128"/>
            <a:ext cx="119000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>
                <a:ea typeface="Calibri"/>
                <a:cs typeface="Calibri"/>
              </a:rPr>
              <a:t>At Knutsford Academy, we promote a Study Skills Curriculum.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>
                <a:ea typeface="Calibri"/>
                <a:cs typeface="Calibri"/>
              </a:rPr>
              <a:t>The following strategies are being explicitly taught to improve students' ability to </a:t>
            </a:r>
            <a:r>
              <a:rPr lang="en-US" sz="2800" b="1">
                <a:ea typeface="Calibri"/>
                <a:cs typeface="Calibri"/>
              </a:rPr>
              <a:t>study independently</a:t>
            </a:r>
            <a:r>
              <a:rPr lang="en-US" sz="2800">
                <a:ea typeface="Calibri"/>
                <a:cs typeface="Calibri"/>
              </a:rPr>
              <a:t>, </a:t>
            </a:r>
            <a:r>
              <a:rPr lang="en-US" sz="2800" b="1">
                <a:ea typeface="Calibri"/>
                <a:cs typeface="Calibri"/>
              </a:rPr>
              <a:t>revise effectively</a:t>
            </a:r>
            <a:r>
              <a:rPr lang="en-US" sz="2800">
                <a:ea typeface="Calibri"/>
                <a:cs typeface="Calibri"/>
              </a:rPr>
              <a:t> and </a:t>
            </a:r>
            <a:r>
              <a:rPr lang="en-US" sz="2800" b="1">
                <a:ea typeface="Calibri"/>
                <a:cs typeface="Calibri"/>
              </a:rPr>
              <a:t>remember more.</a:t>
            </a:r>
          </a:p>
          <a:p>
            <a:endParaRPr lang="en-US" sz="2800" b="1"/>
          </a:p>
          <a:p>
            <a:pPr marL="0" indent="0">
              <a:buNone/>
            </a:pPr>
            <a:r>
              <a:rPr lang="en-US" sz="2800" b="1">
                <a:ea typeface="Calibri" panose="020F0502020204030204"/>
                <a:cs typeface="Calibri" panose="020F0502020204030204"/>
              </a:rPr>
              <a:t>At Key Stage 3</a:t>
            </a:r>
            <a:endParaRPr lang="en-US" sz="2800" b="1"/>
          </a:p>
          <a:p>
            <a:pPr marL="457200" indent="-457200">
              <a:buFont typeface="Arial"/>
              <a:buChar char="•"/>
            </a:pPr>
            <a:r>
              <a:rPr lang="en-US" sz="2800" b="1"/>
              <a:t>Flash Cards</a:t>
            </a:r>
            <a:endParaRPr lang="en-US" sz="2800" b="1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>
                <a:ea typeface="Calibri"/>
                <a:cs typeface="Calibri"/>
              </a:rPr>
              <a:t>Mind maps</a:t>
            </a:r>
          </a:p>
          <a:p>
            <a:pPr marL="457200" indent="-457200">
              <a:buFont typeface="Arial"/>
              <a:buChar char="•"/>
            </a:pPr>
            <a:r>
              <a:rPr lang="en-US" sz="2800" b="1">
                <a:ea typeface="Calibri"/>
                <a:cs typeface="Calibri"/>
              </a:rPr>
              <a:t>Dual Coding</a:t>
            </a:r>
          </a:p>
          <a:p>
            <a:endParaRPr lang="en-GB"/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541" y="3328543"/>
            <a:ext cx="3158835" cy="315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23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How can you support your child? </a:t>
            </a:r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8" y="112139"/>
            <a:ext cx="1644790" cy="1644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148C36-F4A3-B2CC-CAFA-198FB9DDE525}"/>
              </a:ext>
            </a:extLst>
          </p:cNvPr>
          <p:cNvSpPr txBox="1"/>
          <p:nvPr/>
        </p:nvSpPr>
        <p:spPr>
          <a:xfrm>
            <a:off x="1577757" y="2295389"/>
            <a:ext cx="2232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The Classroom</a:t>
            </a: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E46A2D81-8AB0-7928-318C-6D0DDC9FFA40}"/>
              </a:ext>
            </a:extLst>
          </p:cNvPr>
          <p:cNvSpPr/>
          <p:nvPr/>
        </p:nvSpPr>
        <p:spPr>
          <a:xfrm>
            <a:off x="3195634" y="2711592"/>
            <a:ext cx="2451371" cy="383027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CA415-68B1-66FF-EAD8-C7576A80C99A}"/>
              </a:ext>
            </a:extLst>
          </p:cNvPr>
          <p:cNvSpPr txBox="1"/>
          <p:nvPr/>
        </p:nvSpPr>
        <p:spPr>
          <a:xfrm>
            <a:off x="4433587" y="2343288"/>
            <a:ext cx="28305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/>
              <a:t>Our Working Memory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DE1A5F59-AA64-2832-5F71-29E0005580DB}"/>
              </a:ext>
            </a:extLst>
          </p:cNvPr>
          <p:cNvSpPr/>
          <p:nvPr/>
        </p:nvSpPr>
        <p:spPr>
          <a:xfrm rot="21480000">
            <a:off x="5865252" y="1957855"/>
            <a:ext cx="2451371" cy="392415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00098-0705-E920-097C-ECF04D16FB86}"/>
              </a:ext>
            </a:extLst>
          </p:cNvPr>
          <p:cNvSpPr txBox="1"/>
          <p:nvPr/>
        </p:nvSpPr>
        <p:spPr>
          <a:xfrm>
            <a:off x="7783751" y="2343436"/>
            <a:ext cx="28458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/>
              <a:t>Our Long-Term Memory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3B6E29-990A-08AA-1C52-A221F2DE9B8D}"/>
              </a:ext>
            </a:extLst>
          </p:cNvPr>
          <p:cNvSpPr/>
          <p:nvPr/>
        </p:nvSpPr>
        <p:spPr>
          <a:xfrm rot="177235">
            <a:off x="5877204" y="1717046"/>
            <a:ext cx="2563942" cy="692498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>
            <a:prstTxWarp prst="textArchUp">
              <a:avLst>
                <a:gd name="adj" fmla="val 10144996"/>
              </a:avLst>
            </a:prstTxWarp>
            <a:spAutoFit/>
          </a:bodyPr>
          <a:lstStyle/>
          <a:p>
            <a:pPr algn="ctr"/>
            <a:r>
              <a:rPr lang="en-US" sz="405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Encoding</a:t>
            </a:r>
          </a:p>
        </p:txBody>
      </p:sp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F155685D-97CD-35C9-393F-3288915937DA}"/>
              </a:ext>
            </a:extLst>
          </p:cNvPr>
          <p:cNvSpPr/>
          <p:nvPr/>
        </p:nvSpPr>
        <p:spPr>
          <a:xfrm flipV="1">
            <a:off x="2584897" y="2066734"/>
            <a:ext cx="2451371" cy="23112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2" name="Arrow: Curved Up 11">
            <a:extLst>
              <a:ext uri="{FF2B5EF4-FFF2-40B4-BE49-F238E27FC236}">
                <a16:creationId xmlns:a16="http://schemas.microsoft.com/office/drawing/2014/main" id="{08A0C028-E617-FD9B-9462-B20D5B19C83A}"/>
              </a:ext>
            </a:extLst>
          </p:cNvPr>
          <p:cNvSpPr/>
          <p:nvPr/>
        </p:nvSpPr>
        <p:spPr>
          <a:xfrm>
            <a:off x="2282940" y="2660412"/>
            <a:ext cx="2451371" cy="383027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710645-776C-406C-F0EC-A310E475D2DF}"/>
              </a:ext>
            </a:extLst>
          </p:cNvPr>
          <p:cNvSpPr txBox="1"/>
          <p:nvPr/>
        </p:nvSpPr>
        <p:spPr>
          <a:xfrm>
            <a:off x="551198" y="3902540"/>
            <a:ext cx="11053600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800"/>
              <a:t>In lessons students are given lots of knowledge to store in our working memory.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2800"/>
          </a:p>
          <a:p>
            <a:r>
              <a:rPr lang="en-GB" sz="2800"/>
              <a:t>The working memory is much smaller than the long-term memory, so we need to learn it (encoding) to move it into the long-term memory.</a:t>
            </a:r>
            <a:endParaRPr lang="en-US" sz="28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9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Flashcards </a:t>
            </a:r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8" y="112139"/>
            <a:ext cx="1644790" cy="164479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83FA6F-8CB9-F0FB-56CE-0A95E6CF6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369" y="1708522"/>
            <a:ext cx="11825900" cy="3762465"/>
          </a:xfrm>
        </p:spPr>
        <p:txBody>
          <a:bodyPr vert="horz" lIns="68580" tIns="34290" rIns="68580" bIns="34290" rtlCol="0" anchor="t">
            <a:noAutofit/>
          </a:bodyPr>
          <a:lstStyle/>
          <a:p>
            <a:pPr fontAlgn="base"/>
            <a:r>
              <a:rPr lang="en-GB" sz="2400">
                <a:solidFill>
                  <a:srgbClr val="000000"/>
                </a:solidFill>
              </a:rPr>
              <a:t>Work well for things you must memorise such as:</a:t>
            </a:r>
            <a:r>
              <a:rPr lang="en-US" sz="2400">
                <a:solidFill>
                  <a:srgbClr val="000000"/>
                </a:solidFill>
              </a:rPr>
              <a:t>​</a:t>
            </a:r>
          </a:p>
          <a:p>
            <a:pPr lvl="1" fontAlgn="base"/>
            <a:r>
              <a:rPr lang="en-US">
                <a:solidFill>
                  <a:srgbClr val="000000"/>
                </a:solidFill>
              </a:rPr>
              <a:t>Definitions of keywords​</a:t>
            </a:r>
          </a:p>
          <a:p>
            <a:pPr lvl="1" fontAlgn="base"/>
            <a:r>
              <a:rPr lang="en-US">
                <a:solidFill>
                  <a:srgbClr val="000000"/>
                </a:solidFill>
              </a:rPr>
              <a:t>Important dates​</a:t>
            </a:r>
          </a:p>
          <a:p>
            <a:pPr lvl="1" fontAlgn="base"/>
            <a:r>
              <a:rPr lang="en-US">
                <a:solidFill>
                  <a:srgbClr val="000000"/>
                </a:solidFill>
              </a:rPr>
              <a:t>Equations​</a:t>
            </a:r>
          </a:p>
          <a:p>
            <a:pPr lvl="1" fontAlgn="base"/>
            <a:r>
              <a:rPr lang="en-US">
                <a:solidFill>
                  <a:srgbClr val="000000"/>
                </a:solidFill>
              </a:rPr>
              <a:t>Names of equipment/parts of a diagram ​</a:t>
            </a:r>
          </a:p>
          <a:p>
            <a:pPr lvl="1" fontAlgn="base"/>
            <a:r>
              <a:rPr lang="en-US">
                <a:solidFill>
                  <a:srgbClr val="000000"/>
                </a:solidFill>
              </a:rPr>
              <a:t>Quotes​</a:t>
            </a:r>
            <a:endParaRPr lang="en-GB">
              <a:solidFill>
                <a:srgbClr val="000000"/>
              </a:solidFill>
            </a:endParaRPr>
          </a:p>
          <a:p>
            <a:pPr fontAlgn="base"/>
            <a:r>
              <a:rPr lang="en-GB" sz="2400">
                <a:solidFill>
                  <a:srgbClr val="000000"/>
                </a:solidFill>
              </a:rPr>
              <a:t>A great way to summarise your work so that somebody can test you</a:t>
            </a:r>
          </a:p>
          <a:p>
            <a:pPr fontAlgn="base"/>
            <a:r>
              <a:rPr lang="en-GB" sz="2400">
                <a:solidFill>
                  <a:srgbClr val="000000"/>
                </a:solidFill>
              </a:rPr>
              <a:t>Easy to take with you when you go places</a:t>
            </a:r>
          </a:p>
          <a:p>
            <a:r>
              <a:rPr lang="en-GB" sz="2400">
                <a:solidFill>
                  <a:srgbClr val="000000"/>
                </a:solidFill>
                <a:ea typeface="Calibri"/>
                <a:cs typeface="Calibri"/>
              </a:rPr>
              <a:t>Can be used as a question or as a prompt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1BD2E5-DAF5-5B61-2E84-B8AA47B6ED54}"/>
              </a:ext>
            </a:extLst>
          </p:cNvPr>
          <p:cNvSpPr txBox="1"/>
          <p:nvPr/>
        </p:nvSpPr>
        <p:spPr>
          <a:xfrm>
            <a:off x="242369" y="5798368"/>
            <a:ext cx="1116735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/>
              <a:t>Health Check:		You can buy ready-made flash cards – but making the flash card is an important part of the revision strategy!</a:t>
            </a:r>
          </a:p>
        </p:txBody>
      </p:sp>
      <p:pic>
        <p:nvPicPr>
          <p:cNvPr id="15" name="Graphic 14" descr="Heartbeat with solid fill">
            <a:extLst>
              <a:ext uri="{FF2B5EF4-FFF2-40B4-BE49-F238E27FC236}">
                <a16:creationId xmlns:a16="http://schemas.microsoft.com/office/drawing/2014/main" id="{1245C7E9-4A98-ADC4-E520-A62DAB318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8384" y="5470987"/>
            <a:ext cx="997463" cy="9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How do we make and use flashcards? </a:t>
            </a:r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8" y="112139"/>
            <a:ext cx="1644790" cy="164479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123DB0C-C09E-23A1-7342-205E634C52A2}"/>
              </a:ext>
            </a:extLst>
          </p:cNvPr>
          <p:cNvSpPr txBox="1">
            <a:spLocks/>
          </p:cNvSpPr>
          <p:nvPr/>
        </p:nvSpPr>
        <p:spPr>
          <a:xfrm>
            <a:off x="219496" y="1551865"/>
            <a:ext cx="11307024" cy="464541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GB" b="1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Q&amp;A</a:t>
            </a:r>
          </a:p>
          <a:p>
            <a:pPr fontAlgn="base"/>
            <a:r>
              <a:rPr lang="en-GB">
                <a:solidFill>
                  <a:srgbClr val="000000"/>
                </a:solidFill>
                <a:latin typeface="Aptos"/>
              </a:rPr>
              <a:t>Big Writing</a:t>
            </a:r>
          </a:p>
          <a:p>
            <a:pPr fontAlgn="base"/>
            <a:r>
              <a:rPr lang="en-GB">
                <a:solidFill>
                  <a:srgbClr val="000000"/>
                </a:solidFill>
                <a:latin typeface="Aptos"/>
              </a:rPr>
              <a:t>Readable in a ‘FLASH’</a:t>
            </a:r>
          </a:p>
          <a:p>
            <a:pPr fontAlgn="base"/>
            <a:endParaRPr lang="en-GB">
              <a:solidFill>
                <a:srgbClr val="000000"/>
              </a:solidFill>
              <a:latin typeface="Aptos"/>
            </a:endParaRPr>
          </a:p>
          <a:p>
            <a:pPr fontAlgn="base"/>
            <a:endParaRPr lang="en-GB">
              <a:solidFill>
                <a:srgbClr val="000000"/>
              </a:solidFill>
              <a:latin typeface="Aptos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en-GB" b="1">
                <a:solidFill>
                  <a:srgbClr val="000000"/>
                </a:solidFill>
                <a:latin typeface="Aptos"/>
                <a:ea typeface="Calibri"/>
                <a:cs typeface="Calibri"/>
              </a:rPr>
              <a:t>General Topic</a:t>
            </a:r>
          </a:p>
          <a:p>
            <a:pPr fontAlgn="base"/>
            <a:r>
              <a:rPr lang="en-GB">
                <a:solidFill>
                  <a:srgbClr val="000000"/>
                </a:solidFill>
                <a:latin typeface="Aptos"/>
              </a:rPr>
              <a:t>Summary of a topic</a:t>
            </a:r>
          </a:p>
          <a:p>
            <a:pPr fontAlgn="base"/>
            <a:r>
              <a:rPr lang="en-GB">
                <a:solidFill>
                  <a:srgbClr val="000000"/>
                </a:solidFill>
                <a:latin typeface="Aptos"/>
              </a:rPr>
              <a:t>Key words or short sentences</a:t>
            </a:r>
          </a:p>
          <a:p>
            <a:pPr fontAlgn="base"/>
            <a:r>
              <a:rPr lang="en-GB">
                <a:solidFill>
                  <a:srgbClr val="000000"/>
                </a:solidFill>
                <a:latin typeface="Aptos"/>
              </a:rPr>
              <a:t>Bullet points</a:t>
            </a:r>
          </a:p>
          <a:p>
            <a:pPr fontAlgn="base"/>
            <a:endParaRPr lang="en-GB" sz="18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en-GB" sz="1800"/>
          </a:p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736A58-AFDA-FD51-CEB1-AD6C767DDD0E}"/>
              </a:ext>
            </a:extLst>
          </p:cNvPr>
          <p:cNvSpPr txBox="1"/>
          <p:nvPr/>
        </p:nvSpPr>
        <p:spPr>
          <a:xfrm>
            <a:off x="265567" y="6176624"/>
            <a:ext cx="1185702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Health Check:		</a:t>
            </a:r>
            <a:r>
              <a:rPr lang="en-US" sz="1800"/>
              <a:t>Keep it simple; one card, one piece of information </a:t>
            </a:r>
          </a:p>
          <a:p>
            <a:endParaRPr lang="en-GB" sz="1350"/>
          </a:p>
        </p:txBody>
      </p:sp>
      <p:pic>
        <p:nvPicPr>
          <p:cNvPr id="9" name="Graphic 8" descr="Heartbeat with solid fill">
            <a:extLst>
              <a:ext uri="{FF2B5EF4-FFF2-40B4-BE49-F238E27FC236}">
                <a16:creationId xmlns:a16="http://schemas.microsoft.com/office/drawing/2014/main" id="{8121AA88-0C57-64AE-291A-6D5E5D9AE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3502" y="5862698"/>
            <a:ext cx="997463" cy="997463"/>
          </a:xfrm>
          <a:prstGeom prst="rect">
            <a:avLst/>
          </a:prstGeom>
        </p:spPr>
      </p:pic>
      <p:pic>
        <p:nvPicPr>
          <p:cNvPr id="10" name="Picture 6" descr="Image preview">
            <a:extLst>
              <a:ext uri="{FF2B5EF4-FFF2-40B4-BE49-F238E27FC236}">
                <a16:creationId xmlns:a16="http://schemas.microsoft.com/office/drawing/2014/main" id="{BB021DB6-C003-37BB-0BF0-0EB8F6288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28917" r="-996" b="29924"/>
          <a:stretch/>
        </p:blipFill>
        <p:spPr bwMode="auto">
          <a:xfrm rot="21056468">
            <a:off x="4268975" y="1608712"/>
            <a:ext cx="3204463" cy="177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preview">
            <a:extLst>
              <a:ext uri="{FF2B5EF4-FFF2-40B4-BE49-F238E27FC236}">
                <a16:creationId xmlns:a16="http://schemas.microsoft.com/office/drawing/2014/main" id="{D431340B-F247-5CFE-378B-43847F55E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31909" r="6863" b="31841"/>
          <a:stretch/>
        </p:blipFill>
        <p:spPr bwMode="auto">
          <a:xfrm rot="671538">
            <a:off x="7912463" y="1835858"/>
            <a:ext cx="3091043" cy="17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0B4D3CD-D2FD-E304-2C75-0C4E6682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34791" r="5431" b="26733"/>
          <a:stretch/>
        </p:blipFill>
        <p:spPr bwMode="auto">
          <a:xfrm rot="466232">
            <a:off x="4749768" y="3855382"/>
            <a:ext cx="2692463" cy="158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preview">
            <a:extLst>
              <a:ext uri="{FF2B5EF4-FFF2-40B4-BE49-F238E27FC236}">
                <a16:creationId xmlns:a16="http://schemas.microsoft.com/office/drawing/2014/main" id="{63465E72-4265-ADDA-24B8-9CFE7692E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2" t="36580" r="9071" b="28306"/>
          <a:stretch/>
        </p:blipFill>
        <p:spPr bwMode="auto">
          <a:xfrm rot="21342101">
            <a:off x="7655278" y="4021144"/>
            <a:ext cx="3066642" cy="172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Mind Maps</a:t>
            </a:r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8" y="112139"/>
            <a:ext cx="1644790" cy="16447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E87730A-1695-14DD-A0EC-9FFF0740EE80}"/>
              </a:ext>
            </a:extLst>
          </p:cNvPr>
          <p:cNvGrpSpPr/>
          <p:nvPr/>
        </p:nvGrpSpPr>
        <p:grpSpPr>
          <a:xfrm>
            <a:off x="587202" y="1488357"/>
            <a:ext cx="10331277" cy="4821907"/>
            <a:chOff x="1694598" y="1488358"/>
            <a:chExt cx="8529849" cy="3957952"/>
          </a:xfrm>
        </p:grpSpPr>
        <p:sp>
          <p:nvSpPr>
            <p:cNvPr id="4" name="Star: 32 Points 3">
              <a:extLst>
                <a:ext uri="{FF2B5EF4-FFF2-40B4-BE49-F238E27FC236}">
                  <a16:creationId xmlns:a16="http://schemas.microsoft.com/office/drawing/2014/main" id="{71F63B1A-B650-4E98-4A55-171C2A98BE80}"/>
                </a:ext>
              </a:extLst>
            </p:cNvPr>
            <p:cNvSpPr/>
            <p:nvPr/>
          </p:nvSpPr>
          <p:spPr>
            <a:xfrm>
              <a:off x="4645925" y="2912944"/>
              <a:ext cx="1910687" cy="1219768"/>
            </a:xfrm>
            <a:prstGeom prst="star32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38F752-8166-BF59-00A3-E2DEBD5B5AAD}"/>
                </a:ext>
              </a:extLst>
            </p:cNvPr>
            <p:cNvSpPr txBox="1"/>
            <p:nvPr/>
          </p:nvSpPr>
          <p:spPr>
            <a:xfrm>
              <a:off x="4893292" y="3390616"/>
              <a:ext cx="1415955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50"/>
                <a:t>Mind Maps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120436C-EB99-ACF3-9397-3DFA28D7B056}"/>
                </a:ext>
              </a:extLst>
            </p:cNvPr>
            <p:cNvSpPr/>
            <p:nvPr/>
          </p:nvSpPr>
          <p:spPr>
            <a:xfrm>
              <a:off x="6356159" y="2026986"/>
              <a:ext cx="2072753" cy="9553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9939AA-2010-B907-B4ED-DFD4AA176B36}"/>
                </a:ext>
              </a:extLst>
            </p:cNvPr>
            <p:cNvSpPr/>
            <p:nvPr/>
          </p:nvSpPr>
          <p:spPr>
            <a:xfrm>
              <a:off x="8151694" y="3109131"/>
              <a:ext cx="2072753" cy="9553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1A2507-A823-516A-7D73-051BDFD6C3E2}"/>
                </a:ext>
              </a:extLst>
            </p:cNvPr>
            <p:cNvSpPr txBox="1"/>
            <p:nvPr/>
          </p:nvSpPr>
          <p:spPr>
            <a:xfrm>
              <a:off x="8181959" y="3363444"/>
              <a:ext cx="1940129" cy="46105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They help explain/break down ideas or concepts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55CB96C-C941-5D29-1021-D2FEB3D05004}"/>
                </a:ext>
              </a:extLst>
            </p:cNvPr>
            <p:cNvSpPr/>
            <p:nvPr/>
          </p:nvSpPr>
          <p:spPr>
            <a:xfrm>
              <a:off x="1796955" y="2042900"/>
              <a:ext cx="2072753" cy="9553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2AF049-94FF-0580-3EAD-892CECE13AB1}"/>
                </a:ext>
              </a:extLst>
            </p:cNvPr>
            <p:cNvSpPr txBox="1"/>
            <p:nvPr/>
          </p:nvSpPr>
          <p:spPr>
            <a:xfrm>
              <a:off x="1950493" y="2281733"/>
              <a:ext cx="1757149" cy="46105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They link key words and ideas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F509A9-E18A-5744-E40D-F2ACF2773755}"/>
                </a:ext>
              </a:extLst>
            </p:cNvPr>
            <p:cNvSpPr/>
            <p:nvPr/>
          </p:nvSpPr>
          <p:spPr>
            <a:xfrm>
              <a:off x="2487873" y="4183892"/>
              <a:ext cx="2072753" cy="95534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1F3F4059-9132-ADD4-DE01-E034E78026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9093" y="2641568"/>
              <a:ext cx="549801" cy="406680"/>
            </a:xfrm>
            <a:prstGeom prst="curvedConnector3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Connector: Curved 20">
              <a:extLst>
                <a:ext uri="{FF2B5EF4-FFF2-40B4-BE49-F238E27FC236}">
                  <a16:creationId xmlns:a16="http://schemas.microsoft.com/office/drawing/2014/main" id="{AC933D03-9864-0DE4-7975-268827A8BC58}"/>
                </a:ext>
              </a:extLst>
            </p:cNvPr>
            <p:cNvCxnSpPr>
              <a:cxnSpLocks/>
            </p:cNvCxnSpPr>
            <p:nvPr/>
          </p:nvCxnSpPr>
          <p:spPr>
            <a:xfrm>
              <a:off x="6431756" y="3389441"/>
              <a:ext cx="1905569" cy="395786"/>
            </a:xfrm>
            <a:prstGeom prst="curvedConnector3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8FB36BC6-28F3-B426-2601-3EEC61896BE3}"/>
                </a:ext>
              </a:extLst>
            </p:cNvPr>
            <p:cNvSpPr/>
            <p:nvPr/>
          </p:nvSpPr>
          <p:spPr>
            <a:xfrm>
              <a:off x="4833583" y="4712743"/>
              <a:ext cx="1526843" cy="733567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40802A30-211D-86EB-D35C-918EE8B01299}"/>
                </a:ext>
              </a:extLst>
            </p:cNvPr>
            <p:cNvCxnSpPr>
              <a:cxnSpLocks/>
            </p:cNvCxnSpPr>
            <p:nvPr/>
          </p:nvCxnSpPr>
          <p:spPr>
            <a:xfrm>
              <a:off x="4418712" y="4711567"/>
              <a:ext cx="457517" cy="390072"/>
            </a:xfrm>
            <a:prstGeom prst="curvedConnector3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757ED7DB-EF39-9AF1-6518-72117114430F}"/>
                </a:ext>
              </a:extLst>
            </p:cNvPr>
            <p:cNvCxnSpPr/>
            <p:nvPr/>
          </p:nvCxnSpPr>
          <p:spPr>
            <a:xfrm>
              <a:off x="2571465" y="3171397"/>
              <a:ext cx="387256" cy="250778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BB25465E-7A47-95EC-7C34-8483DF3BBE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6654" y="3529650"/>
              <a:ext cx="158654" cy="250778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or: Curved 25">
              <a:extLst>
                <a:ext uri="{FF2B5EF4-FFF2-40B4-BE49-F238E27FC236}">
                  <a16:creationId xmlns:a16="http://schemas.microsoft.com/office/drawing/2014/main" id="{123DD187-5807-0C19-DB2E-D09C5A2D89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26691" y="2775294"/>
              <a:ext cx="295133" cy="395785"/>
            </a:xfrm>
            <a:prstGeom prst="curvedConnector3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CFDC78-7274-690B-16CE-922810A9D493}"/>
                </a:ext>
              </a:extLst>
            </p:cNvPr>
            <p:cNvSpPr txBox="1"/>
            <p:nvPr/>
          </p:nvSpPr>
          <p:spPr>
            <a:xfrm>
              <a:off x="1694598" y="3168839"/>
              <a:ext cx="878575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50"/>
                <a:t>Fact 1 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DAF11D-0398-5776-B0AD-691F8B3AD6E9}"/>
                </a:ext>
              </a:extLst>
            </p:cNvPr>
            <p:cNvSpPr txBox="1"/>
            <p:nvPr/>
          </p:nvSpPr>
          <p:spPr>
            <a:xfrm>
              <a:off x="2931426" y="3354870"/>
              <a:ext cx="878575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50"/>
                <a:t>Fact 2 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7D2073-2264-E71C-BB74-3CFF690EFDDD}"/>
                </a:ext>
              </a:extLst>
            </p:cNvPr>
            <p:cNvSpPr txBox="1"/>
            <p:nvPr/>
          </p:nvSpPr>
          <p:spPr>
            <a:xfrm>
              <a:off x="1916374" y="3632903"/>
              <a:ext cx="878575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50"/>
                <a:t>Fact 3 </a:t>
              </a:r>
            </a:p>
          </p:txBody>
        </p:sp>
        <p:cxnSp>
          <p:nvCxnSpPr>
            <p:cNvPr id="30" name="Connector: Curved 29">
              <a:extLst>
                <a:ext uri="{FF2B5EF4-FFF2-40B4-BE49-F238E27FC236}">
                  <a16:creationId xmlns:a16="http://schemas.microsoft.com/office/drawing/2014/main" id="{EFDA5BE6-A3BD-3C25-C0EA-DE41F119AC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705615" y="2667816"/>
              <a:ext cx="1241946" cy="653386"/>
            </a:xfrm>
            <a:prstGeom prst="curvedConnector3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Flowchart: Alternate Process 30">
              <a:extLst>
                <a:ext uri="{FF2B5EF4-FFF2-40B4-BE49-F238E27FC236}">
                  <a16:creationId xmlns:a16="http://schemas.microsoft.com/office/drawing/2014/main" id="{DB1B8813-F733-FA0B-7F75-2939014CBD23}"/>
                </a:ext>
              </a:extLst>
            </p:cNvPr>
            <p:cNvSpPr/>
            <p:nvPr/>
          </p:nvSpPr>
          <p:spPr>
            <a:xfrm>
              <a:off x="8151692" y="4183890"/>
              <a:ext cx="1970396" cy="341194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Flowchart: Alternate Process 31">
              <a:extLst>
                <a:ext uri="{FF2B5EF4-FFF2-40B4-BE49-F238E27FC236}">
                  <a16:creationId xmlns:a16="http://schemas.microsoft.com/office/drawing/2014/main" id="{C6C54915-BA85-709B-8E58-DA5F44719BD2}"/>
                </a:ext>
              </a:extLst>
            </p:cNvPr>
            <p:cNvSpPr/>
            <p:nvPr/>
          </p:nvSpPr>
          <p:spPr>
            <a:xfrm>
              <a:off x="8151691" y="4627441"/>
              <a:ext cx="1970396" cy="341194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525C7D61-6950-6FE0-2855-ADD3B2F91157}"/>
                </a:ext>
              </a:extLst>
            </p:cNvPr>
            <p:cNvSpPr/>
            <p:nvPr/>
          </p:nvSpPr>
          <p:spPr>
            <a:xfrm>
              <a:off x="8151691" y="5074757"/>
              <a:ext cx="1970396" cy="341194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A16782E-FB3E-E84A-D021-D4F5F80B6D96}"/>
                </a:ext>
              </a:extLst>
            </p:cNvPr>
            <p:cNvCxnSpPr/>
            <p:nvPr/>
          </p:nvCxnSpPr>
          <p:spPr>
            <a:xfrm>
              <a:off x="8698846" y="3922339"/>
              <a:ext cx="5044" cy="3580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549B56D-9217-F09D-0757-5309188C0552}"/>
                </a:ext>
              </a:extLst>
            </p:cNvPr>
            <p:cNvCxnSpPr>
              <a:cxnSpLocks/>
            </p:cNvCxnSpPr>
            <p:nvPr/>
          </p:nvCxnSpPr>
          <p:spPr>
            <a:xfrm>
              <a:off x="9682162" y="4401390"/>
              <a:ext cx="5044" cy="3580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1F85FED-C155-56A7-A6B8-B3C807DE40E0}"/>
                </a:ext>
              </a:extLst>
            </p:cNvPr>
            <p:cNvCxnSpPr>
              <a:cxnSpLocks/>
            </p:cNvCxnSpPr>
            <p:nvPr/>
          </p:nvCxnSpPr>
          <p:spPr>
            <a:xfrm>
              <a:off x="8656824" y="4846823"/>
              <a:ext cx="5044" cy="3580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Alternate Process 36">
              <a:extLst>
                <a:ext uri="{FF2B5EF4-FFF2-40B4-BE49-F238E27FC236}">
                  <a16:creationId xmlns:a16="http://schemas.microsoft.com/office/drawing/2014/main" id="{645A0D04-8901-F237-994B-1C06DC235E3A}"/>
                </a:ext>
              </a:extLst>
            </p:cNvPr>
            <p:cNvSpPr/>
            <p:nvPr/>
          </p:nvSpPr>
          <p:spPr>
            <a:xfrm>
              <a:off x="6377064" y="1488358"/>
              <a:ext cx="3005489" cy="349598"/>
            </a:xfrm>
            <a:prstGeom prst="flowChartAlternateProcess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8" name="Connector: Curved 37">
              <a:extLst>
                <a:ext uri="{FF2B5EF4-FFF2-40B4-BE49-F238E27FC236}">
                  <a16:creationId xmlns:a16="http://schemas.microsoft.com/office/drawing/2014/main" id="{1861204A-4AB5-E496-A75B-D3AFDAAF92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63170" y="1810318"/>
              <a:ext cx="887749" cy="282768"/>
            </a:xfrm>
            <a:prstGeom prst="curvedConnector3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7E93258-B611-8848-C276-020241F635FF}"/>
              </a:ext>
            </a:extLst>
          </p:cNvPr>
          <p:cNvSpPr txBox="1"/>
          <p:nvPr/>
        </p:nvSpPr>
        <p:spPr>
          <a:xfrm>
            <a:off x="6609918" y="2291080"/>
            <a:ext cx="1757149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/>
              <a:t>They help with longer process that you need to remember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23AD75C-9266-B72A-DC98-BC88F2B9471E}"/>
              </a:ext>
            </a:extLst>
          </p:cNvPr>
          <p:cNvSpPr txBox="1"/>
          <p:nvPr/>
        </p:nvSpPr>
        <p:spPr>
          <a:xfrm>
            <a:off x="1650286" y="5164318"/>
            <a:ext cx="2236339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They </a:t>
            </a:r>
            <a:r>
              <a:rPr lang="en-US" sz="1600" err="1"/>
              <a:t>organise</a:t>
            </a:r>
            <a:r>
              <a:rPr lang="en-US" sz="1600"/>
              <a:t> facts visually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97F3F3-1E2E-98C3-5CA7-35F8C6DF6203}"/>
              </a:ext>
            </a:extLst>
          </p:cNvPr>
          <p:cNvSpPr txBox="1"/>
          <p:nvPr/>
        </p:nvSpPr>
        <p:spPr>
          <a:xfrm>
            <a:off x="4623081" y="5511358"/>
            <a:ext cx="1433015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 err="1">
                <a:solidFill>
                  <a:srgbClr val="FF0000"/>
                </a:solidFill>
              </a:rPr>
              <a:t>Colours</a:t>
            </a:r>
            <a:r>
              <a:rPr lang="en-US" sz="1350">
                <a:solidFill>
                  <a:srgbClr val="FF0000"/>
                </a:solidFill>
              </a:rPr>
              <a:t>,</a:t>
            </a:r>
            <a:r>
              <a:rPr lang="en-US" sz="1350"/>
              <a:t> diagrams and position can help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6C2A6D-8E79-15F6-14FF-312059D9E6F5}"/>
              </a:ext>
            </a:extLst>
          </p:cNvPr>
          <p:cNvSpPr txBox="1"/>
          <p:nvPr/>
        </p:nvSpPr>
        <p:spPr>
          <a:xfrm>
            <a:off x="9133755" y="4835707"/>
            <a:ext cx="87857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/>
              <a:t>Titles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8E85ECC-5F0E-B805-0DA1-54F4929186DF}"/>
              </a:ext>
            </a:extLst>
          </p:cNvPr>
          <p:cNvSpPr txBox="1"/>
          <p:nvPr/>
        </p:nvSpPr>
        <p:spPr>
          <a:xfrm>
            <a:off x="8923635" y="5372858"/>
            <a:ext cx="12819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/>
              <a:t>Key Words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4CF45AF-319C-0BBE-9ACB-86E473BEB2E6}"/>
              </a:ext>
            </a:extLst>
          </p:cNvPr>
          <p:cNvSpPr txBox="1"/>
          <p:nvPr/>
        </p:nvSpPr>
        <p:spPr>
          <a:xfrm>
            <a:off x="8923635" y="5936159"/>
            <a:ext cx="12819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/>
              <a:t>Examples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D61583-F4F6-40DC-5C77-D25730E1FCE7}"/>
              </a:ext>
            </a:extLst>
          </p:cNvPr>
          <p:cNvSpPr txBox="1"/>
          <p:nvPr/>
        </p:nvSpPr>
        <p:spPr>
          <a:xfrm>
            <a:off x="6224053" y="1544122"/>
            <a:ext cx="3553690" cy="5616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/>
              <a:t>A great way to find the gaps in knowledge</a:t>
            </a:r>
          </a:p>
        </p:txBody>
      </p:sp>
    </p:spTree>
    <p:extLst>
      <p:ext uri="{BB962C8B-B14F-4D97-AF65-F5344CB8AC3E}">
        <p14:creationId xmlns:p14="http://schemas.microsoft.com/office/powerpoint/2010/main" val="60366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How do we make and use mind maps? </a:t>
            </a:r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8" y="112139"/>
            <a:ext cx="1644790" cy="1644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076878-1652-37EF-C7DB-7D676879DCA9}"/>
              </a:ext>
            </a:extLst>
          </p:cNvPr>
          <p:cNvSpPr txBox="1"/>
          <p:nvPr/>
        </p:nvSpPr>
        <p:spPr>
          <a:xfrm>
            <a:off x="113168" y="1581721"/>
            <a:ext cx="9700788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000000"/>
                </a:solidFill>
                <a:latin typeface="Aptos"/>
                <a:cs typeface="Calibri"/>
              </a:rPr>
              <a:t>Have everything you need to revise for that topic.</a:t>
            </a:r>
            <a:endParaRPr lang="en-GB" sz="28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000000"/>
                </a:solidFill>
                <a:latin typeface="Aptos"/>
                <a:cs typeface="Calibri"/>
              </a:rPr>
              <a:t>Think about how you want to lay this out.</a:t>
            </a:r>
            <a:endParaRPr lang="en-GB" sz="28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>
              <a:solidFill>
                <a:srgbClr val="000000"/>
              </a:solidFill>
              <a:latin typeface="Aptos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000000"/>
                </a:solidFill>
                <a:latin typeface="Aptos"/>
                <a:cs typeface="Calibri"/>
              </a:rPr>
              <a:t>Split the page into the sections you want </a:t>
            </a:r>
            <a:endParaRPr lang="en-GB" sz="2800">
              <a:solidFill>
                <a:srgbClr val="000000"/>
              </a:solidFill>
              <a:latin typeface="Aptos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>
              <a:solidFill>
                <a:srgbClr val="000000"/>
              </a:solidFill>
              <a:latin typeface="Aptos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000000"/>
                </a:solidFill>
                <a:latin typeface="Aptos"/>
                <a:cs typeface="Calibri"/>
              </a:rPr>
              <a:t>Think about using colours or capitals for key words</a:t>
            </a:r>
            <a:endParaRPr lang="en-GB" sz="2800">
              <a:latin typeface="Aptos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460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97BECB-98A7-E963-CB56-B10484254B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64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5E5C3-B3E5-A3A2-FFBB-927B39259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D589-A88C-BE23-E83B-BCC14C28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Our Year 8 Student Ambassadors </a:t>
            </a:r>
          </a:p>
        </p:txBody>
      </p:sp>
      <p:pic>
        <p:nvPicPr>
          <p:cNvPr id="6" name="Picture 5" descr="A group of children in school uniforms&#10;&#10;AI-generated content may be incorrect.">
            <a:extLst>
              <a:ext uri="{FF2B5EF4-FFF2-40B4-BE49-F238E27FC236}">
                <a16:creationId xmlns:a16="http://schemas.microsoft.com/office/drawing/2014/main" id="{F0913C2A-31CC-E095-5288-C19B6FFC0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69" y="1505934"/>
            <a:ext cx="5922756" cy="4442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8AEB5-749B-C4D6-3766-8B8D2920636C}"/>
              </a:ext>
            </a:extLst>
          </p:cNvPr>
          <p:cNvSpPr txBox="1"/>
          <p:nvPr/>
        </p:nvSpPr>
        <p:spPr>
          <a:xfrm>
            <a:off x="6098430" y="6030856"/>
            <a:ext cx="59227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Our ambassadors have donated to the charity Street Buddies in Manchester to help the homeless. </a:t>
            </a:r>
          </a:p>
        </p:txBody>
      </p:sp>
      <p:pic>
        <p:nvPicPr>
          <p:cNvPr id="13" name="Content Placeholder 3" descr="A group of women standing in a room&#10;&#10;AI-generated content may be incorrect.">
            <a:extLst>
              <a:ext uri="{FF2B5EF4-FFF2-40B4-BE49-F238E27FC236}">
                <a16:creationId xmlns:a16="http://schemas.microsoft.com/office/drawing/2014/main" id="{2DD93EED-32D0-00EE-51C6-EF4C7A17A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9825" y="1505933"/>
            <a:ext cx="5922759" cy="444206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1099B9-B41E-42AD-3D1D-62BE76C58868}"/>
              </a:ext>
            </a:extLst>
          </p:cNvPr>
          <p:cNvSpPr txBox="1"/>
          <p:nvPr/>
        </p:nvSpPr>
        <p:spPr>
          <a:xfrm>
            <a:off x="174625" y="6030855"/>
            <a:ext cx="59227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Our ambassadors have visited </a:t>
            </a:r>
            <a:r>
              <a:rPr lang="en-GB" sz="2000" err="1"/>
              <a:t>Sharston</a:t>
            </a:r>
            <a:r>
              <a:rPr lang="en-GB" sz="2000"/>
              <a:t> House to give out mince pies and sing carols to the residents.</a:t>
            </a:r>
          </a:p>
        </p:txBody>
      </p:sp>
    </p:spTree>
    <p:extLst>
      <p:ext uri="{BB962C8B-B14F-4D97-AF65-F5344CB8AC3E}">
        <p14:creationId xmlns:p14="http://schemas.microsoft.com/office/powerpoint/2010/main" val="409139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2DC04-797D-5054-0A21-D2D7AB1F7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06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ECFABB-376B-6D97-3ACF-84716F6767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25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Dual Coding </a:t>
            </a:r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8" y="112139"/>
            <a:ext cx="1644790" cy="1644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2FEF9B-BABC-526B-6E60-8820126B0668}"/>
              </a:ext>
            </a:extLst>
          </p:cNvPr>
          <p:cNvSpPr txBox="1"/>
          <p:nvPr/>
        </p:nvSpPr>
        <p:spPr>
          <a:xfrm>
            <a:off x="116632" y="1636476"/>
            <a:ext cx="100775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>
                <a:solidFill>
                  <a:srgbClr val="111111"/>
                </a:solidFill>
              </a:rPr>
              <a:t>Dual Coding is the process of blending words and pictures whilst learning.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>
                <a:solidFill>
                  <a:srgbClr val="111111"/>
                </a:solidFill>
              </a:rPr>
              <a:t> </a:t>
            </a:r>
            <a:endParaRPr lang="en-GB" sz="240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2400">
                <a:solidFill>
                  <a:srgbClr val="111111"/>
                </a:solidFill>
              </a:rPr>
              <a:t>Teachers will use it all the time!</a:t>
            </a:r>
            <a:endParaRPr lang="en-GB" sz="2400"/>
          </a:p>
        </p:txBody>
      </p:sp>
      <p:pic>
        <p:nvPicPr>
          <p:cNvPr id="7" name="Picture 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D974A22E-12A4-43B0-15C0-6D68C3BC7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802" y="2388935"/>
            <a:ext cx="6784362" cy="3125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463FFF-D050-7421-B543-F7D2E3C1041C}"/>
              </a:ext>
            </a:extLst>
          </p:cNvPr>
          <p:cNvSpPr txBox="1"/>
          <p:nvPr/>
        </p:nvSpPr>
        <p:spPr>
          <a:xfrm>
            <a:off x="252433" y="5785164"/>
            <a:ext cx="117524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>
                <a:solidFill>
                  <a:srgbClr val="000000"/>
                </a:solidFill>
                <a:ea typeface="+mn-lt"/>
                <a:cs typeface="+mn-lt"/>
              </a:rPr>
              <a:t>Your visual and verbal pathways to the brain are not the same, and so supplementing them together allows us to create a different pathway that is ‘dual coded’.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4100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Dual Coding </a:t>
            </a:r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8" y="112139"/>
            <a:ext cx="1644790" cy="1644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2FEF9B-BABC-526B-6E60-8820126B0668}"/>
              </a:ext>
            </a:extLst>
          </p:cNvPr>
          <p:cNvSpPr txBox="1"/>
          <p:nvPr/>
        </p:nvSpPr>
        <p:spPr>
          <a:xfrm>
            <a:off x="116632" y="1636476"/>
            <a:ext cx="100775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400">
                <a:solidFill>
                  <a:srgbClr val="111111"/>
                </a:solidFill>
              </a:rPr>
              <a:t>Dual coding speeds up the process of moving information to the long-term memory by using more pathways.</a:t>
            </a:r>
            <a:endParaRPr lang="en-GB"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8DA8D5-8F71-5CEE-2A43-FB4A4F790A16}"/>
              </a:ext>
            </a:extLst>
          </p:cNvPr>
          <p:cNvGrpSpPr/>
          <p:nvPr/>
        </p:nvGrpSpPr>
        <p:grpSpPr>
          <a:xfrm>
            <a:off x="1390702" y="2979850"/>
            <a:ext cx="9126699" cy="2888331"/>
            <a:chOff x="1390702" y="2979850"/>
            <a:chExt cx="9126699" cy="2888331"/>
          </a:xfrm>
        </p:grpSpPr>
        <p:pic>
          <p:nvPicPr>
            <p:cNvPr id="4" name="Picture 4" descr="Whiteboard Vector PNG HD Isolated | PNG Mart">
              <a:extLst>
                <a:ext uri="{FF2B5EF4-FFF2-40B4-BE49-F238E27FC236}">
                  <a16:creationId xmlns:a16="http://schemas.microsoft.com/office/drawing/2014/main" id="{8767C910-67C3-1E49-349E-BA6EC0617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2083" y="3571160"/>
              <a:ext cx="2607013" cy="1952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0" descr="Library Vector Art, Icons, and Graphics for Free Download">
              <a:extLst>
                <a:ext uri="{FF2B5EF4-FFF2-40B4-BE49-F238E27FC236}">
                  <a16:creationId xmlns:a16="http://schemas.microsoft.com/office/drawing/2014/main" id="{A1D97A6C-E19F-2CA7-3DD3-3EE4A32B4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605" y="3072334"/>
              <a:ext cx="2451371" cy="2451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Backpack Clipart Pictures – Clipartix">
              <a:extLst>
                <a:ext uri="{FF2B5EF4-FFF2-40B4-BE49-F238E27FC236}">
                  <a16:creationId xmlns:a16="http://schemas.microsoft.com/office/drawing/2014/main" id="{0E431D9C-C2BA-BA11-8F51-0008EBEE58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589" y="3311250"/>
              <a:ext cx="1907086" cy="230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E60494-7902-6AE8-C2B8-9F875D424179}"/>
                </a:ext>
              </a:extLst>
            </p:cNvPr>
            <p:cNvSpPr txBox="1"/>
            <p:nvPr/>
          </p:nvSpPr>
          <p:spPr>
            <a:xfrm>
              <a:off x="1390702" y="3688497"/>
              <a:ext cx="22324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/>
                <a:t>The Classroom</a:t>
              </a:r>
            </a:p>
          </p:txBody>
        </p:sp>
        <p:sp>
          <p:nvSpPr>
            <p:cNvPr id="12" name="Arrow: Curved Up 11">
              <a:extLst>
                <a:ext uri="{FF2B5EF4-FFF2-40B4-BE49-F238E27FC236}">
                  <a16:creationId xmlns:a16="http://schemas.microsoft.com/office/drawing/2014/main" id="{7C9CA901-018E-F98A-27FA-D63650964448}"/>
                </a:ext>
              </a:extLst>
            </p:cNvPr>
            <p:cNvSpPr/>
            <p:nvPr/>
          </p:nvSpPr>
          <p:spPr>
            <a:xfrm>
              <a:off x="3457138" y="5485154"/>
              <a:ext cx="2451371" cy="383027"/>
            </a:xfrm>
            <a:prstGeom prst="curved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666936C-D900-9C03-B859-92FF48362992}"/>
                </a:ext>
              </a:extLst>
            </p:cNvPr>
            <p:cNvSpPr txBox="1"/>
            <p:nvPr/>
          </p:nvSpPr>
          <p:spPr>
            <a:xfrm>
              <a:off x="8066030" y="4995184"/>
              <a:ext cx="24513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/>
                <a:t>Our Long-Term Memory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61A8FC-7D39-DBF0-4CF6-9A89F7DE5401}"/>
                </a:ext>
              </a:extLst>
            </p:cNvPr>
            <p:cNvSpPr/>
            <p:nvPr/>
          </p:nvSpPr>
          <p:spPr>
            <a:xfrm rot="177235">
              <a:off x="5988719" y="2979850"/>
              <a:ext cx="2563942" cy="692498"/>
            </a:xfrm>
            <a:prstGeom prst="rect">
              <a:avLst/>
            </a:prstGeom>
            <a:noFill/>
          </p:spPr>
          <p:txBody>
            <a:bodyPr spcFirstLastPara="1" wrap="square" lIns="68580" tIns="34290" rIns="68580" bIns="34290" numCol="1">
              <a:prstTxWarp prst="textArchUp">
                <a:avLst>
                  <a:gd name="adj" fmla="val 10144996"/>
                </a:avLst>
              </a:prstTxWarp>
              <a:spAutoFit/>
            </a:bodyPr>
            <a:lstStyle/>
            <a:p>
              <a:pPr algn="ctr"/>
              <a:r>
                <a:rPr lang="en-US" sz="405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Dual Coded</a:t>
              </a:r>
            </a:p>
          </p:txBody>
        </p:sp>
        <p:sp>
          <p:nvSpPr>
            <p:cNvPr id="15" name="Arrow: Curved Up 9">
              <a:extLst>
                <a:ext uri="{FF2B5EF4-FFF2-40B4-BE49-F238E27FC236}">
                  <a16:creationId xmlns:a16="http://schemas.microsoft.com/office/drawing/2014/main" id="{7A4F3C20-C165-45ED-A129-1B0D3746223B}"/>
                </a:ext>
              </a:extLst>
            </p:cNvPr>
            <p:cNvSpPr/>
            <p:nvPr/>
          </p:nvSpPr>
          <p:spPr>
            <a:xfrm>
              <a:off x="2073028" y="5193906"/>
              <a:ext cx="2451371" cy="383027"/>
            </a:xfrm>
            <a:prstGeom prst="curved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16" name="Arrow: Curved Up 4">
              <a:extLst>
                <a:ext uri="{FF2B5EF4-FFF2-40B4-BE49-F238E27FC236}">
                  <a16:creationId xmlns:a16="http://schemas.microsoft.com/office/drawing/2014/main" id="{FFCEB316-3EFB-B523-9EF5-BD3C87B5E211}"/>
                </a:ext>
              </a:extLst>
            </p:cNvPr>
            <p:cNvSpPr/>
            <p:nvPr/>
          </p:nvSpPr>
          <p:spPr>
            <a:xfrm flipV="1">
              <a:off x="2632714" y="3195688"/>
              <a:ext cx="2451371" cy="231122"/>
            </a:xfrm>
            <a:prstGeom prst="curved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17" name="Arrow: Curved Down 11">
              <a:extLst>
                <a:ext uri="{FF2B5EF4-FFF2-40B4-BE49-F238E27FC236}">
                  <a16:creationId xmlns:a16="http://schemas.microsoft.com/office/drawing/2014/main" id="{EC7B83D0-B4FD-787E-1CDC-38AED899CEBF}"/>
                </a:ext>
              </a:extLst>
            </p:cNvPr>
            <p:cNvSpPr/>
            <p:nvPr/>
          </p:nvSpPr>
          <p:spPr>
            <a:xfrm rot="290648" flipV="1">
              <a:off x="6404717" y="5232178"/>
              <a:ext cx="2451371" cy="33371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  <p:sp>
          <p:nvSpPr>
            <p:cNvPr id="18" name="Arrow: Curved Down 11">
              <a:extLst>
                <a:ext uri="{FF2B5EF4-FFF2-40B4-BE49-F238E27FC236}">
                  <a16:creationId xmlns:a16="http://schemas.microsoft.com/office/drawing/2014/main" id="{DC475F7A-564E-A17A-1952-6D0E0382632B}"/>
                </a:ext>
              </a:extLst>
            </p:cNvPr>
            <p:cNvSpPr/>
            <p:nvPr/>
          </p:nvSpPr>
          <p:spPr>
            <a:xfrm rot="290648">
              <a:off x="6103519" y="3985848"/>
              <a:ext cx="2451371" cy="392415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2952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How do we use dual coding?</a:t>
            </a:r>
          </a:p>
        </p:txBody>
      </p:sp>
      <p:pic>
        <p:nvPicPr>
          <p:cNvPr id="6" name="Content Placeholder 3" descr="A blue circle with a light bulb and text&#10;&#10;Description automatically generated">
            <a:extLst>
              <a:ext uri="{FF2B5EF4-FFF2-40B4-BE49-F238E27FC236}">
                <a16:creationId xmlns:a16="http://schemas.microsoft.com/office/drawing/2014/main" id="{BFA04387-D449-9CCA-84D5-76D76AA4E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008" y="112139"/>
            <a:ext cx="1644790" cy="1644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F39C7-95C5-7AE7-6857-46412F8F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46" y="1378719"/>
            <a:ext cx="4057052" cy="528686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CEDB0F-6D55-D518-48C5-EA18E6BF3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46" y="2144701"/>
            <a:ext cx="7704408" cy="3443188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en-GB" sz="2400"/>
              <a:t>Read over classroom materials.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sz="2400"/>
              <a:t>Use relevant images to support key words </a:t>
            </a:r>
            <a:endParaRPr lang="en-GB" sz="2400">
              <a:ea typeface="Calibri"/>
              <a:cs typeface="Calibri"/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en-GB" sz="2400"/>
              <a:t>Use</a:t>
            </a:r>
            <a:r>
              <a:rPr lang="en-GB" sz="2400" b="1" u="sng">
                <a:solidFill>
                  <a:srgbClr val="FF00FF"/>
                </a:solidFill>
              </a:rPr>
              <a:t> students </a:t>
            </a:r>
            <a:r>
              <a:rPr lang="en-GB" sz="2400"/>
              <a:t>words to make connections to the visuals. </a:t>
            </a:r>
            <a:endParaRPr lang="en-GB" sz="2400">
              <a:ea typeface="Calibri"/>
              <a:cs typeface="Calibri"/>
            </a:endParaRPr>
          </a:p>
          <a:p>
            <a:pPr lvl="1" fontAlgn="base"/>
            <a:endParaRPr lang="en-GB" sz="1500"/>
          </a:p>
          <a:p>
            <a:pPr marL="0" indent="0" fontAlgn="base">
              <a:buNone/>
            </a:pPr>
            <a:endParaRPr lang="en-GB" sz="1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354D5D-1D5C-80CD-0A10-4712AAC5C933}"/>
              </a:ext>
            </a:extLst>
          </p:cNvPr>
          <p:cNvSpPr txBox="1"/>
          <p:nvPr/>
        </p:nvSpPr>
        <p:spPr>
          <a:xfrm>
            <a:off x="4170374" y="6019255"/>
            <a:ext cx="784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/>
              <a:t>Health Check:		Don’t draw any old picture.  </a:t>
            </a:r>
          </a:p>
          <a:p>
            <a:r>
              <a:rPr lang="en-GB" sz="1800"/>
              <a:t>			The diagram </a:t>
            </a:r>
            <a:r>
              <a:rPr lang="en-GB"/>
              <a:t>must </a:t>
            </a:r>
            <a:r>
              <a:rPr lang="en-GB" sz="1800"/>
              <a:t>relate to the words</a:t>
            </a:r>
          </a:p>
        </p:txBody>
      </p:sp>
      <p:pic>
        <p:nvPicPr>
          <p:cNvPr id="20" name="Graphic 19" descr="Heartbeat with solid fill">
            <a:extLst>
              <a:ext uri="{FF2B5EF4-FFF2-40B4-BE49-F238E27FC236}">
                <a16:creationId xmlns:a16="http://schemas.microsoft.com/office/drawing/2014/main" id="{3F40ABF1-83C2-BC35-4644-90F6222E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44312" y="5776911"/>
            <a:ext cx="997463" cy="99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46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8ED60-0CED-4FF4-577C-282CD02C0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B077F-8526-45AA-60D6-C9E7BD54B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Key Stage 3 Revision Guide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A1A900-DAE2-B787-DB35-E0A0C2894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7273"/>
            <a:ext cx="7145083" cy="5318760"/>
          </a:xfrm>
        </p:spPr>
        <p:txBody>
          <a:bodyPr>
            <a:normAutofit lnSpcReduction="10000"/>
          </a:bodyPr>
          <a:lstStyle/>
          <a:p>
            <a:r>
              <a:rPr lang="en-US">
                <a:ea typeface="Calibri"/>
                <a:cs typeface="Calibri"/>
              </a:rPr>
              <a:t>Your child will be revisiting these strategies next half term.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A booklet of key revision information will be shared in this lesson.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Command words will be introduced to your child.  These are important words that they should know, understand and be able to use in an examination.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Top tips will also be included for each subject.</a:t>
            </a:r>
          </a:p>
          <a:p>
            <a:endParaRPr lang="en-GB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EF1F1D9-BBC5-229B-A2EE-C9076BC46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208" y="181825"/>
            <a:ext cx="4749967" cy="64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01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A10EA-C84E-F026-2614-4D3CFA20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805" y="0"/>
            <a:ext cx="5803146" cy="1672499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How else can you support your child?</a:t>
            </a:r>
          </a:p>
        </p:txBody>
      </p:sp>
      <p:pic>
        <p:nvPicPr>
          <p:cNvPr id="5" name="Picture 4" descr="A circle with a circle in the middle&#10;&#10;AI-generated content may be incorrect.">
            <a:extLst>
              <a:ext uri="{FF2B5EF4-FFF2-40B4-BE49-F238E27FC236}">
                <a16:creationId xmlns:a16="http://schemas.microsoft.com/office/drawing/2014/main" id="{8585EB9B-1607-3146-D4B2-C6E5ECFCE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318" b="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10" name="Picture 9" descr="A circle with a rectangle and a rectangle in the middle&#10;&#10;AI-generated content may be incorrect.">
            <a:extLst>
              <a:ext uri="{FF2B5EF4-FFF2-40B4-BE49-F238E27FC236}">
                <a16:creationId xmlns:a16="http://schemas.microsoft.com/office/drawing/2014/main" id="{EB262754-0692-AFED-6AD4-BD7A9821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97" r="14693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8" name="Picture 7" descr="A diagram of a tree stump&#10;&#10;AI-generated content may be incorrect.">
            <a:extLst>
              <a:ext uri="{FF2B5EF4-FFF2-40B4-BE49-F238E27FC236}">
                <a16:creationId xmlns:a16="http://schemas.microsoft.com/office/drawing/2014/main" id="{1CB125D7-8750-A7CF-D594-3FC4C3052E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75" r="1" b="1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pic>
        <p:nvPicPr>
          <p:cNvPr id="3" name="Picture 2" descr="A blue and white table with text&#10;&#10;AI-generated content may be incorrect.">
            <a:extLst>
              <a:ext uri="{FF2B5EF4-FFF2-40B4-BE49-F238E27FC236}">
                <a16:creationId xmlns:a16="http://schemas.microsoft.com/office/drawing/2014/main" id="{3E631ACD-CD76-16D2-0878-594D33B9F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303" y="2326277"/>
            <a:ext cx="5518150" cy="387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80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1C552-ECA6-C94A-7170-C8442A127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2060"/>
          </a:solidFill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FA315-0A5F-1415-0F8D-031A6FC1E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69" y="1825625"/>
            <a:ext cx="1192341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/>
              <a:t>We hope that you have found that information useful.</a:t>
            </a:r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GB"/>
              <a:t>We look forward to seeing you again at Parents Evening.</a:t>
            </a:r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GB"/>
              <a:t>For any more information about anything we have discussed, please visit our website:</a:t>
            </a:r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GB"/>
              <a:t>www.knutsfordacademy.org.uk</a:t>
            </a:r>
          </a:p>
        </p:txBody>
      </p:sp>
    </p:spTree>
    <p:extLst>
      <p:ext uri="{BB962C8B-B14F-4D97-AF65-F5344CB8AC3E}">
        <p14:creationId xmlns:p14="http://schemas.microsoft.com/office/powerpoint/2010/main" val="159998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5E5C3-B3E5-A3A2-FFBB-927B39259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4D589-A88C-BE23-E83B-BCC14C28D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Our Year 8 Student Ambassadors </a:t>
            </a:r>
          </a:p>
        </p:txBody>
      </p:sp>
      <p:pic>
        <p:nvPicPr>
          <p:cNvPr id="5" name="Picture 4" descr="A group of students in uniform standing in front of a fence&#10;&#10;AI-generated content may be incorrect.">
            <a:extLst>
              <a:ext uri="{FF2B5EF4-FFF2-40B4-BE49-F238E27FC236}">
                <a16:creationId xmlns:a16="http://schemas.microsoft.com/office/drawing/2014/main" id="{5743691A-5042-E9E2-BD00-EA32CB28E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103" y="1547361"/>
            <a:ext cx="5922757" cy="444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8AEB5-749B-C4D6-3766-8B8D2920636C}"/>
              </a:ext>
            </a:extLst>
          </p:cNvPr>
          <p:cNvSpPr txBox="1"/>
          <p:nvPr/>
        </p:nvSpPr>
        <p:spPr>
          <a:xfrm>
            <a:off x="0" y="6034136"/>
            <a:ext cx="59227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Year 8 ambassadors have led an assembly to introduce our Easter collection for Street Buddies.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D2CF4A-111F-C2FD-C90D-1E1337B80FCA}"/>
              </a:ext>
            </a:extLst>
          </p:cNvPr>
          <p:cNvSpPr txBox="1"/>
          <p:nvPr/>
        </p:nvSpPr>
        <p:spPr>
          <a:xfrm>
            <a:off x="5972174" y="6034136"/>
            <a:ext cx="59227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/>
              <a:t>Year 8 Environmental Officers have planted daffodils around the Westfield Drive site.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CEBAC-6358-D426-9E0B-ED122BBAEE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07"/>
          <a:stretch/>
        </p:blipFill>
        <p:spPr>
          <a:xfrm>
            <a:off x="663979" y="1547361"/>
            <a:ext cx="4069657" cy="44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4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64CAE4-B75A-A7C6-005F-20FD5C35A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743C6-9A89-66DE-2AC5-62E85890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68772"/>
            <a:ext cx="10506456" cy="11108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World Book Day  </a:t>
            </a:r>
          </a:p>
        </p:txBody>
      </p:sp>
      <p:pic>
        <p:nvPicPr>
          <p:cNvPr id="4" name="Picture 3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4F6A65F5-51D1-9F84-2AA6-C69B149C75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858" r="5" b="3"/>
          <a:stretch/>
        </p:blipFill>
        <p:spPr>
          <a:xfrm>
            <a:off x="182787" y="171715"/>
            <a:ext cx="2827865" cy="3731891"/>
          </a:xfrm>
          <a:prstGeom prst="rect">
            <a:avLst/>
          </a:prstGeom>
        </p:spPr>
      </p:pic>
      <p:pic>
        <p:nvPicPr>
          <p:cNvPr id="7" name="Picture 6" descr="A door decorated with a cartoon character&#10;&#10;AI-generated content may be incorrect.">
            <a:extLst>
              <a:ext uri="{FF2B5EF4-FFF2-40B4-BE49-F238E27FC236}">
                <a16:creationId xmlns:a16="http://schemas.microsoft.com/office/drawing/2014/main" id="{82FF2BD8-F3D3-3A81-80CF-D5AFB28E37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" b="5203"/>
          <a:stretch/>
        </p:blipFill>
        <p:spPr>
          <a:xfrm>
            <a:off x="3180760" y="171715"/>
            <a:ext cx="2827865" cy="3731891"/>
          </a:xfrm>
          <a:prstGeom prst="rect">
            <a:avLst/>
          </a:prstGeom>
        </p:spPr>
      </p:pic>
      <p:pic>
        <p:nvPicPr>
          <p:cNvPr id="6" name="Picture 5" descr="A group of people standing in front of a projector&#10;&#10;AI-generated content may be incorrect.">
            <a:extLst>
              <a:ext uri="{FF2B5EF4-FFF2-40B4-BE49-F238E27FC236}">
                <a16:creationId xmlns:a16="http://schemas.microsoft.com/office/drawing/2014/main" id="{23CF50CD-112D-55BB-4692-0CB36E91A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741" r="32540" b="2"/>
          <a:stretch/>
        </p:blipFill>
        <p:spPr>
          <a:xfrm>
            <a:off x="6178733" y="171715"/>
            <a:ext cx="2827865" cy="3731891"/>
          </a:xfrm>
          <a:prstGeom prst="rect">
            <a:avLst/>
          </a:prstGeom>
        </p:spPr>
      </p:pic>
      <p:pic>
        <p:nvPicPr>
          <p:cNvPr id="8" name="Picture 7" descr="A wall of papers with writing on it&#10;&#10;AI-generated content may be incorrect.">
            <a:extLst>
              <a:ext uri="{FF2B5EF4-FFF2-40B4-BE49-F238E27FC236}">
                <a16:creationId xmlns:a16="http://schemas.microsoft.com/office/drawing/2014/main" id="{85DBE377-FC16-9B59-593E-59E3A240A6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54" r="3" b="5529"/>
          <a:stretch/>
        </p:blipFill>
        <p:spPr>
          <a:xfrm>
            <a:off x="9176706" y="171715"/>
            <a:ext cx="2827865" cy="3731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6391CB-F498-1A19-94C1-B507465C2CCF}"/>
              </a:ext>
            </a:extLst>
          </p:cNvPr>
          <p:cNvSpPr txBox="1"/>
          <p:nvPr/>
        </p:nvSpPr>
        <p:spPr>
          <a:xfrm>
            <a:off x="353785" y="5442856"/>
            <a:ext cx="1166495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As part of our on-going reading strategy, today we have supported World Book Day.  Students have decorated doors, completed quizzes and described their </a:t>
            </a:r>
            <a:r>
              <a:rPr lang="en-US" sz="2400" err="1"/>
              <a:t>favourite</a:t>
            </a:r>
            <a:r>
              <a:rPr lang="en-US" sz="2400"/>
              <a:t> books.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2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06BE2-4A92-FA47-D958-13118677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68F2-D824-A72E-AFCF-2EBB5923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Art and Design </a:t>
            </a:r>
          </a:p>
        </p:txBody>
      </p:sp>
      <p:pic>
        <p:nvPicPr>
          <p:cNvPr id="10" name="Picture 9" descr="A group of art pieces on a wall&#10;&#10;AI-generated content may be incorrect.">
            <a:extLst>
              <a:ext uri="{FF2B5EF4-FFF2-40B4-BE49-F238E27FC236}">
                <a16:creationId xmlns:a16="http://schemas.microsoft.com/office/drawing/2014/main" id="{4E8E1AC0-83F8-3717-EB31-354D7C125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899" y="1577127"/>
            <a:ext cx="3880412" cy="5142585"/>
          </a:xfrm>
          <a:prstGeom prst="rect">
            <a:avLst/>
          </a:prstGeom>
        </p:spPr>
      </p:pic>
      <p:pic>
        <p:nvPicPr>
          <p:cNvPr id="11" name="Picture 10" descr="A drawing of a city&#10;&#10;AI-generated content may be incorrect.">
            <a:extLst>
              <a:ext uri="{FF2B5EF4-FFF2-40B4-BE49-F238E27FC236}">
                <a16:creationId xmlns:a16="http://schemas.microsoft.com/office/drawing/2014/main" id="{544E999D-67BB-46F4-E860-A0276A9A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348" y="3379662"/>
            <a:ext cx="2488618" cy="3340050"/>
          </a:xfrm>
          <a:prstGeom prst="rect">
            <a:avLst/>
          </a:prstGeom>
        </p:spPr>
      </p:pic>
      <p:pic>
        <p:nvPicPr>
          <p:cNvPr id="13" name="Picture 12" descr="A group of black and white drawings&#10;&#10;AI-generated content may be incorrect.">
            <a:extLst>
              <a:ext uri="{FF2B5EF4-FFF2-40B4-BE49-F238E27FC236}">
                <a16:creationId xmlns:a16="http://schemas.microsoft.com/office/drawing/2014/main" id="{ABE44E22-6294-BDFA-1314-506D77BBF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48653" y="3166950"/>
            <a:ext cx="2967798" cy="41377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AFB6F3-72F0-1553-F9E8-DCA4944FF363}"/>
              </a:ext>
            </a:extLst>
          </p:cNvPr>
          <p:cNvSpPr txBox="1"/>
          <p:nvPr/>
        </p:nvSpPr>
        <p:spPr>
          <a:xfrm>
            <a:off x="163689" y="1509649"/>
            <a:ext cx="760210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GB" sz="2000">
                <a:latin typeface="Aptos"/>
                <a:cs typeface="Times New Roman"/>
              </a:rPr>
              <a:t>In 3D design students have been studying </a:t>
            </a:r>
            <a:r>
              <a:rPr lang="en-GB" sz="2000" b="1">
                <a:latin typeface="Aptos"/>
                <a:cs typeface="Times New Roman"/>
              </a:rPr>
              <a:t>Vorticism</a:t>
            </a:r>
            <a:r>
              <a:rPr lang="en-GB" sz="2000">
                <a:latin typeface="Aptos"/>
                <a:cs typeface="Times New Roman"/>
              </a:rPr>
              <a:t>; known for its bold geometric shapes, dynamic lines, and industrial influence. </a:t>
            </a:r>
          </a:p>
          <a:p>
            <a:pPr algn="just"/>
            <a:endParaRPr lang="en-GB" sz="2000">
              <a:latin typeface="Aptos"/>
              <a:cs typeface="Times New Roman"/>
            </a:endParaRPr>
          </a:p>
          <a:p>
            <a:pPr algn="just"/>
            <a:r>
              <a:rPr lang="en-GB" sz="2000">
                <a:latin typeface="Aptos"/>
                <a:cs typeface="Times New Roman"/>
              </a:rPr>
              <a:t>Students created their own 2D outcomes and 3D sculptures or relief pieces, incorporating angular forms and abstract compositions. </a:t>
            </a:r>
          </a:p>
        </p:txBody>
      </p:sp>
    </p:spTree>
    <p:extLst>
      <p:ext uri="{BB962C8B-B14F-4D97-AF65-F5344CB8AC3E}">
        <p14:creationId xmlns:p14="http://schemas.microsoft.com/office/powerpoint/2010/main" val="1768265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06BE2-4A92-FA47-D958-13118677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68F2-D824-A72E-AFCF-2EBB5923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Art and Design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321F4-6F2D-40A2-BB0C-5B1D5065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1" y="1441591"/>
            <a:ext cx="3716373" cy="5299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D80C01-2D48-63D4-9F72-F252AA6BF639}"/>
              </a:ext>
            </a:extLst>
          </p:cNvPr>
          <p:cNvSpPr txBox="1"/>
          <p:nvPr/>
        </p:nvSpPr>
        <p:spPr>
          <a:xfrm>
            <a:off x="4201471" y="1441591"/>
            <a:ext cx="7856074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/>
              <a:t>In Textiles, students have been looking at the work of </a:t>
            </a:r>
            <a:r>
              <a:rPr lang="en-GB" sz="2400" b="1"/>
              <a:t>David Hockney's 'I pad’ paintings of the British landscape.</a:t>
            </a:r>
          </a:p>
          <a:p>
            <a:endParaRPr lang="en-GB" sz="2400"/>
          </a:p>
          <a:p>
            <a:r>
              <a:rPr lang="en-GB" sz="2400"/>
              <a:t>Students responded to this with their own textile landscape. They transformed  the grey skies of Knutsford into a bright colour pallet using transfer printing and a range of hand embroidery stitches to create these amazing  pop art style pieces.</a:t>
            </a:r>
          </a:p>
          <a:p>
            <a:endParaRPr lang="en-GB" sz="1200"/>
          </a:p>
        </p:txBody>
      </p:sp>
      <p:pic>
        <p:nvPicPr>
          <p:cNvPr id="8" name="Picture 7" descr="A Record David Hockney at Auction | Bulgari Hotel London">
            <a:extLst>
              <a:ext uri="{FF2B5EF4-FFF2-40B4-BE49-F238E27FC236}">
                <a16:creationId xmlns:a16="http://schemas.microsoft.com/office/drawing/2014/main" id="{2A799CDF-6CA2-6302-5BEB-92270E7B4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4442517"/>
            <a:ext cx="3907453" cy="229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72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06BE2-4A92-FA47-D958-13118677B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68F2-D824-A72E-AFCF-2EBB5923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Art and Design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CAD028-AF68-05F9-9FC1-75275DC80F36}"/>
              </a:ext>
            </a:extLst>
          </p:cNvPr>
          <p:cNvSpPr txBox="1"/>
          <p:nvPr/>
        </p:nvSpPr>
        <p:spPr>
          <a:xfrm>
            <a:off x="0" y="1486166"/>
            <a:ext cx="3657600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/>
              <a:t>In Food and Nutrition, students have been learning about</a:t>
            </a:r>
            <a:r>
              <a:rPr lang="en-GB" sz="2800" b="1"/>
              <a:t> food science </a:t>
            </a:r>
            <a:r>
              <a:rPr lang="en-GB" sz="2800"/>
              <a:t>and seeing how raising agents work. </a:t>
            </a:r>
          </a:p>
          <a:p>
            <a:endParaRPr lang="en-GB" sz="2800"/>
          </a:p>
          <a:p>
            <a:r>
              <a:rPr lang="en-GB" sz="2800"/>
              <a:t>They then put this into practice to make some delicious soda bread!</a:t>
            </a:r>
          </a:p>
          <a:p>
            <a:endParaRPr lang="en-GB" sz="1200"/>
          </a:p>
        </p:txBody>
      </p:sp>
      <p:pic>
        <p:nvPicPr>
          <p:cNvPr id="5" name="Picture 4" descr="A child holding a tray of food&#10;&#10;AI-generated content may be incorrect.">
            <a:extLst>
              <a:ext uri="{FF2B5EF4-FFF2-40B4-BE49-F238E27FC236}">
                <a16:creationId xmlns:a16="http://schemas.microsoft.com/office/drawing/2014/main" id="{E9AF6177-FBDE-C1CA-692A-61B352969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690" y="1486166"/>
            <a:ext cx="3936191" cy="5071653"/>
          </a:xfrm>
          <a:prstGeom prst="rect">
            <a:avLst/>
          </a:prstGeom>
        </p:spPr>
      </p:pic>
      <p:pic>
        <p:nvPicPr>
          <p:cNvPr id="6" name="Picture 5" descr="A tray of baked goods&#10;&#10;AI-generated content may be incorrect.">
            <a:extLst>
              <a:ext uri="{FF2B5EF4-FFF2-40B4-BE49-F238E27FC236}">
                <a16:creationId xmlns:a16="http://schemas.microsoft.com/office/drawing/2014/main" id="{8C524B87-B3A6-0438-F25D-2E488CEC6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584" y="1486166"/>
            <a:ext cx="3912108" cy="507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1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47EA-E1DC-A7F6-D296-C4F5F8958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" y="2268"/>
            <a:ext cx="12175671" cy="1325563"/>
          </a:xfrm>
          <a:solidFill>
            <a:srgbClr val="002060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English</a:t>
            </a:r>
          </a:p>
        </p:txBody>
      </p:sp>
      <p:pic>
        <p:nvPicPr>
          <p:cNvPr id="4" name="Picture 3" descr="A pig in a uniform&#10;&#10;AI-generated content may be incorrect.">
            <a:extLst>
              <a:ext uri="{FF2B5EF4-FFF2-40B4-BE49-F238E27FC236}">
                <a16:creationId xmlns:a16="http://schemas.microsoft.com/office/drawing/2014/main" id="{FC50C337-7C0D-6FDF-E212-7656E73F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241119" y="3339692"/>
            <a:ext cx="1268186" cy="1936297"/>
          </a:xfrm>
          <a:prstGeom prst="rect">
            <a:avLst/>
          </a:prstGeom>
        </p:spPr>
      </p:pic>
      <p:pic>
        <p:nvPicPr>
          <p:cNvPr id="5" name="Picture 4" descr="A painting of two men in front of a computer&#10;&#10;AI-generated content may be incorrect.">
            <a:extLst>
              <a:ext uri="{FF2B5EF4-FFF2-40B4-BE49-F238E27FC236}">
                <a16:creationId xmlns:a16="http://schemas.microsoft.com/office/drawing/2014/main" id="{276F8B99-7BF7-AA74-1A65-3A1C4069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" y="1486580"/>
            <a:ext cx="2758168" cy="1522640"/>
          </a:xfrm>
          <a:prstGeom prst="rect">
            <a:avLst/>
          </a:prstGeom>
        </p:spPr>
      </p:pic>
      <p:pic>
        <p:nvPicPr>
          <p:cNvPr id="6" name="Picture 5" descr="A person wearing a head scarf&#10;&#10;AI-generated content may be incorrect.">
            <a:extLst>
              <a:ext uri="{FF2B5EF4-FFF2-40B4-BE49-F238E27FC236}">
                <a16:creationId xmlns:a16="http://schemas.microsoft.com/office/drawing/2014/main" id="{303BEB93-8ADD-45FA-60F0-9BB32039D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493" y="2068549"/>
            <a:ext cx="1766655" cy="2000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139DC2-9F57-73F7-8CE7-F07312328B69}"/>
              </a:ext>
            </a:extLst>
          </p:cNvPr>
          <p:cNvSpPr txBox="1"/>
          <p:nvPr/>
        </p:nvSpPr>
        <p:spPr>
          <a:xfrm>
            <a:off x="1576688" y="4192191"/>
            <a:ext cx="1033272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Pupils have also been studying </a:t>
            </a:r>
            <a:r>
              <a:rPr lang="en-US" sz="2800" b="1"/>
              <a:t>Animal Farm</a:t>
            </a:r>
            <a:r>
              <a:rPr lang="en-US" sz="2800"/>
              <a:t>, George Orwell's tale of animals who rise up and take over their farm from humans.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A08FC-1DDA-B4AC-A4FF-04EF550B0C97}"/>
              </a:ext>
            </a:extLst>
          </p:cNvPr>
          <p:cNvSpPr txBox="1"/>
          <p:nvPr/>
        </p:nvSpPr>
        <p:spPr>
          <a:xfrm>
            <a:off x="2869361" y="1502170"/>
            <a:ext cx="7559040" cy="2446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Segoe UI"/>
              </a:rPr>
              <a:t>Year 8 pupils explore </a:t>
            </a:r>
            <a:r>
              <a:rPr lang="en-US" sz="2800">
                <a:solidFill>
                  <a:srgbClr val="FF0000"/>
                </a:solidFill>
                <a:latin typeface="Jokerman"/>
                <a:cs typeface="Segoe UI"/>
              </a:rPr>
              <a:t>The Power of English</a:t>
            </a:r>
            <a:r>
              <a:rPr lang="en-US" sz="2800">
                <a:cs typeface="Segoe UI"/>
              </a:rPr>
              <a:t> – how language is used to </a:t>
            </a:r>
            <a:r>
              <a:rPr lang="en-US" sz="2800" b="1">
                <a:cs typeface="Segoe UI"/>
              </a:rPr>
              <a:t>provoke and create impact</a:t>
            </a:r>
            <a:r>
              <a:rPr lang="en-US" sz="2800">
                <a:cs typeface="Segoe UI"/>
              </a:rPr>
              <a:t>. Our Year 8 students started the year studying rhetoric – </a:t>
            </a:r>
            <a:r>
              <a:rPr lang="en-US" sz="2800" b="1">
                <a:cs typeface="Segoe UI"/>
              </a:rPr>
              <a:t>the power of the spoken word from Aristotle through to Malala</a:t>
            </a:r>
            <a:r>
              <a:rPr lang="en-US" sz="2800">
                <a:cs typeface="Segoe UI"/>
              </a:rPr>
              <a:t>​.</a:t>
            </a:r>
          </a:p>
          <a:p>
            <a:r>
              <a:rPr lang="en-US" sz="1300">
                <a:cs typeface="Segoe UI"/>
              </a:rPr>
              <a:t>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903EF-F2AA-FB6B-7A3B-83F33CE4C5C8}"/>
              </a:ext>
            </a:extLst>
          </p:cNvPr>
          <p:cNvSpPr txBox="1"/>
          <p:nvPr/>
        </p:nvSpPr>
        <p:spPr>
          <a:xfrm>
            <a:off x="1594281" y="5269486"/>
            <a:ext cx="101092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/>
              <a:t>This term, we move on to </a:t>
            </a:r>
            <a:r>
              <a:rPr lang="en-US" sz="2800" b="1"/>
              <a:t>Powerful Poetry</a:t>
            </a:r>
            <a:r>
              <a:rPr lang="en-US" sz="2800"/>
              <a:t>, exploring poems from contemporary poets including Simon Armitage and Carol Ann Duffy.</a:t>
            </a:r>
          </a:p>
        </p:txBody>
      </p:sp>
    </p:spTree>
    <p:extLst>
      <p:ext uri="{BB962C8B-B14F-4D97-AF65-F5344CB8AC3E}">
        <p14:creationId xmlns:p14="http://schemas.microsoft.com/office/powerpoint/2010/main" val="3412173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E75629402688408DFACDC1B4EC826D" ma:contentTypeVersion="8" ma:contentTypeDescription="Create a new document." ma:contentTypeScope="" ma:versionID="02466ef80503f7dfa825095bf011272b">
  <xsd:schema xmlns:xsd="http://www.w3.org/2001/XMLSchema" xmlns:xs="http://www.w3.org/2001/XMLSchema" xmlns:p="http://schemas.microsoft.com/office/2006/metadata/properties" xmlns:ns2="f7f918cd-33e6-4956-a5a7-e071fec0f3db" xmlns:ns3="5a0830b6-eb37-4e9a-99f5-19864f6d4ac1" targetNamespace="http://schemas.microsoft.com/office/2006/metadata/properties" ma:root="true" ma:fieldsID="58e1bfa80110102d1dca43e9d164d118" ns2:_="" ns3:_="">
    <xsd:import namespace="f7f918cd-33e6-4956-a5a7-e071fec0f3db"/>
    <xsd:import namespace="5a0830b6-eb37-4e9a-99f5-19864f6d4a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f918cd-33e6-4956-a5a7-e071fec0f3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0830b6-eb37-4e9a-99f5-19864f6d4a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4014B9-CCE5-4F66-9233-F518712186EB}">
  <ds:schemaRefs>
    <ds:schemaRef ds:uri="5a0830b6-eb37-4e9a-99f5-19864f6d4ac1"/>
    <ds:schemaRef ds:uri="f7f918cd-33e6-4956-a5a7-e071fec0f3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97B30EC-080A-4708-8F99-2CBAF8235F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53F637-84DA-43EC-B81C-04830DFCD3D4}">
  <ds:schemaRefs>
    <ds:schemaRef ds:uri="5a0830b6-eb37-4e9a-99f5-19864f6d4ac1"/>
    <ds:schemaRef ds:uri="f7f918cd-33e6-4956-a5a7-e071fec0f3d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Year 8  Parent Information Evening </vt:lpstr>
      <vt:lpstr>Welcome</vt:lpstr>
      <vt:lpstr>Our Year 8 Student Ambassadors </vt:lpstr>
      <vt:lpstr>Our Year 8 Student Ambassadors </vt:lpstr>
      <vt:lpstr>World Book Day  </vt:lpstr>
      <vt:lpstr>Art and Design </vt:lpstr>
      <vt:lpstr>Art and Design </vt:lpstr>
      <vt:lpstr>Art and Design </vt:lpstr>
      <vt:lpstr>English</vt:lpstr>
      <vt:lpstr>PowerPoint Presentation</vt:lpstr>
      <vt:lpstr>Humanities - Geography</vt:lpstr>
      <vt:lpstr>Humanities - History</vt:lpstr>
      <vt:lpstr>Humanities – Religious Studies</vt:lpstr>
      <vt:lpstr>Languages </vt:lpstr>
      <vt:lpstr>Languages </vt:lpstr>
      <vt:lpstr>Performing Arts </vt:lpstr>
      <vt:lpstr>Performing Arts </vt:lpstr>
      <vt:lpstr>Maths </vt:lpstr>
      <vt:lpstr>Physical Education  </vt:lpstr>
      <vt:lpstr>Science </vt:lpstr>
      <vt:lpstr>PowerPoint Presentation</vt:lpstr>
      <vt:lpstr>Key Dates </vt:lpstr>
      <vt:lpstr>How can you support your child? </vt:lpstr>
      <vt:lpstr>How can you support your child? </vt:lpstr>
      <vt:lpstr>Flashcards </vt:lpstr>
      <vt:lpstr>How do we make and use flashcards? </vt:lpstr>
      <vt:lpstr>Mind Maps</vt:lpstr>
      <vt:lpstr>How do we make and use mind maps? </vt:lpstr>
      <vt:lpstr>PowerPoint Presentation</vt:lpstr>
      <vt:lpstr>PowerPoint Presentation</vt:lpstr>
      <vt:lpstr>PowerPoint Presentation</vt:lpstr>
      <vt:lpstr>Dual Coding </vt:lpstr>
      <vt:lpstr>Dual Coding </vt:lpstr>
      <vt:lpstr>How do we use dual coding?</vt:lpstr>
      <vt:lpstr>Key Stage 3 Revision Guide </vt:lpstr>
      <vt:lpstr>How else can you support your child?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4</cp:revision>
  <dcterms:created xsi:type="dcterms:W3CDTF">2025-02-10T12:01:09Z</dcterms:created>
  <dcterms:modified xsi:type="dcterms:W3CDTF">2025-03-07T10:24:56Z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0x0101002AE75629402688408DFACDC1B4EC826D</vt:lpwstr>
  </property>
</Properties>
</file>