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1" r:id="rId4"/>
    <p:sldId id="256" r:id="rId5"/>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A697"/>
    <a:srgbClr val="60BEA1"/>
    <a:srgbClr val="99CCFF"/>
    <a:srgbClr val="66FFCC"/>
    <a:srgbClr val="8FE9D8"/>
    <a:srgbClr val="33CCFF"/>
    <a:srgbClr val="4BA97C"/>
    <a:srgbClr val="38C2A1"/>
    <a:srgbClr val="A0D8C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9" autoAdjust="0"/>
    <p:restoredTop sz="94660"/>
  </p:normalViewPr>
  <p:slideViewPr>
    <p:cSldViewPr snapToGrid="0">
      <p:cViewPr varScale="1">
        <p:scale>
          <a:sx n="115" d="100"/>
          <a:sy n="115" d="100"/>
        </p:scale>
        <p:origin x="3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214DF91-CACD-403E-A090-5C37ED3321EE}"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182953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214DF91-CACD-403E-A090-5C37ED3321EE}"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93134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214DF91-CACD-403E-A090-5C37ED3321EE}"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1823708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214DF91-CACD-403E-A090-5C37ED3321EE}"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468056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14DF91-CACD-403E-A090-5C37ED3321EE}"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45624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214DF91-CACD-403E-A090-5C37ED3321EE}"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115377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214DF91-CACD-403E-A090-5C37ED3321EE}" type="datetimeFigureOut">
              <a:rPr lang="en-GB" smtClean="0"/>
              <a:t>28/09/2022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2596092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214DF91-CACD-403E-A090-5C37ED3321EE}" type="datetimeFigureOut">
              <a:rPr lang="en-GB" smtClean="0"/>
              <a:t>28/09/2022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2524095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14DF91-CACD-403E-A090-5C37ED3321EE}" type="datetimeFigureOut">
              <a:rPr lang="en-GB" smtClean="0"/>
              <a:t>28/09/2022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4147194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14DF91-CACD-403E-A090-5C37ED3321EE}"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2523214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14DF91-CACD-403E-A090-5C37ED3321EE}"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5F9C6F-8553-4379-841E-D652E3CC3320}" type="slidenum">
              <a:rPr lang="en-GB" smtClean="0"/>
              <a:t>‹#›</a:t>
            </a:fld>
            <a:endParaRPr lang="en-GB"/>
          </a:p>
        </p:txBody>
      </p:sp>
    </p:spTree>
    <p:extLst>
      <p:ext uri="{BB962C8B-B14F-4D97-AF65-F5344CB8AC3E}">
        <p14:creationId xmlns:p14="http://schemas.microsoft.com/office/powerpoint/2010/main" val="235954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4DF91-CACD-403E-A090-5C37ED3321EE}" type="datetimeFigureOut">
              <a:rPr lang="en-GB" smtClean="0"/>
              <a:t>28/09/2022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5F9C6F-8553-4379-841E-D652E3CC3320}" type="slidenum">
              <a:rPr lang="en-GB" smtClean="0"/>
              <a:t>‹#›</a:t>
            </a:fld>
            <a:endParaRPr lang="en-GB"/>
          </a:p>
        </p:txBody>
      </p:sp>
    </p:spTree>
    <p:extLst>
      <p:ext uri="{BB962C8B-B14F-4D97-AF65-F5344CB8AC3E}">
        <p14:creationId xmlns:p14="http://schemas.microsoft.com/office/powerpoint/2010/main" val="14911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jpe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png"/><Relationship Id="rId3" Type="http://schemas.openxmlformats.org/officeDocument/2006/relationships/image" Target="../media/image20.png"/><Relationship Id="rId7" Type="http://schemas.openxmlformats.org/officeDocument/2006/relationships/image" Target="../media/image24.png"/><Relationship Id="rId12" Type="http://schemas.openxmlformats.org/officeDocument/2006/relationships/image" Target="../media/image29.png"/><Relationship Id="rId2"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 Id="rId14"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ounded Rectangle 42"/>
          <p:cNvSpPr/>
          <p:nvPr/>
        </p:nvSpPr>
        <p:spPr>
          <a:xfrm>
            <a:off x="321376" y="2284248"/>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ounded Rectangle 60"/>
          <p:cNvSpPr/>
          <p:nvPr/>
        </p:nvSpPr>
        <p:spPr>
          <a:xfrm>
            <a:off x="321376" y="705529"/>
            <a:ext cx="11719582" cy="1168713"/>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C000"/>
              </a:solidFill>
            </a:endParaRPr>
          </a:p>
        </p:txBody>
      </p:sp>
      <p:sp>
        <p:nvSpPr>
          <p:cNvPr id="62" name="TextBox 61"/>
          <p:cNvSpPr txBox="1"/>
          <p:nvPr/>
        </p:nvSpPr>
        <p:spPr>
          <a:xfrm>
            <a:off x="4000467" y="143053"/>
            <a:ext cx="4935714" cy="584775"/>
          </a:xfrm>
          <a:prstGeom prst="rect">
            <a:avLst/>
          </a:prstGeom>
          <a:noFill/>
        </p:spPr>
        <p:txBody>
          <a:bodyPr wrap="square" rtlCol="0">
            <a:spAutoFit/>
          </a:bodyPr>
          <a:lstStyle/>
          <a:p>
            <a:pPr algn="ctr"/>
            <a:r>
              <a:rPr lang="en-GB" sz="1600" b="1" dirty="0" smtClean="0"/>
              <a:t>Laceby Acres Primary Academy Design and Technology Big Ideas – Year One</a:t>
            </a:r>
            <a:endParaRPr lang="en-GB" sz="1600" b="1" dirty="0"/>
          </a:p>
        </p:txBody>
      </p:sp>
      <p:sp>
        <p:nvSpPr>
          <p:cNvPr id="11" name="TextBox 10"/>
          <p:cNvSpPr txBox="1"/>
          <p:nvPr/>
        </p:nvSpPr>
        <p:spPr>
          <a:xfrm>
            <a:off x="7471954" y="6017623"/>
            <a:ext cx="1010195" cy="369332"/>
          </a:xfrm>
          <a:prstGeom prst="rect">
            <a:avLst/>
          </a:prstGeom>
          <a:noFill/>
        </p:spPr>
        <p:txBody>
          <a:bodyPr wrap="square" rtlCol="0">
            <a:spAutoFit/>
          </a:bodyPr>
          <a:lstStyle/>
          <a:p>
            <a:endParaRPr lang="en-GB" dirty="0"/>
          </a:p>
        </p:txBody>
      </p:sp>
      <p:pic>
        <p:nvPicPr>
          <p:cNvPr id="1030" name="Picture 6" descr="Years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5811" y="756137"/>
            <a:ext cx="1392303" cy="984099"/>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3"/>
          <a:stretch>
            <a:fillRect/>
          </a:stretch>
        </p:blipFill>
        <p:spPr>
          <a:xfrm>
            <a:off x="3970956" y="777430"/>
            <a:ext cx="2060648" cy="1007856"/>
          </a:xfrm>
          <a:prstGeom prst="rect">
            <a:avLst/>
          </a:prstGeom>
        </p:spPr>
      </p:pic>
      <p:pic>
        <p:nvPicPr>
          <p:cNvPr id="20" name="Picture 19"/>
          <p:cNvPicPr>
            <a:picLocks noChangeAspect="1"/>
          </p:cNvPicPr>
          <p:nvPr/>
        </p:nvPicPr>
        <p:blipFill>
          <a:blip r:embed="rId4"/>
          <a:stretch>
            <a:fillRect/>
          </a:stretch>
        </p:blipFill>
        <p:spPr>
          <a:xfrm>
            <a:off x="8253682" y="777430"/>
            <a:ext cx="1427502" cy="949938"/>
          </a:xfrm>
          <a:prstGeom prst="rect">
            <a:avLst/>
          </a:prstGeom>
        </p:spPr>
      </p:pic>
      <p:sp>
        <p:nvSpPr>
          <p:cNvPr id="21" name="TextBox 20"/>
          <p:cNvSpPr txBox="1"/>
          <p:nvPr/>
        </p:nvSpPr>
        <p:spPr>
          <a:xfrm>
            <a:off x="2556158" y="840197"/>
            <a:ext cx="1098057" cy="553998"/>
          </a:xfrm>
          <a:prstGeom prst="rect">
            <a:avLst/>
          </a:prstGeom>
          <a:noFill/>
        </p:spPr>
        <p:txBody>
          <a:bodyPr wrap="square" rtlCol="0">
            <a:spAutoFit/>
          </a:bodyPr>
          <a:lstStyle/>
          <a:p>
            <a:pPr algn="ctr"/>
            <a:r>
              <a:rPr lang="en-GB" sz="1000" b="1" i="1" dirty="0" smtClean="0"/>
              <a:t>Autumn Term</a:t>
            </a:r>
          </a:p>
          <a:p>
            <a:pPr algn="ctr"/>
            <a:r>
              <a:rPr lang="en-GB" sz="1000" dirty="0" smtClean="0"/>
              <a:t>Free Standing Structures</a:t>
            </a:r>
            <a:endParaRPr lang="en-GB" sz="1000" dirty="0"/>
          </a:p>
        </p:txBody>
      </p:sp>
      <p:sp>
        <p:nvSpPr>
          <p:cNvPr id="22" name="TextBox 21"/>
          <p:cNvSpPr txBox="1"/>
          <p:nvPr/>
        </p:nvSpPr>
        <p:spPr>
          <a:xfrm>
            <a:off x="6031604" y="847578"/>
            <a:ext cx="1795884" cy="553998"/>
          </a:xfrm>
          <a:prstGeom prst="rect">
            <a:avLst/>
          </a:prstGeom>
          <a:noFill/>
        </p:spPr>
        <p:txBody>
          <a:bodyPr wrap="square" rtlCol="0">
            <a:spAutoFit/>
          </a:bodyPr>
          <a:lstStyle/>
          <a:p>
            <a:pPr algn="ctr"/>
            <a:r>
              <a:rPr lang="en-GB" sz="1000" b="1" i="1" dirty="0" smtClean="0"/>
              <a:t>Spring Term</a:t>
            </a:r>
          </a:p>
          <a:p>
            <a:pPr algn="ctr"/>
            <a:r>
              <a:rPr lang="en-GB" sz="1000" dirty="0" smtClean="0"/>
              <a:t>Mechanisms</a:t>
            </a:r>
          </a:p>
          <a:p>
            <a:pPr algn="ctr"/>
            <a:r>
              <a:rPr lang="en-GB" sz="1000" dirty="0" smtClean="0"/>
              <a:t>Sliders and Levers</a:t>
            </a:r>
            <a:endParaRPr lang="en-GB" sz="1000" dirty="0"/>
          </a:p>
        </p:txBody>
      </p:sp>
      <p:sp>
        <p:nvSpPr>
          <p:cNvPr id="23" name="TextBox 22"/>
          <p:cNvSpPr txBox="1"/>
          <p:nvPr/>
        </p:nvSpPr>
        <p:spPr>
          <a:xfrm>
            <a:off x="10002935" y="820244"/>
            <a:ext cx="1500747" cy="707886"/>
          </a:xfrm>
          <a:prstGeom prst="rect">
            <a:avLst/>
          </a:prstGeom>
          <a:noFill/>
        </p:spPr>
        <p:txBody>
          <a:bodyPr wrap="square" rtlCol="0">
            <a:spAutoFit/>
          </a:bodyPr>
          <a:lstStyle/>
          <a:p>
            <a:pPr algn="ctr"/>
            <a:r>
              <a:rPr lang="en-GB" sz="1000" b="1" i="1" dirty="0" smtClean="0"/>
              <a:t>Summer Term</a:t>
            </a:r>
          </a:p>
          <a:p>
            <a:pPr algn="ctr"/>
            <a:r>
              <a:rPr lang="en-GB" sz="1000" dirty="0" smtClean="0"/>
              <a:t>Cooking and Nutrition</a:t>
            </a:r>
            <a:endParaRPr lang="en-GB" sz="1000" dirty="0" smtClean="0"/>
          </a:p>
          <a:p>
            <a:pPr algn="ctr"/>
            <a:r>
              <a:rPr lang="en-GB" sz="1000" dirty="0" smtClean="0"/>
              <a:t>Preparing Fruit and Vegetables</a:t>
            </a:r>
            <a:endParaRPr lang="en-GB" sz="1000" dirty="0"/>
          </a:p>
        </p:txBody>
      </p:sp>
      <p:sp>
        <p:nvSpPr>
          <p:cNvPr id="24" name="TextBox 23"/>
          <p:cNvSpPr txBox="1"/>
          <p:nvPr/>
        </p:nvSpPr>
        <p:spPr>
          <a:xfrm>
            <a:off x="2595341" y="1935899"/>
            <a:ext cx="7171650" cy="307777"/>
          </a:xfrm>
          <a:prstGeom prst="rect">
            <a:avLst/>
          </a:prstGeom>
          <a:noFill/>
        </p:spPr>
        <p:txBody>
          <a:bodyPr wrap="square" rtlCol="0">
            <a:spAutoFit/>
          </a:bodyPr>
          <a:lstStyle/>
          <a:p>
            <a:pPr algn="ctr"/>
            <a:r>
              <a:rPr lang="en-GB" sz="1400" b="1" i="1" dirty="0" smtClean="0">
                <a:solidFill>
                  <a:srgbClr val="C00000"/>
                </a:solidFill>
              </a:rPr>
              <a:t>‘Something, Somebody, Some Purpose’</a:t>
            </a:r>
            <a:endParaRPr lang="en-GB" sz="1400" b="1" i="1" dirty="0">
              <a:solidFill>
                <a:srgbClr val="C00000"/>
              </a:solidFill>
            </a:endParaRPr>
          </a:p>
        </p:txBody>
      </p:sp>
      <p:sp>
        <p:nvSpPr>
          <p:cNvPr id="74" name="Rounded Rectangle 73"/>
          <p:cNvSpPr/>
          <p:nvPr/>
        </p:nvSpPr>
        <p:spPr>
          <a:xfrm>
            <a:off x="2769476" y="2284248"/>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Rounded Rectangle 74"/>
          <p:cNvSpPr/>
          <p:nvPr/>
        </p:nvSpPr>
        <p:spPr>
          <a:xfrm>
            <a:off x="5216566" y="2281563"/>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Rounded Rectangle 75"/>
          <p:cNvSpPr/>
          <p:nvPr/>
        </p:nvSpPr>
        <p:spPr>
          <a:xfrm>
            <a:off x="7571088" y="2281563"/>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Rounded Rectangle 76"/>
          <p:cNvSpPr/>
          <p:nvPr/>
        </p:nvSpPr>
        <p:spPr>
          <a:xfrm>
            <a:off x="9925610" y="2263131"/>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extBox 77"/>
          <p:cNvSpPr txBox="1"/>
          <p:nvPr/>
        </p:nvSpPr>
        <p:spPr>
          <a:xfrm>
            <a:off x="804344" y="2981562"/>
            <a:ext cx="964276" cy="369332"/>
          </a:xfrm>
          <a:prstGeom prst="rect">
            <a:avLst/>
          </a:prstGeom>
          <a:noFill/>
        </p:spPr>
        <p:txBody>
          <a:bodyPr wrap="square" rtlCol="0">
            <a:spAutoFit/>
          </a:bodyPr>
          <a:lstStyle/>
          <a:p>
            <a:endParaRPr lang="en-GB" dirty="0"/>
          </a:p>
        </p:txBody>
      </p:sp>
      <p:sp>
        <p:nvSpPr>
          <p:cNvPr id="82" name="TextBox 81"/>
          <p:cNvSpPr txBox="1"/>
          <p:nvPr/>
        </p:nvSpPr>
        <p:spPr>
          <a:xfrm>
            <a:off x="728144" y="2997212"/>
            <a:ext cx="1116676" cy="461665"/>
          </a:xfrm>
          <a:prstGeom prst="rect">
            <a:avLst/>
          </a:prstGeom>
          <a:noFill/>
        </p:spPr>
        <p:txBody>
          <a:bodyPr wrap="square" rtlCol="0">
            <a:spAutoFit/>
          </a:bodyPr>
          <a:lstStyle/>
          <a:p>
            <a:pPr algn="ctr"/>
            <a:r>
              <a:rPr lang="en-GB" sz="1200" b="1" dirty="0" smtClean="0">
                <a:solidFill>
                  <a:srgbClr val="002060"/>
                </a:solidFill>
              </a:rPr>
              <a:t>Technical Knowledge</a:t>
            </a:r>
            <a:endParaRPr lang="en-GB" sz="1200" b="1" dirty="0">
              <a:solidFill>
                <a:srgbClr val="002060"/>
              </a:solidFill>
            </a:endParaRPr>
          </a:p>
        </p:txBody>
      </p:sp>
      <p:sp>
        <p:nvSpPr>
          <p:cNvPr id="19" name="TextBox 18"/>
          <p:cNvSpPr txBox="1"/>
          <p:nvPr/>
        </p:nvSpPr>
        <p:spPr>
          <a:xfrm>
            <a:off x="3058986" y="2986104"/>
            <a:ext cx="1383687" cy="276999"/>
          </a:xfrm>
          <a:prstGeom prst="rect">
            <a:avLst/>
          </a:prstGeom>
          <a:noFill/>
        </p:spPr>
        <p:txBody>
          <a:bodyPr wrap="square" rtlCol="0">
            <a:spAutoFit/>
          </a:bodyPr>
          <a:lstStyle/>
          <a:p>
            <a:pPr algn="ctr"/>
            <a:r>
              <a:rPr lang="en-GB" sz="1200" b="1" dirty="0" smtClean="0">
                <a:solidFill>
                  <a:srgbClr val="002060"/>
                </a:solidFill>
              </a:rPr>
              <a:t>Designing</a:t>
            </a:r>
            <a:endParaRPr lang="en-GB" sz="1200" b="1" dirty="0">
              <a:solidFill>
                <a:srgbClr val="002060"/>
              </a:solidFill>
            </a:endParaRPr>
          </a:p>
        </p:txBody>
      </p:sp>
      <p:sp>
        <p:nvSpPr>
          <p:cNvPr id="25" name="TextBox 24"/>
          <p:cNvSpPr txBox="1"/>
          <p:nvPr/>
        </p:nvSpPr>
        <p:spPr>
          <a:xfrm>
            <a:off x="5491209" y="3006390"/>
            <a:ext cx="1379913" cy="276999"/>
          </a:xfrm>
          <a:prstGeom prst="rect">
            <a:avLst/>
          </a:prstGeom>
          <a:noFill/>
        </p:spPr>
        <p:txBody>
          <a:bodyPr wrap="square" rtlCol="0">
            <a:spAutoFit/>
          </a:bodyPr>
          <a:lstStyle/>
          <a:p>
            <a:pPr algn="ctr"/>
            <a:r>
              <a:rPr lang="en-GB" sz="1200" b="1" dirty="0" smtClean="0">
                <a:solidFill>
                  <a:srgbClr val="002060"/>
                </a:solidFill>
              </a:rPr>
              <a:t>Making</a:t>
            </a:r>
            <a:endParaRPr lang="en-GB" sz="1200" b="1" dirty="0">
              <a:solidFill>
                <a:srgbClr val="002060"/>
              </a:solidFill>
            </a:endParaRPr>
          </a:p>
        </p:txBody>
      </p:sp>
      <p:sp>
        <p:nvSpPr>
          <p:cNvPr id="26" name="TextBox 25"/>
          <p:cNvSpPr txBox="1"/>
          <p:nvPr/>
        </p:nvSpPr>
        <p:spPr>
          <a:xfrm>
            <a:off x="8155776" y="3032977"/>
            <a:ext cx="1466141" cy="276999"/>
          </a:xfrm>
          <a:prstGeom prst="rect">
            <a:avLst/>
          </a:prstGeom>
          <a:noFill/>
        </p:spPr>
        <p:txBody>
          <a:bodyPr wrap="square" rtlCol="0">
            <a:spAutoFit/>
          </a:bodyPr>
          <a:lstStyle/>
          <a:p>
            <a:r>
              <a:rPr lang="en-GB" sz="1200" b="1" dirty="0" smtClean="0">
                <a:solidFill>
                  <a:srgbClr val="002060"/>
                </a:solidFill>
              </a:rPr>
              <a:t>Evaluating</a:t>
            </a:r>
            <a:endParaRPr lang="en-GB" sz="1200" b="1" dirty="0">
              <a:solidFill>
                <a:srgbClr val="002060"/>
              </a:solidFill>
            </a:endParaRPr>
          </a:p>
        </p:txBody>
      </p:sp>
      <p:sp>
        <p:nvSpPr>
          <p:cNvPr id="27" name="TextBox 26"/>
          <p:cNvSpPr txBox="1"/>
          <p:nvPr/>
        </p:nvSpPr>
        <p:spPr>
          <a:xfrm>
            <a:off x="10093282" y="3016597"/>
            <a:ext cx="1593856" cy="276999"/>
          </a:xfrm>
          <a:prstGeom prst="rect">
            <a:avLst/>
          </a:prstGeom>
          <a:noFill/>
        </p:spPr>
        <p:txBody>
          <a:bodyPr wrap="square" rtlCol="0">
            <a:spAutoFit/>
          </a:bodyPr>
          <a:lstStyle/>
          <a:p>
            <a:r>
              <a:rPr lang="en-GB" sz="1200" b="1" dirty="0" smtClean="0">
                <a:solidFill>
                  <a:srgbClr val="002060"/>
                </a:solidFill>
              </a:rPr>
              <a:t>Cooking</a:t>
            </a:r>
            <a:r>
              <a:rPr lang="en-GB" sz="1200" b="1" dirty="0" smtClean="0">
                <a:solidFill>
                  <a:srgbClr val="002060"/>
                </a:solidFill>
              </a:rPr>
              <a:t> </a:t>
            </a:r>
            <a:r>
              <a:rPr lang="en-GB" sz="1200" b="1" dirty="0" smtClean="0">
                <a:solidFill>
                  <a:srgbClr val="002060"/>
                </a:solidFill>
              </a:rPr>
              <a:t>and Nutrition</a:t>
            </a:r>
            <a:endParaRPr lang="en-GB" sz="1200" b="1" dirty="0">
              <a:solidFill>
                <a:srgbClr val="002060"/>
              </a:solidFill>
            </a:endParaRPr>
          </a:p>
        </p:txBody>
      </p:sp>
      <p:sp>
        <p:nvSpPr>
          <p:cNvPr id="83" name="Rounded Rectangle 82"/>
          <p:cNvSpPr/>
          <p:nvPr/>
        </p:nvSpPr>
        <p:spPr>
          <a:xfrm>
            <a:off x="321376" y="4767065"/>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ounded Rectangle 83"/>
          <p:cNvSpPr/>
          <p:nvPr/>
        </p:nvSpPr>
        <p:spPr>
          <a:xfrm>
            <a:off x="2335364" y="4783960"/>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Rounded Rectangle 84"/>
          <p:cNvSpPr/>
          <p:nvPr/>
        </p:nvSpPr>
        <p:spPr>
          <a:xfrm>
            <a:off x="4406365" y="4783960"/>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Rounded Rectangle 85"/>
          <p:cNvSpPr/>
          <p:nvPr/>
        </p:nvSpPr>
        <p:spPr>
          <a:xfrm>
            <a:off x="6464253" y="4777667"/>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Rounded Rectangle 87"/>
          <p:cNvSpPr/>
          <p:nvPr/>
        </p:nvSpPr>
        <p:spPr>
          <a:xfrm>
            <a:off x="8478366" y="4756957"/>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Rounded Rectangle 91"/>
          <p:cNvSpPr/>
          <p:nvPr/>
        </p:nvSpPr>
        <p:spPr>
          <a:xfrm>
            <a:off x="10423898" y="4777666"/>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3656117" y="4328957"/>
            <a:ext cx="4879571" cy="338554"/>
          </a:xfrm>
          <a:prstGeom prst="rect">
            <a:avLst/>
          </a:prstGeom>
          <a:noFill/>
        </p:spPr>
        <p:txBody>
          <a:bodyPr wrap="square" rtlCol="0">
            <a:spAutoFit/>
          </a:bodyPr>
          <a:lstStyle/>
          <a:p>
            <a:pPr algn="ctr"/>
            <a:r>
              <a:rPr lang="en-GB" sz="1600" b="1" i="1" dirty="0" smtClean="0">
                <a:solidFill>
                  <a:srgbClr val="FFC000"/>
                </a:solidFill>
              </a:rPr>
              <a:t>Six Design and Technology Principles</a:t>
            </a:r>
            <a:endParaRPr lang="en-GB" sz="1600" b="1" i="1" dirty="0">
              <a:solidFill>
                <a:srgbClr val="FFC000"/>
              </a:solidFill>
            </a:endParaRPr>
          </a:p>
        </p:txBody>
      </p:sp>
      <p:sp>
        <p:nvSpPr>
          <p:cNvPr id="30" name="TextBox 29"/>
          <p:cNvSpPr txBox="1"/>
          <p:nvPr/>
        </p:nvSpPr>
        <p:spPr>
          <a:xfrm>
            <a:off x="483889" y="5054677"/>
            <a:ext cx="1122218" cy="276999"/>
          </a:xfrm>
          <a:prstGeom prst="rect">
            <a:avLst/>
          </a:prstGeom>
          <a:noFill/>
        </p:spPr>
        <p:txBody>
          <a:bodyPr wrap="square" rtlCol="0">
            <a:spAutoFit/>
          </a:bodyPr>
          <a:lstStyle/>
          <a:p>
            <a:pPr algn="ctr"/>
            <a:r>
              <a:rPr lang="en-GB" sz="1200" dirty="0" smtClean="0">
                <a:solidFill>
                  <a:srgbClr val="C00000"/>
                </a:solidFill>
              </a:rPr>
              <a:t>User</a:t>
            </a:r>
            <a:endParaRPr lang="en-GB" sz="1200" dirty="0">
              <a:solidFill>
                <a:srgbClr val="C00000"/>
              </a:solidFill>
            </a:endParaRPr>
          </a:p>
        </p:txBody>
      </p:sp>
      <p:sp>
        <p:nvSpPr>
          <p:cNvPr id="31" name="TextBox 30"/>
          <p:cNvSpPr txBox="1"/>
          <p:nvPr/>
        </p:nvSpPr>
        <p:spPr>
          <a:xfrm>
            <a:off x="2555120" y="5054111"/>
            <a:ext cx="1010002" cy="276999"/>
          </a:xfrm>
          <a:prstGeom prst="rect">
            <a:avLst/>
          </a:prstGeom>
          <a:noFill/>
        </p:spPr>
        <p:txBody>
          <a:bodyPr wrap="square" rtlCol="0">
            <a:spAutoFit/>
          </a:bodyPr>
          <a:lstStyle/>
          <a:p>
            <a:pPr algn="ctr"/>
            <a:r>
              <a:rPr lang="en-GB" sz="1200" dirty="0" smtClean="0">
                <a:solidFill>
                  <a:srgbClr val="C00000"/>
                </a:solidFill>
              </a:rPr>
              <a:t>Purpose</a:t>
            </a:r>
            <a:endParaRPr lang="en-GB" sz="1200" dirty="0">
              <a:solidFill>
                <a:srgbClr val="C00000"/>
              </a:solidFill>
            </a:endParaRPr>
          </a:p>
        </p:txBody>
      </p:sp>
      <p:sp>
        <p:nvSpPr>
          <p:cNvPr id="32" name="TextBox 31"/>
          <p:cNvSpPr txBox="1"/>
          <p:nvPr/>
        </p:nvSpPr>
        <p:spPr>
          <a:xfrm>
            <a:off x="4564483" y="5065567"/>
            <a:ext cx="1163782" cy="276999"/>
          </a:xfrm>
          <a:prstGeom prst="rect">
            <a:avLst/>
          </a:prstGeom>
          <a:noFill/>
        </p:spPr>
        <p:txBody>
          <a:bodyPr wrap="square" rtlCol="0">
            <a:spAutoFit/>
          </a:bodyPr>
          <a:lstStyle/>
          <a:p>
            <a:pPr algn="ctr"/>
            <a:r>
              <a:rPr lang="en-GB" sz="1200" dirty="0" smtClean="0">
                <a:solidFill>
                  <a:srgbClr val="C00000"/>
                </a:solidFill>
              </a:rPr>
              <a:t>Functionality</a:t>
            </a:r>
            <a:endParaRPr lang="en-GB" sz="1200" dirty="0">
              <a:solidFill>
                <a:srgbClr val="C00000"/>
              </a:solidFill>
            </a:endParaRPr>
          </a:p>
        </p:txBody>
      </p:sp>
      <p:sp>
        <p:nvSpPr>
          <p:cNvPr id="33" name="TextBox 32"/>
          <p:cNvSpPr txBox="1"/>
          <p:nvPr/>
        </p:nvSpPr>
        <p:spPr>
          <a:xfrm>
            <a:off x="6575367" y="5049840"/>
            <a:ext cx="1252121" cy="276999"/>
          </a:xfrm>
          <a:prstGeom prst="rect">
            <a:avLst/>
          </a:prstGeom>
          <a:noFill/>
        </p:spPr>
        <p:txBody>
          <a:bodyPr wrap="square" rtlCol="0">
            <a:spAutoFit/>
          </a:bodyPr>
          <a:lstStyle/>
          <a:p>
            <a:r>
              <a:rPr lang="en-GB" sz="1200" dirty="0" smtClean="0">
                <a:solidFill>
                  <a:srgbClr val="C00000"/>
                </a:solidFill>
              </a:rPr>
              <a:t>Design Decisions</a:t>
            </a:r>
            <a:endParaRPr lang="en-GB" sz="1200" dirty="0">
              <a:solidFill>
                <a:srgbClr val="C00000"/>
              </a:solidFill>
            </a:endParaRPr>
          </a:p>
        </p:txBody>
      </p:sp>
      <p:sp>
        <p:nvSpPr>
          <p:cNvPr id="34" name="TextBox 33"/>
          <p:cNvSpPr txBox="1"/>
          <p:nvPr/>
        </p:nvSpPr>
        <p:spPr>
          <a:xfrm>
            <a:off x="8553307" y="5044003"/>
            <a:ext cx="1231303" cy="276999"/>
          </a:xfrm>
          <a:prstGeom prst="rect">
            <a:avLst/>
          </a:prstGeom>
          <a:noFill/>
        </p:spPr>
        <p:txBody>
          <a:bodyPr wrap="square" rtlCol="0">
            <a:spAutoFit/>
          </a:bodyPr>
          <a:lstStyle/>
          <a:p>
            <a:pPr algn="ctr"/>
            <a:r>
              <a:rPr lang="en-GB" sz="1200" dirty="0">
                <a:solidFill>
                  <a:srgbClr val="C00000"/>
                </a:solidFill>
              </a:rPr>
              <a:t>I</a:t>
            </a:r>
            <a:r>
              <a:rPr lang="en-GB" sz="1200" dirty="0" smtClean="0">
                <a:solidFill>
                  <a:srgbClr val="C00000"/>
                </a:solidFill>
              </a:rPr>
              <a:t>nnovation</a:t>
            </a:r>
            <a:endParaRPr lang="en-GB" sz="1200" dirty="0">
              <a:solidFill>
                <a:srgbClr val="C00000"/>
              </a:solidFill>
            </a:endParaRPr>
          </a:p>
        </p:txBody>
      </p:sp>
      <p:sp>
        <p:nvSpPr>
          <p:cNvPr id="35" name="TextBox 34"/>
          <p:cNvSpPr txBox="1"/>
          <p:nvPr/>
        </p:nvSpPr>
        <p:spPr>
          <a:xfrm>
            <a:off x="10540382" y="5063327"/>
            <a:ext cx="1214275" cy="276999"/>
          </a:xfrm>
          <a:prstGeom prst="rect">
            <a:avLst/>
          </a:prstGeom>
          <a:noFill/>
        </p:spPr>
        <p:txBody>
          <a:bodyPr wrap="square" rtlCol="0">
            <a:spAutoFit/>
          </a:bodyPr>
          <a:lstStyle/>
          <a:p>
            <a:pPr algn="ctr"/>
            <a:r>
              <a:rPr lang="en-GB" sz="1200" dirty="0" smtClean="0">
                <a:solidFill>
                  <a:srgbClr val="C00000"/>
                </a:solidFill>
              </a:rPr>
              <a:t>Authenticity</a:t>
            </a:r>
            <a:endParaRPr lang="en-GB" sz="1200" dirty="0">
              <a:solidFill>
                <a:srgbClr val="C00000"/>
              </a:solidFill>
            </a:endParaRPr>
          </a:p>
        </p:txBody>
      </p:sp>
      <p:sp>
        <p:nvSpPr>
          <p:cNvPr id="36" name="TextBox 35"/>
          <p:cNvSpPr txBox="1"/>
          <p:nvPr/>
        </p:nvSpPr>
        <p:spPr>
          <a:xfrm>
            <a:off x="2975328" y="2500628"/>
            <a:ext cx="1614559" cy="400110"/>
          </a:xfrm>
          <a:prstGeom prst="rect">
            <a:avLst/>
          </a:prstGeom>
          <a:noFill/>
        </p:spPr>
        <p:txBody>
          <a:bodyPr wrap="square" rtlCol="0">
            <a:spAutoFit/>
          </a:bodyPr>
          <a:lstStyle/>
          <a:p>
            <a:pPr algn="ctr"/>
            <a:r>
              <a:rPr lang="en-GB" sz="1000" i="1" dirty="0" smtClean="0">
                <a:solidFill>
                  <a:srgbClr val="C00000"/>
                </a:solidFill>
              </a:rPr>
              <a:t>Generate, develop, model and communicate ideas </a:t>
            </a:r>
            <a:endParaRPr lang="en-GB" sz="1000" i="1" dirty="0">
              <a:solidFill>
                <a:srgbClr val="C00000"/>
              </a:solidFill>
            </a:endParaRPr>
          </a:p>
        </p:txBody>
      </p:sp>
      <p:sp>
        <p:nvSpPr>
          <p:cNvPr id="38" name="Curved Left Arrow 37"/>
          <p:cNvSpPr/>
          <p:nvPr/>
        </p:nvSpPr>
        <p:spPr>
          <a:xfrm>
            <a:off x="4249190" y="2851171"/>
            <a:ext cx="312466" cy="62033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9" name="TextBox 38"/>
          <p:cNvSpPr txBox="1"/>
          <p:nvPr/>
        </p:nvSpPr>
        <p:spPr>
          <a:xfrm>
            <a:off x="3248334" y="3340976"/>
            <a:ext cx="993486" cy="276999"/>
          </a:xfrm>
          <a:prstGeom prst="rect">
            <a:avLst/>
          </a:prstGeom>
          <a:noFill/>
        </p:spPr>
        <p:txBody>
          <a:bodyPr wrap="square" rtlCol="0">
            <a:spAutoFit/>
          </a:bodyPr>
          <a:lstStyle/>
          <a:p>
            <a:pPr algn="ctr"/>
            <a:r>
              <a:rPr lang="en-GB" sz="1200" i="1" dirty="0">
                <a:solidFill>
                  <a:srgbClr val="C00000"/>
                </a:solidFill>
              </a:rPr>
              <a:t>t</a:t>
            </a:r>
            <a:r>
              <a:rPr lang="en-GB" sz="1200" i="1" dirty="0" smtClean="0">
                <a:solidFill>
                  <a:srgbClr val="C00000"/>
                </a:solidFill>
              </a:rPr>
              <a:t>hrough …</a:t>
            </a:r>
            <a:endParaRPr lang="en-GB" sz="1200" i="1" dirty="0">
              <a:solidFill>
                <a:srgbClr val="C00000"/>
              </a:solidFill>
            </a:endParaRPr>
          </a:p>
        </p:txBody>
      </p:sp>
      <p:sp>
        <p:nvSpPr>
          <p:cNvPr id="40" name="TextBox 39"/>
          <p:cNvSpPr txBox="1"/>
          <p:nvPr/>
        </p:nvSpPr>
        <p:spPr>
          <a:xfrm>
            <a:off x="2854233" y="3511584"/>
            <a:ext cx="1793190" cy="553998"/>
          </a:xfrm>
          <a:prstGeom prst="rect">
            <a:avLst/>
          </a:prstGeom>
          <a:noFill/>
        </p:spPr>
        <p:txBody>
          <a:bodyPr wrap="square" rtlCol="0">
            <a:spAutoFit/>
          </a:bodyPr>
          <a:lstStyle/>
          <a:p>
            <a:pPr algn="ctr"/>
            <a:r>
              <a:rPr lang="en-GB" sz="1000" i="1" dirty="0" smtClean="0">
                <a:solidFill>
                  <a:srgbClr val="C00000"/>
                </a:solidFill>
              </a:rPr>
              <a:t>Speaking, drawings, templates, mock-ups, prototypes and pattern pieces</a:t>
            </a:r>
            <a:endParaRPr lang="en-GB" sz="1000" i="1" dirty="0">
              <a:solidFill>
                <a:srgbClr val="C00000"/>
              </a:solidFill>
            </a:endParaRPr>
          </a:p>
        </p:txBody>
      </p:sp>
      <p:sp>
        <p:nvSpPr>
          <p:cNvPr id="44" name="TextBox 43"/>
          <p:cNvSpPr txBox="1"/>
          <p:nvPr/>
        </p:nvSpPr>
        <p:spPr>
          <a:xfrm>
            <a:off x="612742" y="2432115"/>
            <a:ext cx="1480009" cy="553998"/>
          </a:xfrm>
          <a:prstGeom prst="rect">
            <a:avLst/>
          </a:prstGeom>
          <a:noFill/>
        </p:spPr>
        <p:txBody>
          <a:bodyPr wrap="square" rtlCol="0">
            <a:spAutoFit/>
          </a:bodyPr>
          <a:lstStyle/>
          <a:p>
            <a:pPr algn="ctr"/>
            <a:r>
              <a:rPr lang="en-GB" sz="1000" i="1" dirty="0" smtClean="0">
                <a:solidFill>
                  <a:srgbClr val="C00000"/>
                </a:solidFill>
              </a:rPr>
              <a:t>Body of knowledge and understanding specific to Design and Technology</a:t>
            </a:r>
            <a:endParaRPr lang="en-GB" sz="1000" i="1" dirty="0">
              <a:solidFill>
                <a:srgbClr val="C00000"/>
              </a:solidFill>
            </a:endParaRPr>
          </a:p>
        </p:txBody>
      </p:sp>
      <p:sp>
        <p:nvSpPr>
          <p:cNvPr id="49" name="TextBox 48"/>
          <p:cNvSpPr txBox="1"/>
          <p:nvPr/>
        </p:nvSpPr>
        <p:spPr>
          <a:xfrm>
            <a:off x="348867" y="3423886"/>
            <a:ext cx="1825507" cy="707886"/>
          </a:xfrm>
          <a:prstGeom prst="rect">
            <a:avLst/>
          </a:prstGeom>
          <a:noFill/>
        </p:spPr>
        <p:txBody>
          <a:bodyPr wrap="square" rtlCol="0">
            <a:spAutoFit/>
          </a:bodyPr>
          <a:lstStyle/>
          <a:p>
            <a:pPr algn="ctr"/>
            <a:r>
              <a:rPr lang="en-GB" sz="1000" i="1" dirty="0" smtClean="0">
                <a:solidFill>
                  <a:srgbClr val="C00000"/>
                </a:solidFill>
              </a:rPr>
              <a:t>e.g. children in KS1 know that free standing structures can be made stronger, stiffer and more stable</a:t>
            </a:r>
            <a:endParaRPr lang="en-GB" sz="1000" i="1" dirty="0">
              <a:solidFill>
                <a:srgbClr val="C00000"/>
              </a:solidFill>
            </a:endParaRPr>
          </a:p>
        </p:txBody>
      </p:sp>
      <p:sp>
        <p:nvSpPr>
          <p:cNvPr id="50" name="TextBox 49"/>
          <p:cNvSpPr txBox="1"/>
          <p:nvPr/>
        </p:nvSpPr>
        <p:spPr>
          <a:xfrm>
            <a:off x="5354425" y="2432115"/>
            <a:ext cx="1575121" cy="553998"/>
          </a:xfrm>
          <a:prstGeom prst="rect">
            <a:avLst/>
          </a:prstGeom>
          <a:noFill/>
        </p:spPr>
        <p:txBody>
          <a:bodyPr wrap="square" rtlCol="0">
            <a:spAutoFit/>
          </a:bodyPr>
          <a:lstStyle/>
          <a:p>
            <a:pPr algn="ctr"/>
            <a:r>
              <a:rPr lang="en-GB" sz="1000" i="1" dirty="0" smtClean="0">
                <a:solidFill>
                  <a:srgbClr val="C00000"/>
                </a:solidFill>
              </a:rPr>
              <a:t>Select from a range of tools, materials and components</a:t>
            </a:r>
            <a:endParaRPr lang="en-GB" sz="1000" i="1" dirty="0">
              <a:solidFill>
                <a:srgbClr val="C00000"/>
              </a:solidFill>
            </a:endParaRPr>
          </a:p>
        </p:txBody>
      </p:sp>
      <p:sp>
        <p:nvSpPr>
          <p:cNvPr id="53" name="TextBox 52"/>
          <p:cNvSpPr txBox="1"/>
          <p:nvPr/>
        </p:nvSpPr>
        <p:spPr>
          <a:xfrm>
            <a:off x="5288437" y="3254130"/>
            <a:ext cx="1857330" cy="553998"/>
          </a:xfrm>
          <a:prstGeom prst="rect">
            <a:avLst/>
          </a:prstGeom>
          <a:noFill/>
        </p:spPr>
        <p:txBody>
          <a:bodyPr wrap="square" rtlCol="0">
            <a:spAutoFit/>
          </a:bodyPr>
          <a:lstStyle/>
          <a:p>
            <a:pPr algn="ctr"/>
            <a:r>
              <a:rPr lang="en-GB" sz="1000" i="1" dirty="0" smtClean="0">
                <a:solidFill>
                  <a:srgbClr val="C00000"/>
                </a:solidFill>
              </a:rPr>
              <a:t>Develop practical skills and techniques, working with increasing accuracy</a:t>
            </a:r>
            <a:endParaRPr lang="en-GB" sz="1000" i="1" dirty="0">
              <a:solidFill>
                <a:srgbClr val="C00000"/>
              </a:solidFill>
            </a:endParaRPr>
          </a:p>
        </p:txBody>
      </p:sp>
      <p:sp>
        <p:nvSpPr>
          <p:cNvPr id="54" name="TextBox 53"/>
          <p:cNvSpPr txBox="1"/>
          <p:nvPr/>
        </p:nvSpPr>
        <p:spPr>
          <a:xfrm>
            <a:off x="7571088" y="2432115"/>
            <a:ext cx="1818009" cy="707886"/>
          </a:xfrm>
          <a:prstGeom prst="rect">
            <a:avLst/>
          </a:prstGeom>
          <a:noFill/>
        </p:spPr>
        <p:txBody>
          <a:bodyPr wrap="square" rtlCol="0">
            <a:spAutoFit/>
          </a:bodyPr>
          <a:lstStyle/>
          <a:p>
            <a:pPr algn="ctr"/>
            <a:r>
              <a:rPr lang="en-GB" sz="1000" i="1" dirty="0" smtClean="0">
                <a:solidFill>
                  <a:srgbClr val="C00000"/>
                </a:solidFill>
              </a:rPr>
              <a:t>Making increasingly sophisticated judgements about their own ideas and products against design criteria</a:t>
            </a:r>
            <a:endParaRPr lang="en-GB" sz="1000" i="1" dirty="0">
              <a:solidFill>
                <a:srgbClr val="C00000"/>
              </a:solidFill>
            </a:endParaRPr>
          </a:p>
        </p:txBody>
      </p:sp>
      <p:sp>
        <p:nvSpPr>
          <p:cNvPr id="55" name="TextBox 54"/>
          <p:cNvSpPr txBox="1"/>
          <p:nvPr/>
        </p:nvSpPr>
        <p:spPr>
          <a:xfrm>
            <a:off x="7571088" y="3340976"/>
            <a:ext cx="1929201" cy="553998"/>
          </a:xfrm>
          <a:prstGeom prst="rect">
            <a:avLst/>
          </a:prstGeom>
          <a:noFill/>
        </p:spPr>
        <p:txBody>
          <a:bodyPr wrap="square" rtlCol="0">
            <a:spAutoFit/>
          </a:bodyPr>
          <a:lstStyle/>
          <a:p>
            <a:pPr algn="ctr"/>
            <a:r>
              <a:rPr lang="en-GB" sz="1000" i="1" dirty="0" smtClean="0">
                <a:solidFill>
                  <a:srgbClr val="C00000"/>
                </a:solidFill>
              </a:rPr>
              <a:t>e.g. in KS1 children refer to what their product should do, who it is for and how it will work</a:t>
            </a:r>
            <a:endParaRPr lang="en-GB" sz="1000" i="1" dirty="0">
              <a:solidFill>
                <a:srgbClr val="C00000"/>
              </a:solidFill>
            </a:endParaRPr>
          </a:p>
        </p:txBody>
      </p:sp>
      <p:sp>
        <p:nvSpPr>
          <p:cNvPr id="59" name="TextBox 58"/>
          <p:cNvSpPr txBox="1"/>
          <p:nvPr/>
        </p:nvSpPr>
        <p:spPr>
          <a:xfrm>
            <a:off x="10002935" y="2432115"/>
            <a:ext cx="1761632" cy="553998"/>
          </a:xfrm>
          <a:prstGeom prst="rect">
            <a:avLst/>
          </a:prstGeom>
          <a:noFill/>
        </p:spPr>
        <p:txBody>
          <a:bodyPr wrap="square" rtlCol="0">
            <a:spAutoFit/>
          </a:bodyPr>
          <a:lstStyle/>
          <a:p>
            <a:pPr algn="ctr"/>
            <a:r>
              <a:rPr lang="en-GB" sz="1000" i="1" dirty="0" smtClean="0">
                <a:solidFill>
                  <a:srgbClr val="C00000"/>
                </a:solidFill>
              </a:rPr>
              <a:t>Where does food come from? How is it grown, reared or caught? Seasonality? </a:t>
            </a:r>
            <a:endParaRPr lang="en-GB" sz="1000" i="1" dirty="0">
              <a:solidFill>
                <a:srgbClr val="C00000"/>
              </a:solidFill>
            </a:endParaRPr>
          </a:p>
        </p:txBody>
      </p:sp>
      <p:sp>
        <p:nvSpPr>
          <p:cNvPr id="60" name="TextBox 59"/>
          <p:cNvSpPr txBox="1"/>
          <p:nvPr/>
        </p:nvSpPr>
        <p:spPr>
          <a:xfrm>
            <a:off x="9925610" y="3254130"/>
            <a:ext cx="1929201" cy="707886"/>
          </a:xfrm>
          <a:prstGeom prst="rect">
            <a:avLst/>
          </a:prstGeom>
          <a:noFill/>
        </p:spPr>
        <p:txBody>
          <a:bodyPr wrap="square" rtlCol="0">
            <a:spAutoFit/>
          </a:bodyPr>
          <a:lstStyle/>
          <a:p>
            <a:pPr algn="ctr"/>
            <a:r>
              <a:rPr lang="en-GB" sz="1000" i="1" dirty="0" smtClean="0">
                <a:solidFill>
                  <a:srgbClr val="C00000"/>
                </a:solidFill>
              </a:rPr>
              <a:t>Healthy Eating</a:t>
            </a:r>
          </a:p>
          <a:p>
            <a:pPr algn="ctr"/>
            <a:r>
              <a:rPr lang="en-GB" sz="1000" i="1" dirty="0" smtClean="0">
                <a:solidFill>
                  <a:srgbClr val="C00000"/>
                </a:solidFill>
              </a:rPr>
              <a:t> </a:t>
            </a:r>
            <a:r>
              <a:rPr lang="en-GB" sz="1000" i="1" dirty="0">
                <a:solidFill>
                  <a:srgbClr val="C00000"/>
                </a:solidFill>
              </a:rPr>
              <a:t>P</a:t>
            </a:r>
            <a:r>
              <a:rPr lang="en-GB" sz="1000" i="1" dirty="0" smtClean="0">
                <a:solidFill>
                  <a:srgbClr val="C00000"/>
                </a:solidFill>
              </a:rPr>
              <a:t>reparing and Cooking </a:t>
            </a:r>
            <a:r>
              <a:rPr lang="en-GB" sz="1000" i="1" dirty="0">
                <a:solidFill>
                  <a:srgbClr val="C00000"/>
                </a:solidFill>
              </a:rPr>
              <a:t>S</a:t>
            </a:r>
            <a:r>
              <a:rPr lang="en-GB" sz="1000" i="1" dirty="0" smtClean="0">
                <a:solidFill>
                  <a:srgbClr val="C00000"/>
                </a:solidFill>
              </a:rPr>
              <a:t>afely and Hygienically, </a:t>
            </a:r>
          </a:p>
          <a:p>
            <a:pPr algn="ctr"/>
            <a:r>
              <a:rPr lang="en-GB" sz="1000" i="1" dirty="0">
                <a:solidFill>
                  <a:srgbClr val="C00000"/>
                </a:solidFill>
              </a:rPr>
              <a:t>U</a:t>
            </a:r>
            <a:r>
              <a:rPr lang="en-GB" sz="1000" i="1" dirty="0" smtClean="0">
                <a:solidFill>
                  <a:srgbClr val="C00000"/>
                </a:solidFill>
              </a:rPr>
              <a:t>sing a Range of Techniques.</a:t>
            </a:r>
            <a:endParaRPr lang="en-GB" sz="1000" i="1" dirty="0">
              <a:solidFill>
                <a:srgbClr val="C00000"/>
              </a:solidFill>
            </a:endParaRPr>
          </a:p>
        </p:txBody>
      </p:sp>
      <p:sp>
        <p:nvSpPr>
          <p:cNvPr id="63" name="TextBox 62"/>
          <p:cNvSpPr txBox="1"/>
          <p:nvPr/>
        </p:nvSpPr>
        <p:spPr>
          <a:xfrm>
            <a:off x="37939" y="5725235"/>
            <a:ext cx="2014118" cy="954107"/>
          </a:xfrm>
          <a:prstGeom prst="rect">
            <a:avLst/>
          </a:prstGeom>
          <a:noFill/>
        </p:spPr>
        <p:txBody>
          <a:bodyPr wrap="square" rtlCol="0">
            <a:spAutoFit/>
          </a:bodyPr>
          <a:lstStyle/>
          <a:p>
            <a:pPr algn="ctr"/>
            <a:r>
              <a:rPr lang="en-GB" sz="800" dirty="0"/>
              <a:t>Pupils should have a clear idea of who they are designing and making products for, considering their needs, wants, values, interests and preferences. The intended users could be themselves or others, an imaginary or story-based character, a client, a consumer or specific target </a:t>
            </a:r>
            <a:r>
              <a:rPr lang="en-GB" sz="800" dirty="0" smtClean="0"/>
              <a:t>group</a:t>
            </a:r>
            <a:endParaRPr lang="en-GB" sz="800" dirty="0"/>
          </a:p>
        </p:txBody>
      </p:sp>
      <p:sp>
        <p:nvSpPr>
          <p:cNvPr id="64" name="TextBox 63"/>
          <p:cNvSpPr txBox="1"/>
          <p:nvPr/>
        </p:nvSpPr>
        <p:spPr>
          <a:xfrm>
            <a:off x="2250577" y="5725235"/>
            <a:ext cx="1720379" cy="1077218"/>
          </a:xfrm>
          <a:prstGeom prst="rect">
            <a:avLst/>
          </a:prstGeom>
          <a:noFill/>
        </p:spPr>
        <p:txBody>
          <a:bodyPr wrap="square" rtlCol="0">
            <a:spAutoFit/>
          </a:bodyPr>
          <a:lstStyle/>
          <a:p>
            <a:pPr algn="ctr"/>
            <a:r>
              <a:rPr lang="en-GB" sz="800" dirty="0"/>
              <a:t>Pupils should be able to clearly communicate the purpose of the products they are designing and making. Each product they create should be designed to perform one or more defined tasks. Pupils’ products should be evaluated through use.</a:t>
            </a:r>
          </a:p>
        </p:txBody>
      </p:sp>
      <p:sp>
        <p:nvSpPr>
          <p:cNvPr id="94" name="TextBox 93"/>
          <p:cNvSpPr txBox="1"/>
          <p:nvPr/>
        </p:nvSpPr>
        <p:spPr>
          <a:xfrm>
            <a:off x="4487191" y="5786789"/>
            <a:ext cx="1285592" cy="830997"/>
          </a:xfrm>
          <a:prstGeom prst="rect">
            <a:avLst/>
          </a:prstGeom>
          <a:noFill/>
        </p:spPr>
        <p:txBody>
          <a:bodyPr wrap="square" rtlCol="0">
            <a:spAutoFit/>
          </a:bodyPr>
          <a:lstStyle/>
          <a:p>
            <a:pPr algn="ctr"/>
            <a:r>
              <a:rPr lang="en-GB" sz="800" dirty="0"/>
              <a:t>Pupils should design and make products that work/function effectively in order to fulfil users’ needs, wants and purposes.</a:t>
            </a:r>
          </a:p>
        </p:txBody>
      </p:sp>
      <p:sp>
        <p:nvSpPr>
          <p:cNvPr id="97" name="TextBox 96"/>
          <p:cNvSpPr txBox="1"/>
          <p:nvPr/>
        </p:nvSpPr>
        <p:spPr>
          <a:xfrm>
            <a:off x="5962390" y="5718973"/>
            <a:ext cx="2450969" cy="1077218"/>
          </a:xfrm>
          <a:prstGeom prst="rect">
            <a:avLst/>
          </a:prstGeom>
          <a:noFill/>
        </p:spPr>
        <p:txBody>
          <a:bodyPr wrap="square" rtlCol="0">
            <a:spAutoFit/>
          </a:bodyPr>
          <a:lstStyle/>
          <a:p>
            <a:pPr algn="ctr"/>
            <a:r>
              <a:rPr lang="en-GB" sz="800" dirty="0"/>
              <a:t>Pupils need opportunities to make their own design decisions. Making design decisions allows pupils to demonstrate their creative, technical and practical expertise, and draw on learning from other subjects. Through making design decisions pupils decide on the form their product will take, how their product will work, what task or tasks it will perform and who the product will be for. </a:t>
            </a:r>
          </a:p>
        </p:txBody>
      </p:sp>
      <p:sp>
        <p:nvSpPr>
          <p:cNvPr id="98" name="TextBox 97"/>
          <p:cNvSpPr txBox="1"/>
          <p:nvPr/>
        </p:nvSpPr>
        <p:spPr>
          <a:xfrm>
            <a:off x="8316327" y="5706801"/>
            <a:ext cx="1705262" cy="1200329"/>
          </a:xfrm>
          <a:prstGeom prst="rect">
            <a:avLst/>
          </a:prstGeom>
          <a:noFill/>
        </p:spPr>
        <p:txBody>
          <a:bodyPr wrap="square" rtlCol="0">
            <a:spAutoFit/>
          </a:bodyPr>
          <a:lstStyle/>
          <a:p>
            <a:pPr algn="ctr"/>
            <a:r>
              <a:rPr lang="en-GB" sz="800" dirty="0"/>
              <a:t>When designing and making, pupils need some scope to be original with their thinking. Projects that encourage innovation lead to a range of design ideas and products being developed and are characterised by engaging </a:t>
            </a:r>
            <a:r>
              <a:rPr lang="en-GB" sz="800" dirty="0" err="1"/>
              <a:t>openended</a:t>
            </a:r>
            <a:r>
              <a:rPr lang="en-GB" sz="800" dirty="0"/>
              <a:t> starting points for learning.</a:t>
            </a:r>
          </a:p>
        </p:txBody>
      </p:sp>
      <p:sp>
        <p:nvSpPr>
          <p:cNvPr id="107" name="TextBox 106"/>
          <p:cNvSpPr txBox="1"/>
          <p:nvPr/>
        </p:nvSpPr>
        <p:spPr>
          <a:xfrm>
            <a:off x="10490826" y="5714959"/>
            <a:ext cx="1314429" cy="707886"/>
          </a:xfrm>
          <a:prstGeom prst="rect">
            <a:avLst/>
          </a:prstGeom>
          <a:noFill/>
        </p:spPr>
        <p:txBody>
          <a:bodyPr wrap="square" rtlCol="0">
            <a:spAutoFit/>
          </a:bodyPr>
          <a:lstStyle/>
          <a:p>
            <a:pPr algn="ctr"/>
            <a:r>
              <a:rPr lang="en-GB" sz="800" dirty="0"/>
              <a:t>Pupils should design and make products that are believable, real and meaningful to themselves and others</a:t>
            </a:r>
          </a:p>
        </p:txBody>
      </p:sp>
    </p:spTree>
    <p:extLst>
      <p:ext uri="{BB962C8B-B14F-4D97-AF65-F5344CB8AC3E}">
        <p14:creationId xmlns:p14="http://schemas.microsoft.com/office/powerpoint/2010/main" val="3379090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70528" y="124200"/>
            <a:ext cx="4935714" cy="584775"/>
          </a:xfrm>
          <a:prstGeom prst="rect">
            <a:avLst/>
          </a:prstGeom>
          <a:noFill/>
        </p:spPr>
        <p:txBody>
          <a:bodyPr wrap="square" rtlCol="0">
            <a:spAutoFit/>
          </a:bodyPr>
          <a:lstStyle/>
          <a:p>
            <a:pPr algn="ctr"/>
            <a:r>
              <a:rPr lang="en-GB" sz="1600" b="1" dirty="0" smtClean="0"/>
              <a:t>Laceby Acres Primary Academy Design and Technology Big Ideas – Year Two</a:t>
            </a:r>
            <a:endParaRPr lang="en-GB" sz="1600" b="1" dirty="0"/>
          </a:p>
        </p:txBody>
      </p:sp>
      <p:sp>
        <p:nvSpPr>
          <p:cNvPr id="3" name="Rounded Rectangle 2"/>
          <p:cNvSpPr/>
          <p:nvPr/>
        </p:nvSpPr>
        <p:spPr>
          <a:xfrm>
            <a:off x="321376" y="705529"/>
            <a:ext cx="11719582" cy="1168713"/>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C000"/>
              </a:solidFill>
            </a:endParaRPr>
          </a:p>
        </p:txBody>
      </p:sp>
      <p:sp>
        <p:nvSpPr>
          <p:cNvPr id="4" name="TextBox 3"/>
          <p:cNvSpPr txBox="1"/>
          <p:nvPr/>
        </p:nvSpPr>
        <p:spPr>
          <a:xfrm>
            <a:off x="2595341" y="1935899"/>
            <a:ext cx="7171650" cy="307777"/>
          </a:xfrm>
          <a:prstGeom prst="rect">
            <a:avLst/>
          </a:prstGeom>
          <a:noFill/>
        </p:spPr>
        <p:txBody>
          <a:bodyPr wrap="square" rtlCol="0">
            <a:spAutoFit/>
          </a:bodyPr>
          <a:lstStyle/>
          <a:p>
            <a:pPr algn="ctr"/>
            <a:r>
              <a:rPr lang="en-GB" sz="1400" b="1" i="1" dirty="0" smtClean="0">
                <a:solidFill>
                  <a:srgbClr val="C00000"/>
                </a:solidFill>
              </a:rPr>
              <a:t>‘Something, Somebody, Some Purpose’</a:t>
            </a:r>
            <a:endParaRPr lang="en-GB" sz="1400" b="1" i="1" dirty="0">
              <a:solidFill>
                <a:srgbClr val="C00000"/>
              </a:solidFill>
            </a:endParaRPr>
          </a:p>
        </p:txBody>
      </p:sp>
      <p:sp>
        <p:nvSpPr>
          <p:cNvPr id="5" name="Rounded Rectangle 4"/>
          <p:cNvSpPr/>
          <p:nvPr/>
        </p:nvSpPr>
        <p:spPr>
          <a:xfrm>
            <a:off x="321376" y="2284248"/>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2769476" y="2284248"/>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5216566" y="2281563"/>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7571088" y="2281563"/>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9925610" y="2263131"/>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12742" y="2432115"/>
            <a:ext cx="1480009" cy="553998"/>
          </a:xfrm>
          <a:prstGeom prst="rect">
            <a:avLst/>
          </a:prstGeom>
          <a:noFill/>
        </p:spPr>
        <p:txBody>
          <a:bodyPr wrap="square" rtlCol="0">
            <a:spAutoFit/>
          </a:bodyPr>
          <a:lstStyle/>
          <a:p>
            <a:pPr algn="ctr"/>
            <a:r>
              <a:rPr lang="en-GB" sz="1000" i="1" dirty="0" smtClean="0">
                <a:solidFill>
                  <a:srgbClr val="C00000"/>
                </a:solidFill>
              </a:rPr>
              <a:t>Body of knowledge and understanding specific to Design and Technology</a:t>
            </a:r>
            <a:endParaRPr lang="en-GB" sz="1000" i="1" dirty="0">
              <a:solidFill>
                <a:srgbClr val="C00000"/>
              </a:solidFill>
            </a:endParaRPr>
          </a:p>
        </p:txBody>
      </p:sp>
      <p:sp>
        <p:nvSpPr>
          <p:cNvPr id="11" name="TextBox 10"/>
          <p:cNvSpPr txBox="1"/>
          <p:nvPr/>
        </p:nvSpPr>
        <p:spPr>
          <a:xfrm>
            <a:off x="728144" y="2997212"/>
            <a:ext cx="1116676" cy="461665"/>
          </a:xfrm>
          <a:prstGeom prst="rect">
            <a:avLst/>
          </a:prstGeom>
          <a:noFill/>
        </p:spPr>
        <p:txBody>
          <a:bodyPr wrap="square" rtlCol="0">
            <a:spAutoFit/>
          </a:bodyPr>
          <a:lstStyle/>
          <a:p>
            <a:pPr algn="ctr"/>
            <a:r>
              <a:rPr lang="en-GB" sz="1200" b="1" dirty="0" smtClean="0">
                <a:solidFill>
                  <a:srgbClr val="002060"/>
                </a:solidFill>
              </a:rPr>
              <a:t>Technical Knowledge</a:t>
            </a:r>
            <a:endParaRPr lang="en-GB" sz="1200" b="1" dirty="0">
              <a:solidFill>
                <a:srgbClr val="002060"/>
              </a:solidFill>
            </a:endParaRPr>
          </a:p>
        </p:txBody>
      </p:sp>
      <p:sp>
        <p:nvSpPr>
          <p:cNvPr id="12" name="TextBox 11"/>
          <p:cNvSpPr txBox="1"/>
          <p:nvPr/>
        </p:nvSpPr>
        <p:spPr>
          <a:xfrm>
            <a:off x="348867" y="3423886"/>
            <a:ext cx="1825507" cy="707886"/>
          </a:xfrm>
          <a:prstGeom prst="rect">
            <a:avLst/>
          </a:prstGeom>
          <a:noFill/>
        </p:spPr>
        <p:txBody>
          <a:bodyPr wrap="square" rtlCol="0">
            <a:spAutoFit/>
          </a:bodyPr>
          <a:lstStyle/>
          <a:p>
            <a:pPr algn="ctr"/>
            <a:r>
              <a:rPr lang="en-GB" sz="1000" i="1" dirty="0" smtClean="0">
                <a:solidFill>
                  <a:srgbClr val="C00000"/>
                </a:solidFill>
              </a:rPr>
              <a:t>e.g. children in KS1 know that free standing structures can be made stronger, stiffer and more stable</a:t>
            </a:r>
            <a:endParaRPr lang="en-GB" sz="1000" i="1" dirty="0">
              <a:solidFill>
                <a:srgbClr val="C00000"/>
              </a:solidFill>
            </a:endParaRPr>
          </a:p>
        </p:txBody>
      </p:sp>
      <p:sp>
        <p:nvSpPr>
          <p:cNvPr id="13" name="TextBox 12"/>
          <p:cNvSpPr txBox="1"/>
          <p:nvPr/>
        </p:nvSpPr>
        <p:spPr>
          <a:xfrm>
            <a:off x="2975328" y="2500628"/>
            <a:ext cx="1614559" cy="400110"/>
          </a:xfrm>
          <a:prstGeom prst="rect">
            <a:avLst/>
          </a:prstGeom>
          <a:noFill/>
        </p:spPr>
        <p:txBody>
          <a:bodyPr wrap="square" rtlCol="0">
            <a:spAutoFit/>
          </a:bodyPr>
          <a:lstStyle/>
          <a:p>
            <a:pPr algn="ctr"/>
            <a:r>
              <a:rPr lang="en-GB" sz="1000" i="1" dirty="0" smtClean="0">
                <a:solidFill>
                  <a:srgbClr val="C00000"/>
                </a:solidFill>
              </a:rPr>
              <a:t>Generate, develop, model and communicate ideas </a:t>
            </a:r>
            <a:endParaRPr lang="en-GB" sz="1000" i="1" dirty="0">
              <a:solidFill>
                <a:srgbClr val="C00000"/>
              </a:solidFill>
            </a:endParaRPr>
          </a:p>
        </p:txBody>
      </p:sp>
      <p:sp>
        <p:nvSpPr>
          <p:cNvPr id="14" name="TextBox 13"/>
          <p:cNvSpPr txBox="1"/>
          <p:nvPr/>
        </p:nvSpPr>
        <p:spPr>
          <a:xfrm>
            <a:off x="3058986" y="2986104"/>
            <a:ext cx="1383687" cy="276999"/>
          </a:xfrm>
          <a:prstGeom prst="rect">
            <a:avLst/>
          </a:prstGeom>
          <a:noFill/>
        </p:spPr>
        <p:txBody>
          <a:bodyPr wrap="square" rtlCol="0">
            <a:spAutoFit/>
          </a:bodyPr>
          <a:lstStyle/>
          <a:p>
            <a:pPr algn="ctr"/>
            <a:r>
              <a:rPr lang="en-GB" sz="1200" b="1" dirty="0" smtClean="0">
                <a:solidFill>
                  <a:srgbClr val="002060"/>
                </a:solidFill>
              </a:rPr>
              <a:t>Designing</a:t>
            </a:r>
            <a:endParaRPr lang="en-GB" sz="1200" b="1" dirty="0">
              <a:solidFill>
                <a:srgbClr val="002060"/>
              </a:solidFill>
            </a:endParaRPr>
          </a:p>
        </p:txBody>
      </p:sp>
      <p:sp>
        <p:nvSpPr>
          <p:cNvPr id="15" name="Curved Left Arrow 14"/>
          <p:cNvSpPr/>
          <p:nvPr/>
        </p:nvSpPr>
        <p:spPr>
          <a:xfrm>
            <a:off x="4249190" y="2851171"/>
            <a:ext cx="312466" cy="62033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TextBox 15"/>
          <p:cNvSpPr txBox="1"/>
          <p:nvPr/>
        </p:nvSpPr>
        <p:spPr>
          <a:xfrm>
            <a:off x="3248334" y="3340976"/>
            <a:ext cx="993486" cy="276999"/>
          </a:xfrm>
          <a:prstGeom prst="rect">
            <a:avLst/>
          </a:prstGeom>
          <a:noFill/>
        </p:spPr>
        <p:txBody>
          <a:bodyPr wrap="square" rtlCol="0">
            <a:spAutoFit/>
          </a:bodyPr>
          <a:lstStyle/>
          <a:p>
            <a:pPr algn="ctr"/>
            <a:r>
              <a:rPr lang="en-GB" sz="1200" i="1" dirty="0">
                <a:solidFill>
                  <a:srgbClr val="C00000"/>
                </a:solidFill>
              </a:rPr>
              <a:t>t</a:t>
            </a:r>
            <a:r>
              <a:rPr lang="en-GB" sz="1200" i="1" dirty="0" smtClean="0">
                <a:solidFill>
                  <a:srgbClr val="C00000"/>
                </a:solidFill>
              </a:rPr>
              <a:t>hrough …</a:t>
            </a:r>
            <a:endParaRPr lang="en-GB" sz="1200" i="1" dirty="0">
              <a:solidFill>
                <a:srgbClr val="C00000"/>
              </a:solidFill>
            </a:endParaRPr>
          </a:p>
        </p:txBody>
      </p:sp>
      <p:sp>
        <p:nvSpPr>
          <p:cNvPr id="17" name="TextBox 16"/>
          <p:cNvSpPr txBox="1"/>
          <p:nvPr/>
        </p:nvSpPr>
        <p:spPr>
          <a:xfrm>
            <a:off x="2854233" y="3511584"/>
            <a:ext cx="1793190" cy="553998"/>
          </a:xfrm>
          <a:prstGeom prst="rect">
            <a:avLst/>
          </a:prstGeom>
          <a:noFill/>
        </p:spPr>
        <p:txBody>
          <a:bodyPr wrap="square" rtlCol="0">
            <a:spAutoFit/>
          </a:bodyPr>
          <a:lstStyle/>
          <a:p>
            <a:pPr algn="ctr"/>
            <a:r>
              <a:rPr lang="en-GB" sz="1000" i="1" dirty="0" smtClean="0">
                <a:solidFill>
                  <a:srgbClr val="C00000"/>
                </a:solidFill>
              </a:rPr>
              <a:t>Speaking, drawings, templates, mock-ups, prototypes and pattern pieces</a:t>
            </a:r>
            <a:endParaRPr lang="en-GB" sz="1000" i="1" dirty="0">
              <a:solidFill>
                <a:srgbClr val="C00000"/>
              </a:solidFill>
            </a:endParaRPr>
          </a:p>
        </p:txBody>
      </p:sp>
      <p:sp>
        <p:nvSpPr>
          <p:cNvPr id="18" name="TextBox 17"/>
          <p:cNvSpPr txBox="1"/>
          <p:nvPr/>
        </p:nvSpPr>
        <p:spPr>
          <a:xfrm>
            <a:off x="5354425" y="2432115"/>
            <a:ext cx="1575121" cy="553998"/>
          </a:xfrm>
          <a:prstGeom prst="rect">
            <a:avLst/>
          </a:prstGeom>
          <a:noFill/>
        </p:spPr>
        <p:txBody>
          <a:bodyPr wrap="square" rtlCol="0">
            <a:spAutoFit/>
          </a:bodyPr>
          <a:lstStyle/>
          <a:p>
            <a:pPr algn="ctr"/>
            <a:r>
              <a:rPr lang="en-GB" sz="1000" i="1" dirty="0" smtClean="0">
                <a:solidFill>
                  <a:srgbClr val="C00000"/>
                </a:solidFill>
              </a:rPr>
              <a:t>Select from a range of tools, materials and components</a:t>
            </a:r>
            <a:endParaRPr lang="en-GB" sz="1000" i="1" dirty="0">
              <a:solidFill>
                <a:srgbClr val="C00000"/>
              </a:solidFill>
            </a:endParaRPr>
          </a:p>
        </p:txBody>
      </p:sp>
      <p:sp>
        <p:nvSpPr>
          <p:cNvPr id="19" name="TextBox 18"/>
          <p:cNvSpPr txBox="1"/>
          <p:nvPr/>
        </p:nvSpPr>
        <p:spPr>
          <a:xfrm>
            <a:off x="5491209" y="3006390"/>
            <a:ext cx="1379913" cy="276999"/>
          </a:xfrm>
          <a:prstGeom prst="rect">
            <a:avLst/>
          </a:prstGeom>
          <a:noFill/>
        </p:spPr>
        <p:txBody>
          <a:bodyPr wrap="square" rtlCol="0">
            <a:spAutoFit/>
          </a:bodyPr>
          <a:lstStyle/>
          <a:p>
            <a:pPr algn="ctr"/>
            <a:r>
              <a:rPr lang="en-GB" sz="1200" b="1" dirty="0" smtClean="0">
                <a:solidFill>
                  <a:srgbClr val="002060"/>
                </a:solidFill>
              </a:rPr>
              <a:t>Making</a:t>
            </a:r>
            <a:endParaRPr lang="en-GB" sz="1200" b="1" dirty="0">
              <a:solidFill>
                <a:srgbClr val="002060"/>
              </a:solidFill>
            </a:endParaRPr>
          </a:p>
        </p:txBody>
      </p:sp>
      <p:sp>
        <p:nvSpPr>
          <p:cNvPr id="20" name="TextBox 19"/>
          <p:cNvSpPr txBox="1"/>
          <p:nvPr/>
        </p:nvSpPr>
        <p:spPr>
          <a:xfrm>
            <a:off x="5288437" y="3254130"/>
            <a:ext cx="1857330" cy="553998"/>
          </a:xfrm>
          <a:prstGeom prst="rect">
            <a:avLst/>
          </a:prstGeom>
          <a:noFill/>
        </p:spPr>
        <p:txBody>
          <a:bodyPr wrap="square" rtlCol="0">
            <a:spAutoFit/>
          </a:bodyPr>
          <a:lstStyle/>
          <a:p>
            <a:pPr algn="ctr"/>
            <a:r>
              <a:rPr lang="en-GB" sz="1000" i="1" dirty="0" smtClean="0">
                <a:solidFill>
                  <a:srgbClr val="C00000"/>
                </a:solidFill>
              </a:rPr>
              <a:t>Develop practical skills and techniques, working with increasing accuracy</a:t>
            </a:r>
            <a:endParaRPr lang="en-GB" sz="1000" i="1" dirty="0">
              <a:solidFill>
                <a:srgbClr val="C00000"/>
              </a:solidFill>
            </a:endParaRPr>
          </a:p>
        </p:txBody>
      </p:sp>
      <p:sp>
        <p:nvSpPr>
          <p:cNvPr id="21" name="TextBox 20"/>
          <p:cNvSpPr txBox="1"/>
          <p:nvPr/>
        </p:nvSpPr>
        <p:spPr>
          <a:xfrm>
            <a:off x="7571088" y="2432115"/>
            <a:ext cx="1818009" cy="707886"/>
          </a:xfrm>
          <a:prstGeom prst="rect">
            <a:avLst/>
          </a:prstGeom>
          <a:noFill/>
        </p:spPr>
        <p:txBody>
          <a:bodyPr wrap="square" rtlCol="0">
            <a:spAutoFit/>
          </a:bodyPr>
          <a:lstStyle/>
          <a:p>
            <a:pPr algn="ctr"/>
            <a:r>
              <a:rPr lang="en-GB" sz="1000" i="1" dirty="0" smtClean="0">
                <a:solidFill>
                  <a:srgbClr val="C00000"/>
                </a:solidFill>
              </a:rPr>
              <a:t>Making increasingly sophisticated judgements about their own ideas and products against design criteria</a:t>
            </a:r>
            <a:endParaRPr lang="en-GB" sz="1000" i="1" dirty="0">
              <a:solidFill>
                <a:srgbClr val="C00000"/>
              </a:solidFill>
            </a:endParaRPr>
          </a:p>
        </p:txBody>
      </p:sp>
      <p:sp>
        <p:nvSpPr>
          <p:cNvPr id="22" name="TextBox 21"/>
          <p:cNvSpPr txBox="1"/>
          <p:nvPr/>
        </p:nvSpPr>
        <p:spPr>
          <a:xfrm>
            <a:off x="8155776" y="3032977"/>
            <a:ext cx="1466141" cy="276999"/>
          </a:xfrm>
          <a:prstGeom prst="rect">
            <a:avLst/>
          </a:prstGeom>
          <a:noFill/>
        </p:spPr>
        <p:txBody>
          <a:bodyPr wrap="square" rtlCol="0">
            <a:spAutoFit/>
          </a:bodyPr>
          <a:lstStyle/>
          <a:p>
            <a:r>
              <a:rPr lang="en-GB" sz="1200" b="1" dirty="0" smtClean="0">
                <a:solidFill>
                  <a:srgbClr val="002060"/>
                </a:solidFill>
              </a:rPr>
              <a:t>Evaluating</a:t>
            </a:r>
            <a:endParaRPr lang="en-GB" sz="1200" b="1" dirty="0">
              <a:solidFill>
                <a:srgbClr val="002060"/>
              </a:solidFill>
            </a:endParaRPr>
          </a:p>
        </p:txBody>
      </p:sp>
      <p:sp>
        <p:nvSpPr>
          <p:cNvPr id="23" name="TextBox 22"/>
          <p:cNvSpPr txBox="1"/>
          <p:nvPr/>
        </p:nvSpPr>
        <p:spPr>
          <a:xfrm>
            <a:off x="7571088" y="3340976"/>
            <a:ext cx="1929201" cy="553998"/>
          </a:xfrm>
          <a:prstGeom prst="rect">
            <a:avLst/>
          </a:prstGeom>
          <a:noFill/>
        </p:spPr>
        <p:txBody>
          <a:bodyPr wrap="square" rtlCol="0">
            <a:spAutoFit/>
          </a:bodyPr>
          <a:lstStyle/>
          <a:p>
            <a:pPr algn="ctr"/>
            <a:r>
              <a:rPr lang="en-GB" sz="1000" i="1" dirty="0" smtClean="0">
                <a:solidFill>
                  <a:srgbClr val="C00000"/>
                </a:solidFill>
              </a:rPr>
              <a:t>e.g. in KS1 children refer to what their product should do, who it is for and how it will work</a:t>
            </a:r>
            <a:endParaRPr lang="en-GB" sz="1000" i="1" dirty="0">
              <a:solidFill>
                <a:srgbClr val="C00000"/>
              </a:solidFill>
            </a:endParaRPr>
          </a:p>
        </p:txBody>
      </p:sp>
      <p:sp>
        <p:nvSpPr>
          <p:cNvPr id="24" name="TextBox 23"/>
          <p:cNvSpPr txBox="1"/>
          <p:nvPr/>
        </p:nvSpPr>
        <p:spPr>
          <a:xfrm>
            <a:off x="10002935" y="2432115"/>
            <a:ext cx="1761632" cy="553998"/>
          </a:xfrm>
          <a:prstGeom prst="rect">
            <a:avLst/>
          </a:prstGeom>
          <a:noFill/>
        </p:spPr>
        <p:txBody>
          <a:bodyPr wrap="square" rtlCol="0">
            <a:spAutoFit/>
          </a:bodyPr>
          <a:lstStyle/>
          <a:p>
            <a:pPr algn="ctr"/>
            <a:r>
              <a:rPr lang="en-GB" sz="1000" i="1" dirty="0" smtClean="0">
                <a:solidFill>
                  <a:srgbClr val="C00000"/>
                </a:solidFill>
              </a:rPr>
              <a:t>Where does food come from? How is it grown, reared or caught? Seasonality? </a:t>
            </a:r>
            <a:endParaRPr lang="en-GB" sz="1000" i="1" dirty="0">
              <a:solidFill>
                <a:srgbClr val="C00000"/>
              </a:solidFill>
            </a:endParaRPr>
          </a:p>
        </p:txBody>
      </p:sp>
      <p:sp>
        <p:nvSpPr>
          <p:cNvPr id="25" name="TextBox 24"/>
          <p:cNvSpPr txBox="1"/>
          <p:nvPr/>
        </p:nvSpPr>
        <p:spPr>
          <a:xfrm>
            <a:off x="10068759" y="2986103"/>
            <a:ext cx="1642901" cy="276999"/>
          </a:xfrm>
          <a:prstGeom prst="rect">
            <a:avLst/>
          </a:prstGeom>
          <a:noFill/>
        </p:spPr>
        <p:txBody>
          <a:bodyPr wrap="square" rtlCol="0">
            <a:spAutoFit/>
          </a:bodyPr>
          <a:lstStyle/>
          <a:p>
            <a:r>
              <a:rPr lang="en-GB" sz="1200" b="1" dirty="0" smtClean="0">
                <a:solidFill>
                  <a:srgbClr val="002060"/>
                </a:solidFill>
              </a:rPr>
              <a:t>Cooking </a:t>
            </a:r>
            <a:r>
              <a:rPr lang="en-GB" sz="1200" b="1" dirty="0" smtClean="0">
                <a:solidFill>
                  <a:srgbClr val="002060"/>
                </a:solidFill>
              </a:rPr>
              <a:t>and Nutrition</a:t>
            </a:r>
            <a:endParaRPr lang="en-GB" sz="1200" b="1" dirty="0">
              <a:solidFill>
                <a:srgbClr val="002060"/>
              </a:solidFill>
            </a:endParaRPr>
          </a:p>
        </p:txBody>
      </p:sp>
      <p:sp>
        <p:nvSpPr>
          <p:cNvPr id="26" name="TextBox 25"/>
          <p:cNvSpPr txBox="1"/>
          <p:nvPr/>
        </p:nvSpPr>
        <p:spPr>
          <a:xfrm>
            <a:off x="9925610" y="3254130"/>
            <a:ext cx="1929201" cy="707886"/>
          </a:xfrm>
          <a:prstGeom prst="rect">
            <a:avLst/>
          </a:prstGeom>
          <a:noFill/>
        </p:spPr>
        <p:txBody>
          <a:bodyPr wrap="square" rtlCol="0">
            <a:spAutoFit/>
          </a:bodyPr>
          <a:lstStyle/>
          <a:p>
            <a:pPr algn="ctr"/>
            <a:r>
              <a:rPr lang="en-GB" sz="1000" i="1" dirty="0" smtClean="0">
                <a:solidFill>
                  <a:srgbClr val="C00000"/>
                </a:solidFill>
              </a:rPr>
              <a:t>Healthy Eating</a:t>
            </a:r>
          </a:p>
          <a:p>
            <a:pPr algn="ctr"/>
            <a:r>
              <a:rPr lang="en-GB" sz="1000" i="1" dirty="0" smtClean="0">
                <a:solidFill>
                  <a:srgbClr val="C00000"/>
                </a:solidFill>
              </a:rPr>
              <a:t> </a:t>
            </a:r>
            <a:r>
              <a:rPr lang="en-GB" sz="1000" i="1" dirty="0">
                <a:solidFill>
                  <a:srgbClr val="C00000"/>
                </a:solidFill>
              </a:rPr>
              <a:t>P</a:t>
            </a:r>
            <a:r>
              <a:rPr lang="en-GB" sz="1000" i="1" dirty="0" smtClean="0">
                <a:solidFill>
                  <a:srgbClr val="C00000"/>
                </a:solidFill>
              </a:rPr>
              <a:t>reparing and Cooking </a:t>
            </a:r>
            <a:r>
              <a:rPr lang="en-GB" sz="1000" i="1" dirty="0">
                <a:solidFill>
                  <a:srgbClr val="C00000"/>
                </a:solidFill>
              </a:rPr>
              <a:t>S</a:t>
            </a:r>
            <a:r>
              <a:rPr lang="en-GB" sz="1000" i="1" dirty="0" smtClean="0">
                <a:solidFill>
                  <a:srgbClr val="C00000"/>
                </a:solidFill>
              </a:rPr>
              <a:t>afely and Hygienically, </a:t>
            </a:r>
          </a:p>
          <a:p>
            <a:pPr algn="ctr"/>
            <a:r>
              <a:rPr lang="en-GB" sz="1000" i="1" dirty="0">
                <a:solidFill>
                  <a:srgbClr val="C00000"/>
                </a:solidFill>
              </a:rPr>
              <a:t>U</a:t>
            </a:r>
            <a:r>
              <a:rPr lang="en-GB" sz="1000" i="1" dirty="0" smtClean="0">
                <a:solidFill>
                  <a:srgbClr val="C00000"/>
                </a:solidFill>
              </a:rPr>
              <a:t>sing a Range of Techniques.</a:t>
            </a:r>
            <a:endParaRPr lang="en-GB" sz="1000" i="1" dirty="0">
              <a:solidFill>
                <a:srgbClr val="C00000"/>
              </a:solidFill>
            </a:endParaRPr>
          </a:p>
        </p:txBody>
      </p:sp>
      <p:sp>
        <p:nvSpPr>
          <p:cNvPr id="27" name="TextBox 26"/>
          <p:cNvSpPr txBox="1"/>
          <p:nvPr/>
        </p:nvSpPr>
        <p:spPr>
          <a:xfrm>
            <a:off x="3656117" y="4328957"/>
            <a:ext cx="4879571" cy="338554"/>
          </a:xfrm>
          <a:prstGeom prst="rect">
            <a:avLst/>
          </a:prstGeom>
          <a:noFill/>
        </p:spPr>
        <p:txBody>
          <a:bodyPr wrap="square" rtlCol="0">
            <a:spAutoFit/>
          </a:bodyPr>
          <a:lstStyle/>
          <a:p>
            <a:pPr algn="ctr"/>
            <a:r>
              <a:rPr lang="en-GB" sz="1600" b="1" i="1" dirty="0" smtClean="0">
                <a:solidFill>
                  <a:srgbClr val="FFC000"/>
                </a:solidFill>
              </a:rPr>
              <a:t>Six Design and Technology Principles</a:t>
            </a:r>
            <a:endParaRPr lang="en-GB" sz="1600" b="1" i="1" dirty="0">
              <a:solidFill>
                <a:srgbClr val="FFC000"/>
              </a:solidFill>
            </a:endParaRPr>
          </a:p>
        </p:txBody>
      </p:sp>
      <p:sp>
        <p:nvSpPr>
          <p:cNvPr id="28" name="Rounded Rectangle 27"/>
          <p:cNvSpPr/>
          <p:nvPr/>
        </p:nvSpPr>
        <p:spPr>
          <a:xfrm>
            <a:off x="321376" y="4767065"/>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ounded Rectangle 28"/>
          <p:cNvSpPr/>
          <p:nvPr/>
        </p:nvSpPr>
        <p:spPr>
          <a:xfrm>
            <a:off x="2335364" y="4783960"/>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ounded Rectangle 29"/>
          <p:cNvSpPr/>
          <p:nvPr/>
        </p:nvSpPr>
        <p:spPr>
          <a:xfrm>
            <a:off x="4406365" y="4783960"/>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ounded Rectangle 30"/>
          <p:cNvSpPr/>
          <p:nvPr/>
        </p:nvSpPr>
        <p:spPr>
          <a:xfrm>
            <a:off x="6464253" y="4777667"/>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ounded Rectangle 31"/>
          <p:cNvSpPr/>
          <p:nvPr/>
        </p:nvSpPr>
        <p:spPr>
          <a:xfrm>
            <a:off x="8478366" y="4756957"/>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ounded Rectangle 32"/>
          <p:cNvSpPr/>
          <p:nvPr/>
        </p:nvSpPr>
        <p:spPr>
          <a:xfrm>
            <a:off x="10423898" y="4777666"/>
            <a:ext cx="1447244" cy="851093"/>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483889" y="5054677"/>
            <a:ext cx="1122218" cy="276999"/>
          </a:xfrm>
          <a:prstGeom prst="rect">
            <a:avLst/>
          </a:prstGeom>
          <a:noFill/>
        </p:spPr>
        <p:txBody>
          <a:bodyPr wrap="square" rtlCol="0">
            <a:spAutoFit/>
          </a:bodyPr>
          <a:lstStyle/>
          <a:p>
            <a:pPr algn="ctr"/>
            <a:r>
              <a:rPr lang="en-GB" sz="1200" dirty="0" smtClean="0">
                <a:solidFill>
                  <a:srgbClr val="C00000"/>
                </a:solidFill>
              </a:rPr>
              <a:t>User</a:t>
            </a:r>
            <a:endParaRPr lang="en-GB" sz="1200" dirty="0">
              <a:solidFill>
                <a:srgbClr val="C00000"/>
              </a:solidFill>
            </a:endParaRPr>
          </a:p>
        </p:txBody>
      </p:sp>
      <p:sp>
        <p:nvSpPr>
          <p:cNvPr id="35" name="TextBox 34"/>
          <p:cNvSpPr txBox="1"/>
          <p:nvPr/>
        </p:nvSpPr>
        <p:spPr>
          <a:xfrm>
            <a:off x="2555120" y="5054111"/>
            <a:ext cx="1010002" cy="276999"/>
          </a:xfrm>
          <a:prstGeom prst="rect">
            <a:avLst/>
          </a:prstGeom>
          <a:noFill/>
        </p:spPr>
        <p:txBody>
          <a:bodyPr wrap="square" rtlCol="0">
            <a:spAutoFit/>
          </a:bodyPr>
          <a:lstStyle/>
          <a:p>
            <a:pPr algn="ctr"/>
            <a:r>
              <a:rPr lang="en-GB" sz="1200" dirty="0" smtClean="0">
                <a:solidFill>
                  <a:srgbClr val="C00000"/>
                </a:solidFill>
              </a:rPr>
              <a:t>Purpose</a:t>
            </a:r>
            <a:endParaRPr lang="en-GB" sz="1200" dirty="0">
              <a:solidFill>
                <a:srgbClr val="C00000"/>
              </a:solidFill>
            </a:endParaRPr>
          </a:p>
        </p:txBody>
      </p:sp>
      <p:sp>
        <p:nvSpPr>
          <p:cNvPr id="36" name="TextBox 35"/>
          <p:cNvSpPr txBox="1"/>
          <p:nvPr/>
        </p:nvSpPr>
        <p:spPr>
          <a:xfrm>
            <a:off x="4564483" y="5065567"/>
            <a:ext cx="1163782" cy="276999"/>
          </a:xfrm>
          <a:prstGeom prst="rect">
            <a:avLst/>
          </a:prstGeom>
          <a:noFill/>
        </p:spPr>
        <p:txBody>
          <a:bodyPr wrap="square" rtlCol="0">
            <a:spAutoFit/>
          </a:bodyPr>
          <a:lstStyle/>
          <a:p>
            <a:pPr algn="ctr"/>
            <a:r>
              <a:rPr lang="en-GB" sz="1200" dirty="0" smtClean="0">
                <a:solidFill>
                  <a:srgbClr val="C00000"/>
                </a:solidFill>
              </a:rPr>
              <a:t>Functionality</a:t>
            </a:r>
            <a:endParaRPr lang="en-GB" sz="1200" dirty="0">
              <a:solidFill>
                <a:srgbClr val="C00000"/>
              </a:solidFill>
            </a:endParaRPr>
          </a:p>
        </p:txBody>
      </p:sp>
      <p:sp>
        <p:nvSpPr>
          <p:cNvPr id="37" name="TextBox 36"/>
          <p:cNvSpPr txBox="1"/>
          <p:nvPr/>
        </p:nvSpPr>
        <p:spPr>
          <a:xfrm>
            <a:off x="6575367" y="5049840"/>
            <a:ext cx="1252121" cy="276999"/>
          </a:xfrm>
          <a:prstGeom prst="rect">
            <a:avLst/>
          </a:prstGeom>
          <a:noFill/>
        </p:spPr>
        <p:txBody>
          <a:bodyPr wrap="square" rtlCol="0">
            <a:spAutoFit/>
          </a:bodyPr>
          <a:lstStyle/>
          <a:p>
            <a:r>
              <a:rPr lang="en-GB" sz="1200" dirty="0" smtClean="0">
                <a:solidFill>
                  <a:srgbClr val="C00000"/>
                </a:solidFill>
              </a:rPr>
              <a:t>Design Decisions</a:t>
            </a:r>
            <a:endParaRPr lang="en-GB" sz="1200" dirty="0">
              <a:solidFill>
                <a:srgbClr val="C00000"/>
              </a:solidFill>
            </a:endParaRPr>
          </a:p>
        </p:txBody>
      </p:sp>
      <p:sp>
        <p:nvSpPr>
          <p:cNvPr id="38" name="TextBox 37"/>
          <p:cNvSpPr txBox="1"/>
          <p:nvPr/>
        </p:nvSpPr>
        <p:spPr>
          <a:xfrm>
            <a:off x="8553307" y="5044003"/>
            <a:ext cx="1231303" cy="276999"/>
          </a:xfrm>
          <a:prstGeom prst="rect">
            <a:avLst/>
          </a:prstGeom>
          <a:noFill/>
        </p:spPr>
        <p:txBody>
          <a:bodyPr wrap="square" rtlCol="0">
            <a:spAutoFit/>
          </a:bodyPr>
          <a:lstStyle/>
          <a:p>
            <a:pPr algn="ctr"/>
            <a:r>
              <a:rPr lang="en-GB" sz="1200" dirty="0">
                <a:solidFill>
                  <a:srgbClr val="C00000"/>
                </a:solidFill>
              </a:rPr>
              <a:t>I</a:t>
            </a:r>
            <a:r>
              <a:rPr lang="en-GB" sz="1200" dirty="0" smtClean="0">
                <a:solidFill>
                  <a:srgbClr val="C00000"/>
                </a:solidFill>
              </a:rPr>
              <a:t>nnovation</a:t>
            </a:r>
            <a:endParaRPr lang="en-GB" sz="1200" dirty="0">
              <a:solidFill>
                <a:srgbClr val="C00000"/>
              </a:solidFill>
            </a:endParaRPr>
          </a:p>
        </p:txBody>
      </p:sp>
      <p:sp>
        <p:nvSpPr>
          <p:cNvPr id="39" name="TextBox 38"/>
          <p:cNvSpPr txBox="1"/>
          <p:nvPr/>
        </p:nvSpPr>
        <p:spPr>
          <a:xfrm>
            <a:off x="10540382" y="5063327"/>
            <a:ext cx="1214275" cy="276999"/>
          </a:xfrm>
          <a:prstGeom prst="rect">
            <a:avLst/>
          </a:prstGeom>
          <a:noFill/>
        </p:spPr>
        <p:txBody>
          <a:bodyPr wrap="square" rtlCol="0">
            <a:spAutoFit/>
          </a:bodyPr>
          <a:lstStyle/>
          <a:p>
            <a:pPr algn="ctr"/>
            <a:r>
              <a:rPr lang="en-GB" sz="1200" dirty="0" smtClean="0">
                <a:solidFill>
                  <a:srgbClr val="C00000"/>
                </a:solidFill>
              </a:rPr>
              <a:t>Authenticity</a:t>
            </a:r>
            <a:endParaRPr lang="en-GB" sz="1200" dirty="0">
              <a:solidFill>
                <a:srgbClr val="C00000"/>
              </a:solidFill>
            </a:endParaRPr>
          </a:p>
        </p:txBody>
      </p:sp>
      <p:sp>
        <p:nvSpPr>
          <p:cNvPr id="40" name="TextBox 39"/>
          <p:cNvSpPr txBox="1"/>
          <p:nvPr/>
        </p:nvSpPr>
        <p:spPr>
          <a:xfrm>
            <a:off x="37939" y="5725235"/>
            <a:ext cx="2014118" cy="954107"/>
          </a:xfrm>
          <a:prstGeom prst="rect">
            <a:avLst/>
          </a:prstGeom>
          <a:noFill/>
        </p:spPr>
        <p:txBody>
          <a:bodyPr wrap="square" rtlCol="0">
            <a:spAutoFit/>
          </a:bodyPr>
          <a:lstStyle/>
          <a:p>
            <a:pPr algn="ctr"/>
            <a:r>
              <a:rPr lang="en-GB" sz="800" dirty="0"/>
              <a:t>Pupils should have a clear idea of who they are designing and making products for, considering their needs, wants, values, interests and preferences. The intended users could be themselves or others, an imaginary or story-based character, a client, a consumer or specific target </a:t>
            </a:r>
            <a:r>
              <a:rPr lang="en-GB" sz="800" dirty="0" smtClean="0"/>
              <a:t>group</a:t>
            </a:r>
            <a:endParaRPr lang="en-GB" sz="800" dirty="0"/>
          </a:p>
        </p:txBody>
      </p:sp>
      <p:sp>
        <p:nvSpPr>
          <p:cNvPr id="41" name="TextBox 40"/>
          <p:cNvSpPr txBox="1"/>
          <p:nvPr/>
        </p:nvSpPr>
        <p:spPr>
          <a:xfrm>
            <a:off x="2250577" y="5725235"/>
            <a:ext cx="1720379" cy="1077218"/>
          </a:xfrm>
          <a:prstGeom prst="rect">
            <a:avLst/>
          </a:prstGeom>
          <a:noFill/>
        </p:spPr>
        <p:txBody>
          <a:bodyPr wrap="square" rtlCol="0">
            <a:spAutoFit/>
          </a:bodyPr>
          <a:lstStyle/>
          <a:p>
            <a:pPr algn="ctr"/>
            <a:r>
              <a:rPr lang="en-GB" sz="800" dirty="0"/>
              <a:t>Pupils should be able to clearly communicate the purpose of the products they are designing and making. Each product they create should be designed to perform one or more defined tasks. Pupils’ products should be evaluated through use.</a:t>
            </a:r>
          </a:p>
        </p:txBody>
      </p:sp>
      <p:sp>
        <p:nvSpPr>
          <p:cNvPr id="42" name="TextBox 41"/>
          <p:cNvSpPr txBox="1"/>
          <p:nvPr/>
        </p:nvSpPr>
        <p:spPr>
          <a:xfrm>
            <a:off x="4487191" y="5786789"/>
            <a:ext cx="1285592" cy="830997"/>
          </a:xfrm>
          <a:prstGeom prst="rect">
            <a:avLst/>
          </a:prstGeom>
          <a:noFill/>
        </p:spPr>
        <p:txBody>
          <a:bodyPr wrap="square" rtlCol="0">
            <a:spAutoFit/>
          </a:bodyPr>
          <a:lstStyle/>
          <a:p>
            <a:pPr algn="ctr"/>
            <a:r>
              <a:rPr lang="en-GB" sz="800" dirty="0"/>
              <a:t>Pupils should design and make products that work/function effectively in order to fulfil users’ needs, wants and purposes.</a:t>
            </a:r>
          </a:p>
        </p:txBody>
      </p:sp>
      <p:sp>
        <p:nvSpPr>
          <p:cNvPr id="43" name="TextBox 42"/>
          <p:cNvSpPr txBox="1"/>
          <p:nvPr/>
        </p:nvSpPr>
        <p:spPr>
          <a:xfrm>
            <a:off x="5962390" y="5718973"/>
            <a:ext cx="2450969" cy="1077218"/>
          </a:xfrm>
          <a:prstGeom prst="rect">
            <a:avLst/>
          </a:prstGeom>
          <a:noFill/>
        </p:spPr>
        <p:txBody>
          <a:bodyPr wrap="square" rtlCol="0">
            <a:spAutoFit/>
          </a:bodyPr>
          <a:lstStyle/>
          <a:p>
            <a:pPr algn="ctr"/>
            <a:r>
              <a:rPr lang="en-GB" sz="800" dirty="0"/>
              <a:t>Pupils need opportunities to make their own design decisions. Making design decisions allows pupils to demonstrate their creative, technical and practical expertise, and draw on learning from other subjects. Through making design decisions pupils decide on the form their product will take, how their product will work, what task or tasks it will perform and who the product will be for. </a:t>
            </a:r>
          </a:p>
        </p:txBody>
      </p:sp>
      <p:sp>
        <p:nvSpPr>
          <p:cNvPr id="44" name="TextBox 43"/>
          <p:cNvSpPr txBox="1"/>
          <p:nvPr/>
        </p:nvSpPr>
        <p:spPr>
          <a:xfrm>
            <a:off x="8316327" y="5706801"/>
            <a:ext cx="1705262" cy="1200329"/>
          </a:xfrm>
          <a:prstGeom prst="rect">
            <a:avLst/>
          </a:prstGeom>
          <a:noFill/>
        </p:spPr>
        <p:txBody>
          <a:bodyPr wrap="square" rtlCol="0">
            <a:spAutoFit/>
          </a:bodyPr>
          <a:lstStyle/>
          <a:p>
            <a:pPr algn="ctr"/>
            <a:r>
              <a:rPr lang="en-GB" sz="800" dirty="0"/>
              <a:t>When designing and making, pupils need some scope to be original with their thinking. Projects that encourage innovation lead to a range of design ideas and products being developed and are characterised by engaging </a:t>
            </a:r>
            <a:r>
              <a:rPr lang="en-GB" sz="800" dirty="0" err="1"/>
              <a:t>openended</a:t>
            </a:r>
            <a:r>
              <a:rPr lang="en-GB" sz="800" dirty="0"/>
              <a:t> starting points for learning.</a:t>
            </a:r>
          </a:p>
        </p:txBody>
      </p:sp>
      <p:sp>
        <p:nvSpPr>
          <p:cNvPr id="45" name="TextBox 44"/>
          <p:cNvSpPr txBox="1"/>
          <p:nvPr/>
        </p:nvSpPr>
        <p:spPr>
          <a:xfrm>
            <a:off x="10490826" y="5714959"/>
            <a:ext cx="1314429" cy="707886"/>
          </a:xfrm>
          <a:prstGeom prst="rect">
            <a:avLst/>
          </a:prstGeom>
          <a:noFill/>
        </p:spPr>
        <p:txBody>
          <a:bodyPr wrap="square" rtlCol="0">
            <a:spAutoFit/>
          </a:bodyPr>
          <a:lstStyle/>
          <a:p>
            <a:pPr algn="ctr"/>
            <a:r>
              <a:rPr lang="en-GB" sz="800" dirty="0"/>
              <a:t>Pupils should design and make products that are believable, real and meaningful to themselves and others</a:t>
            </a:r>
          </a:p>
        </p:txBody>
      </p:sp>
      <p:pic>
        <p:nvPicPr>
          <p:cNvPr id="46" name="Picture 45"/>
          <p:cNvPicPr>
            <a:picLocks noChangeAspect="1"/>
          </p:cNvPicPr>
          <p:nvPr/>
        </p:nvPicPr>
        <p:blipFill>
          <a:blip r:embed="rId2"/>
          <a:stretch>
            <a:fillRect/>
          </a:stretch>
        </p:blipFill>
        <p:spPr>
          <a:xfrm>
            <a:off x="786916" y="785928"/>
            <a:ext cx="1305836" cy="916034"/>
          </a:xfrm>
          <a:prstGeom prst="rect">
            <a:avLst/>
          </a:prstGeom>
        </p:spPr>
      </p:pic>
      <p:sp>
        <p:nvSpPr>
          <p:cNvPr id="47" name="TextBox 46"/>
          <p:cNvSpPr txBox="1"/>
          <p:nvPr/>
        </p:nvSpPr>
        <p:spPr>
          <a:xfrm>
            <a:off x="2250577" y="785928"/>
            <a:ext cx="1314545" cy="707886"/>
          </a:xfrm>
          <a:prstGeom prst="rect">
            <a:avLst/>
          </a:prstGeom>
          <a:noFill/>
        </p:spPr>
        <p:txBody>
          <a:bodyPr wrap="square" rtlCol="0">
            <a:spAutoFit/>
          </a:bodyPr>
          <a:lstStyle/>
          <a:p>
            <a:pPr algn="ctr"/>
            <a:endParaRPr lang="en-GB" sz="1000" b="1" dirty="0" smtClean="0"/>
          </a:p>
          <a:p>
            <a:pPr algn="ctr"/>
            <a:r>
              <a:rPr lang="en-GB" sz="1000" b="1" i="1" dirty="0" smtClean="0"/>
              <a:t>Autumn Term</a:t>
            </a:r>
            <a:endParaRPr lang="en-GB" sz="1000" b="1" i="1" dirty="0"/>
          </a:p>
          <a:p>
            <a:pPr algn="ctr"/>
            <a:r>
              <a:rPr lang="en-GB" sz="1000" dirty="0" smtClean="0"/>
              <a:t>Mechanisms</a:t>
            </a:r>
          </a:p>
          <a:p>
            <a:pPr algn="ctr"/>
            <a:r>
              <a:rPr lang="en-GB" sz="1000" dirty="0" smtClean="0"/>
              <a:t>Wheels and Axles</a:t>
            </a:r>
            <a:endParaRPr lang="en-GB" sz="1000" dirty="0"/>
          </a:p>
        </p:txBody>
      </p:sp>
      <p:pic>
        <p:nvPicPr>
          <p:cNvPr id="48" name="Picture 47"/>
          <p:cNvPicPr>
            <a:picLocks noChangeAspect="1"/>
          </p:cNvPicPr>
          <p:nvPr/>
        </p:nvPicPr>
        <p:blipFill>
          <a:blip r:embed="rId3"/>
          <a:stretch>
            <a:fillRect/>
          </a:stretch>
        </p:blipFill>
        <p:spPr>
          <a:xfrm>
            <a:off x="4241820" y="854097"/>
            <a:ext cx="1378526" cy="875022"/>
          </a:xfrm>
          <a:prstGeom prst="rect">
            <a:avLst/>
          </a:prstGeom>
        </p:spPr>
      </p:pic>
      <p:sp>
        <p:nvSpPr>
          <p:cNvPr id="50" name="TextBox 49"/>
          <p:cNvSpPr txBox="1"/>
          <p:nvPr/>
        </p:nvSpPr>
        <p:spPr>
          <a:xfrm>
            <a:off x="5714190" y="937203"/>
            <a:ext cx="1949107" cy="553998"/>
          </a:xfrm>
          <a:prstGeom prst="rect">
            <a:avLst/>
          </a:prstGeom>
          <a:noFill/>
        </p:spPr>
        <p:txBody>
          <a:bodyPr wrap="square" rtlCol="0">
            <a:spAutoFit/>
          </a:bodyPr>
          <a:lstStyle/>
          <a:p>
            <a:pPr algn="ctr"/>
            <a:r>
              <a:rPr lang="en-GB" sz="1000" b="1" i="1" dirty="0" smtClean="0"/>
              <a:t>Spring Term</a:t>
            </a:r>
          </a:p>
          <a:p>
            <a:pPr algn="ctr"/>
            <a:r>
              <a:rPr lang="en-GB" sz="1000" dirty="0" smtClean="0"/>
              <a:t>Cooking and Nutrition</a:t>
            </a:r>
          </a:p>
          <a:p>
            <a:pPr algn="ctr"/>
            <a:r>
              <a:rPr lang="en-GB" sz="1000" dirty="0" smtClean="0"/>
              <a:t>Preparing Fruit and Vegetables</a:t>
            </a:r>
            <a:endParaRPr lang="en-GB" sz="1000" dirty="0"/>
          </a:p>
        </p:txBody>
      </p:sp>
      <p:pic>
        <p:nvPicPr>
          <p:cNvPr id="51" name="Picture 50"/>
          <p:cNvPicPr>
            <a:picLocks noChangeAspect="1"/>
          </p:cNvPicPr>
          <p:nvPr/>
        </p:nvPicPr>
        <p:blipFill>
          <a:blip r:embed="rId4"/>
          <a:stretch>
            <a:fillRect/>
          </a:stretch>
        </p:blipFill>
        <p:spPr>
          <a:xfrm>
            <a:off x="7769414" y="801701"/>
            <a:ext cx="1451283" cy="873783"/>
          </a:xfrm>
          <a:prstGeom prst="rect">
            <a:avLst/>
          </a:prstGeom>
        </p:spPr>
      </p:pic>
      <p:sp>
        <p:nvSpPr>
          <p:cNvPr id="52" name="TextBox 51"/>
          <p:cNvSpPr txBox="1"/>
          <p:nvPr/>
        </p:nvSpPr>
        <p:spPr>
          <a:xfrm>
            <a:off x="9692640" y="801701"/>
            <a:ext cx="1620982" cy="707886"/>
          </a:xfrm>
          <a:prstGeom prst="rect">
            <a:avLst/>
          </a:prstGeom>
          <a:noFill/>
        </p:spPr>
        <p:txBody>
          <a:bodyPr wrap="square" rtlCol="0">
            <a:spAutoFit/>
          </a:bodyPr>
          <a:lstStyle/>
          <a:p>
            <a:pPr algn="ctr"/>
            <a:r>
              <a:rPr lang="en-GB" sz="1000" b="1" i="1" dirty="0" smtClean="0"/>
              <a:t>Summer Term</a:t>
            </a:r>
          </a:p>
          <a:p>
            <a:pPr algn="ctr"/>
            <a:r>
              <a:rPr lang="en-GB" sz="1000" dirty="0" smtClean="0"/>
              <a:t>Textiles</a:t>
            </a:r>
          </a:p>
          <a:p>
            <a:pPr algn="ctr"/>
            <a:r>
              <a:rPr lang="en-GB" sz="1000" dirty="0" smtClean="0"/>
              <a:t>Templates and Joining Techniques</a:t>
            </a:r>
            <a:endParaRPr lang="en-GB" sz="1000" dirty="0"/>
          </a:p>
        </p:txBody>
      </p:sp>
    </p:spTree>
    <p:extLst>
      <p:ext uri="{BB962C8B-B14F-4D97-AF65-F5344CB8AC3E}">
        <p14:creationId xmlns:p14="http://schemas.microsoft.com/office/powerpoint/2010/main" val="1918627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ounded Rectangle 60"/>
          <p:cNvSpPr/>
          <p:nvPr/>
        </p:nvSpPr>
        <p:spPr>
          <a:xfrm>
            <a:off x="212866" y="534872"/>
            <a:ext cx="11719582" cy="2648140"/>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C000"/>
              </a:solidFill>
            </a:endParaRPr>
          </a:p>
        </p:txBody>
      </p:sp>
      <p:sp>
        <p:nvSpPr>
          <p:cNvPr id="62" name="TextBox 61"/>
          <p:cNvSpPr txBox="1"/>
          <p:nvPr/>
        </p:nvSpPr>
        <p:spPr>
          <a:xfrm>
            <a:off x="2890510" y="17613"/>
            <a:ext cx="6521168" cy="369332"/>
          </a:xfrm>
          <a:prstGeom prst="rect">
            <a:avLst/>
          </a:prstGeom>
          <a:noFill/>
        </p:spPr>
        <p:txBody>
          <a:bodyPr wrap="square" rtlCol="0">
            <a:spAutoFit/>
          </a:bodyPr>
          <a:lstStyle/>
          <a:p>
            <a:pPr algn="ctr"/>
            <a:r>
              <a:rPr lang="en-GB" b="1" dirty="0" smtClean="0"/>
              <a:t>Laceby Acres Primary Academy Design Technology  Big Ideas- KS2 </a:t>
            </a:r>
            <a:endParaRPr lang="en-GB" b="1" dirty="0"/>
          </a:p>
        </p:txBody>
      </p:sp>
      <p:sp>
        <p:nvSpPr>
          <p:cNvPr id="11" name="TextBox 10"/>
          <p:cNvSpPr txBox="1"/>
          <p:nvPr/>
        </p:nvSpPr>
        <p:spPr>
          <a:xfrm>
            <a:off x="7471954" y="6017623"/>
            <a:ext cx="1010195" cy="369332"/>
          </a:xfrm>
          <a:prstGeom prst="rect">
            <a:avLst/>
          </a:prstGeom>
          <a:noFill/>
        </p:spPr>
        <p:txBody>
          <a:bodyPr wrap="square" rtlCol="0">
            <a:spAutoFit/>
          </a:bodyPr>
          <a:lstStyle/>
          <a:p>
            <a:endParaRPr lang="en-GB" dirty="0"/>
          </a:p>
        </p:txBody>
      </p:sp>
      <p:sp>
        <p:nvSpPr>
          <p:cNvPr id="76" name="Rounded Rectangle 75"/>
          <p:cNvSpPr/>
          <p:nvPr/>
        </p:nvSpPr>
        <p:spPr>
          <a:xfrm>
            <a:off x="193556" y="3255430"/>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ounded Rectangle 77"/>
          <p:cNvSpPr/>
          <p:nvPr/>
        </p:nvSpPr>
        <p:spPr>
          <a:xfrm>
            <a:off x="2684717" y="3255913"/>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Rounded Rectangle 81"/>
          <p:cNvSpPr/>
          <p:nvPr/>
        </p:nvSpPr>
        <p:spPr>
          <a:xfrm>
            <a:off x="5222126" y="3255430"/>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Rounded Rectangle 82"/>
          <p:cNvSpPr/>
          <p:nvPr/>
        </p:nvSpPr>
        <p:spPr>
          <a:xfrm>
            <a:off x="7655839" y="3283378"/>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ounded Rectangle 83"/>
          <p:cNvSpPr/>
          <p:nvPr/>
        </p:nvSpPr>
        <p:spPr>
          <a:xfrm>
            <a:off x="10102095" y="3283378"/>
            <a:ext cx="1929201" cy="1892964"/>
          </a:xfrm>
          <a:prstGeom prst="round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TextBox 84"/>
          <p:cNvSpPr txBox="1"/>
          <p:nvPr/>
        </p:nvSpPr>
        <p:spPr>
          <a:xfrm>
            <a:off x="418151" y="3393649"/>
            <a:ext cx="1480009" cy="553998"/>
          </a:xfrm>
          <a:prstGeom prst="rect">
            <a:avLst/>
          </a:prstGeom>
          <a:noFill/>
        </p:spPr>
        <p:txBody>
          <a:bodyPr wrap="square" rtlCol="0">
            <a:spAutoFit/>
          </a:bodyPr>
          <a:lstStyle/>
          <a:p>
            <a:pPr algn="ctr"/>
            <a:r>
              <a:rPr lang="en-GB" sz="1000" i="1" dirty="0" smtClean="0">
                <a:solidFill>
                  <a:srgbClr val="C00000"/>
                </a:solidFill>
              </a:rPr>
              <a:t>Body of knowledge and understanding specific to Design and Technology</a:t>
            </a:r>
            <a:endParaRPr lang="en-GB" sz="1000" i="1" dirty="0">
              <a:solidFill>
                <a:srgbClr val="C00000"/>
              </a:solidFill>
            </a:endParaRPr>
          </a:p>
        </p:txBody>
      </p:sp>
      <p:sp>
        <p:nvSpPr>
          <p:cNvPr id="86" name="TextBox 85"/>
          <p:cNvSpPr txBox="1"/>
          <p:nvPr/>
        </p:nvSpPr>
        <p:spPr>
          <a:xfrm>
            <a:off x="599817" y="3947647"/>
            <a:ext cx="1116676" cy="461665"/>
          </a:xfrm>
          <a:prstGeom prst="rect">
            <a:avLst/>
          </a:prstGeom>
          <a:noFill/>
        </p:spPr>
        <p:txBody>
          <a:bodyPr wrap="square" rtlCol="0">
            <a:spAutoFit/>
          </a:bodyPr>
          <a:lstStyle/>
          <a:p>
            <a:pPr algn="ctr"/>
            <a:r>
              <a:rPr lang="en-GB" sz="1200" b="1" dirty="0" smtClean="0">
                <a:solidFill>
                  <a:srgbClr val="002060"/>
                </a:solidFill>
              </a:rPr>
              <a:t>Technical Knowledge</a:t>
            </a:r>
            <a:endParaRPr lang="en-GB" sz="1200" b="1" dirty="0">
              <a:solidFill>
                <a:srgbClr val="002060"/>
              </a:solidFill>
            </a:endParaRPr>
          </a:p>
        </p:txBody>
      </p:sp>
      <p:sp>
        <p:nvSpPr>
          <p:cNvPr id="88" name="TextBox 87"/>
          <p:cNvSpPr txBox="1"/>
          <p:nvPr/>
        </p:nvSpPr>
        <p:spPr>
          <a:xfrm>
            <a:off x="2875305" y="3393649"/>
            <a:ext cx="1614559" cy="400110"/>
          </a:xfrm>
          <a:prstGeom prst="rect">
            <a:avLst/>
          </a:prstGeom>
          <a:noFill/>
        </p:spPr>
        <p:txBody>
          <a:bodyPr wrap="square" rtlCol="0">
            <a:spAutoFit/>
          </a:bodyPr>
          <a:lstStyle/>
          <a:p>
            <a:pPr algn="ctr"/>
            <a:r>
              <a:rPr lang="en-GB" sz="1000" i="1" dirty="0" smtClean="0">
                <a:solidFill>
                  <a:srgbClr val="C00000"/>
                </a:solidFill>
              </a:rPr>
              <a:t>Generate, develop, model and communicate ideas </a:t>
            </a:r>
            <a:endParaRPr lang="en-GB" sz="1000" i="1" dirty="0">
              <a:solidFill>
                <a:srgbClr val="C00000"/>
              </a:solidFill>
            </a:endParaRPr>
          </a:p>
        </p:txBody>
      </p:sp>
      <p:sp>
        <p:nvSpPr>
          <p:cNvPr id="92" name="TextBox 91"/>
          <p:cNvSpPr txBox="1"/>
          <p:nvPr/>
        </p:nvSpPr>
        <p:spPr>
          <a:xfrm>
            <a:off x="2999000" y="3943207"/>
            <a:ext cx="1383687" cy="276999"/>
          </a:xfrm>
          <a:prstGeom prst="rect">
            <a:avLst/>
          </a:prstGeom>
          <a:noFill/>
        </p:spPr>
        <p:txBody>
          <a:bodyPr wrap="square" rtlCol="0">
            <a:spAutoFit/>
          </a:bodyPr>
          <a:lstStyle/>
          <a:p>
            <a:pPr algn="ctr"/>
            <a:r>
              <a:rPr lang="en-GB" sz="1200" b="1" dirty="0" smtClean="0">
                <a:solidFill>
                  <a:srgbClr val="002060"/>
                </a:solidFill>
              </a:rPr>
              <a:t>Designing</a:t>
            </a:r>
            <a:endParaRPr lang="en-GB" sz="1200" b="1" dirty="0">
              <a:solidFill>
                <a:srgbClr val="002060"/>
              </a:solidFill>
            </a:endParaRPr>
          </a:p>
        </p:txBody>
      </p:sp>
      <p:sp>
        <p:nvSpPr>
          <p:cNvPr id="94" name="TextBox 93"/>
          <p:cNvSpPr txBox="1"/>
          <p:nvPr/>
        </p:nvSpPr>
        <p:spPr>
          <a:xfrm>
            <a:off x="3152575" y="4229860"/>
            <a:ext cx="993486" cy="276999"/>
          </a:xfrm>
          <a:prstGeom prst="rect">
            <a:avLst/>
          </a:prstGeom>
          <a:noFill/>
        </p:spPr>
        <p:txBody>
          <a:bodyPr wrap="square" rtlCol="0">
            <a:spAutoFit/>
          </a:bodyPr>
          <a:lstStyle/>
          <a:p>
            <a:pPr algn="ctr"/>
            <a:r>
              <a:rPr lang="en-GB" sz="1200" i="1" dirty="0">
                <a:solidFill>
                  <a:srgbClr val="C00000"/>
                </a:solidFill>
              </a:rPr>
              <a:t>t</a:t>
            </a:r>
            <a:r>
              <a:rPr lang="en-GB" sz="1200" i="1" dirty="0" smtClean="0">
                <a:solidFill>
                  <a:srgbClr val="C00000"/>
                </a:solidFill>
              </a:rPr>
              <a:t>hrough …</a:t>
            </a:r>
            <a:endParaRPr lang="en-GB" sz="1200" i="1" dirty="0">
              <a:solidFill>
                <a:srgbClr val="C00000"/>
              </a:solidFill>
            </a:endParaRPr>
          </a:p>
        </p:txBody>
      </p:sp>
      <p:sp>
        <p:nvSpPr>
          <p:cNvPr id="97" name="TextBox 96"/>
          <p:cNvSpPr txBox="1"/>
          <p:nvPr/>
        </p:nvSpPr>
        <p:spPr>
          <a:xfrm>
            <a:off x="2785989" y="4447436"/>
            <a:ext cx="1793190" cy="553998"/>
          </a:xfrm>
          <a:prstGeom prst="rect">
            <a:avLst/>
          </a:prstGeom>
          <a:noFill/>
        </p:spPr>
        <p:txBody>
          <a:bodyPr wrap="square" rtlCol="0">
            <a:spAutoFit/>
          </a:bodyPr>
          <a:lstStyle/>
          <a:p>
            <a:pPr algn="ctr"/>
            <a:r>
              <a:rPr lang="en-GB" sz="1000" i="1" dirty="0" smtClean="0">
                <a:solidFill>
                  <a:srgbClr val="C00000"/>
                </a:solidFill>
              </a:rPr>
              <a:t>Speaking, drawings, templates, mock-ups, prototypes and pattern pieces</a:t>
            </a:r>
            <a:endParaRPr lang="en-GB" sz="1000" i="1" dirty="0">
              <a:solidFill>
                <a:srgbClr val="C00000"/>
              </a:solidFill>
            </a:endParaRPr>
          </a:p>
        </p:txBody>
      </p:sp>
      <p:sp>
        <p:nvSpPr>
          <p:cNvPr id="98" name="Curved Left Arrow 97"/>
          <p:cNvSpPr/>
          <p:nvPr/>
        </p:nvSpPr>
        <p:spPr>
          <a:xfrm>
            <a:off x="4218519" y="3810431"/>
            <a:ext cx="312466" cy="62033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7" name="TextBox 106"/>
          <p:cNvSpPr txBox="1"/>
          <p:nvPr/>
        </p:nvSpPr>
        <p:spPr>
          <a:xfrm>
            <a:off x="5353583" y="3355465"/>
            <a:ext cx="1575121" cy="553998"/>
          </a:xfrm>
          <a:prstGeom prst="rect">
            <a:avLst/>
          </a:prstGeom>
          <a:noFill/>
        </p:spPr>
        <p:txBody>
          <a:bodyPr wrap="square" rtlCol="0">
            <a:spAutoFit/>
          </a:bodyPr>
          <a:lstStyle/>
          <a:p>
            <a:pPr algn="ctr"/>
            <a:r>
              <a:rPr lang="en-GB" sz="1000" i="1" dirty="0" smtClean="0">
                <a:solidFill>
                  <a:srgbClr val="C00000"/>
                </a:solidFill>
              </a:rPr>
              <a:t>Select from a range of tools, materials and components</a:t>
            </a:r>
            <a:endParaRPr lang="en-GB" sz="1000" i="1" dirty="0">
              <a:solidFill>
                <a:srgbClr val="C00000"/>
              </a:solidFill>
            </a:endParaRPr>
          </a:p>
        </p:txBody>
      </p:sp>
      <p:sp>
        <p:nvSpPr>
          <p:cNvPr id="109" name="TextBox 108"/>
          <p:cNvSpPr txBox="1"/>
          <p:nvPr/>
        </p:nvSpPr>
        <p:spPr>
          <a:xfrm>
            <a:off x="5461140" y="3971017"/>
            <a:ext cx="1379913" cy="276999"/>
          </a:xfrm>
          <a:prstGeom prst="rect">
            <a:avLst/>
          </a:prstGeom>
          <a:noFill/>
        </p:spPr>
        <p:txBody>
          <a:bodyPr wrap="square" rtlCol="0">
            <a:spAutoFit/>
          </a:bodyPr>
          <a:lstStyle/>
          <a:p>
            <a:pPr algn="ctr"/>
            <a:r>
              <a:rPr lang="en-GB" sz="1200" b="1" dirty="0" smtClean="0">
                <a:solidFill>
                  <a:srgbClr val="002060"/>
                </a:solidFill>
              </a:rPr>
              <a:t>Making</a:t>
            </a:r>
            <a:endParaRPr lang="en-GB" sz="1200" b="1" dirty="0">
              <a:solidFill>
                <a:srgbClr val="002060"/>
              </a:solidFill>
            </a:endParaRPr>
          </a:p>
        </p:txBody>
      </p:sp>
      <p:sp>
        <p:nvSpPr>
          <p:cNvPr id="114" name="TextBox 113"/>
          <p:cNvSpPr txBox="1"/>
          <p:nvPr/>
        </p:nvSpPr>
        <p:spPr>
          <a:xfrm>
            <a:off x="5222431" y="4430764"/>
            <a:ext cx="1857330" cy="553998"/>
          </a:xfrm>
          <a:prstGeom prst="rect">
            <a:avLst/>
          </a:prstGeom>
          <a:noFill/>
        </p:spPr>
        <p:txBody>
          <a:bodyPr wrap="square" rtlCol="0">
            <a:spAutoFit/>
          </a:bodyPr>
          <a:lstStyle/>
          <a:p>
            <a:pPr algn="ctr"/>
            <a:r>
              <a:rPr lang="en-GB" sz="1000" i="1" dirty="0" smtClean="0">
                <a:solidFill>
                  <a:srgbClr val="C00000"/>
                </a:solidFill>
              </a:rPr>
              <a:t>Develop practical skills and techniques, working with increasing accuracy</a:t>
            </a:r>
            <a:endParaRPr lang="en-GB" sz="1000" i="1" dirty="0">
              <a:solidFill>
                <a:srgbClr val="C00000"/>
              </a:solidFill>
            </a:endParaRPr>
          </a:p>
        </p:txBody>
      </p:sp>
      <p:sp>
        <p:nvSpPr>
          <p:cNvPr id="115" name="TextBox 114"/>
          <p:cNvSpPr txBox="1"/>
          <p:nvPr/>
        </p:nvSpPr>
        <p:spPr>
          <a:xfrm>
            <a:off x="7738561" y="3352565"/>
            <a:ext cx="1818009" cy="707886"/>
          </a:xfrm>
          <a:prstGeom prst="rect">
            <a:avLst/>
          </a:prstGeom>
          <a:noFill/>
        </p:spPr>
        <p:txBody>
          <a:bodyPr wrap="square" rtlCol="0">
            <a:spAutoFit/>
          </a:bodyPr>
          <a:lstStyle/>
          <a:p>
            <a:pPr algn="ctr"/>
            <a:r>
              <a:rPr lang="en-GB" sz="1000" i="1" dirty="0" smtClean="0">
                <a:solidFill>
                  <a:srgbClr val="C00000"/>
                </a:solidFill>
              </a:rPr>
              <a:t>Making increasingly sophisticated judgements about their own ideas and products against design criteria</a:t>
            </a:r>
            <a:endParaRPr lang="en-GB" sz="1000" i="1" dirty="0">
              <a:solidFill>
                <a:srgbClr val="C00000"/>
              </a:solidFill>
            </a:endParaRPr>
          </a:p>
        </p:txBody>
      </p:sp>
      <p:sp>
        <p:nvSpPr>
          <p:cNvPr id="116" name="TextBox 115"/>
          <p:cNvSpPr txBox="1"/>
          <p:nvPr/>
        </p:nvSpPr>
        <p:spPr>
          <a:xfrm>
            <a:off x="8176239" y="3982097"/>
            <a:ext cx="1466141" cy="276999"/>
          </a:xfrm>
          <a:prstGeom prst="rect">
            <a:avLst/>
          </a:prstGeom>
          <a:noFill/>
        </p:spPr>
        <p:txBody>
          <a:bodyPr wrap="square" rtlCol="0">
            <a:spAutoFit/>
          </a:bodyPr>
          <a:lstStyle/>
          <a:p>
            <a:r>
              <a:rPr lang="en-GB" sz="1200" b="1" dirty="0" smtClean="0">
                <a:solidFill>
                  <a:srgbClr val="002060"/>
                </a:solidFill>
              </a:rPr>
              <a:t>Evaluating</a:t>
            </a:r>
            <a:endParaRPr lang="en-GB" sz="1200" b="1" dirty="0">
              <a:solidFill>
                <a:srgbClr val="002060"/>
              </a:solidFill>
            </a:endParaRPr>
          </a:p>
        </p:txBody>
      </p:sp>
      <p:sp>
        <p:nvSpPr>
          <p:cNvPr id="117" name="TextBox 116"/>
          <p:cNvSpPr txBox="1"/>
          <p:nvPr/>
        </p:nvSpPr>
        <p:spPr>
          <a:xfrm>
            <a:off x="7682966" y="4407250"/>
            <a:ext cx="1929201" cy="553998"/>
          </a:xfrm>
          <a:prstGeom prst="rect">
            <a:avLst/>
          </a:prstGeom>
          <a:noFill/>
        </p:spPr>
        <p:txBody>
          <a:bodyPr wrap="square" rtlCol="0">
            <a:spAutoFit/>
          </a:bodyPr>
          <a:lstStyle/>
          <a:p>
            <a:pPr algn="ctr"/>
            <a:r>
              <a:rPr lang="en-GB" sz="1000" i="1" dirty="0" smtClean="0">
                <a:solidFill>
                  <a:srgbClr val="C00000"/>
                </a:solidFill>
              </a:rPr>
              <a:t>e.g. in KS1 children refer to what their product should do, who it is for and how it will work</a:t>
            </a:r>
            <a:endParaRPr lang="en-GB" sz="1000" i="1" dirty="0">
              <a:solidFill>
                <a:srgbClr val="C00000"/>
              </a:solidFill>
            </a:endParaRPr>
          </a:p>
        </p:txBody>
      </p:sp>
      <p:sp>
        <p:nvSpPr>
          <p:cNvPr id="118" name="TextBox 117"/>
          <p:cNvSpPr txBox="1"/>
          <p:nvPr/>
        </p:nvSpPr>
        <p:spPr>
          <a:xfrm>
            <a:off x="10126531" y="3393649"/>
            <a:ext cx="1761632" cy="553998"/>
          </a:xfrm>
          <a:prstGeom prst="rect">
            <a:avLst/>
          </a:prstGeom>
          <a:noFill/>
        </p:spPr>
        <p:txBody>
          <a:bodyPr wrap="square" rtlCol="0">
            <a:spAutoFit/>
          </a:bodyPr>
          <a:lstStyle/>
          <a:p>
            <a:pPr algn="ctr"/>
            <a:r>
              <a:rPr lang="en-GB" sz="1000" i="1" dirty="0" smtClean="0">
                <a:solidFill>
                  <a:srgbClr val="C00000"/>
                </a:solidFill>
              </a:rPr>
              <a:t>Where does food come from? How is it grown, reared or caught? Seasonality? </a:t>
            </a:r>
            <a:endParaRPr lang="en-GB" sz="1000" i="1" dirty="0">
              <a:solidFill>
                <a:srgbClr val="C00000"/>
              </a:solidFill>
            </a:endParaRPr>
          </a:p>
        </p:txBody>
      </p:sp>
      <p:sp>
        <p:nvSpPr>
          <p:cNvPr id="119" name="TextBox 118"/>
          <p:cNvSpPr txBox="1"/>
          <p:nvPr/>
        </p:nvSpPr>
        <p:spPr>
          <a:xfrm>
            <a:off x="10365021" y="3959238"/>
            <a:ext cx="1413163" cy="276999"/>
          </a:xfrm>
          <a:prstGeom prst="rect">
            <a:avLst/>
          </a:prstGeom>
          <a:noFill/>
        </p:spPr>
        <p:txBody>
          <a:bodyPr wrap="square" rtlCol="0">
            <a:spAutoFit/>
          </a:bodyPr>
          <a:lstStyle/>
          <a:p>
            <a:r>
              <a:rPr lang="en-GB" sz="1200" b="1" dirty="0" smtClean="0">
                <a:solidFill>
                  <a:srgbClr val="002060"/>
                </a:solidFill>
              </a:rPr>
              <a:t>Food and Nutrition</a:t>
            </a:r>
            <a:endParaRPr lang="en-GB" sz="1200" b="1" dirty="0">
              <a:solidFill>
                <a:srgbClr val="002060"/>
              </a:solidFill>
            </a:endParaRPr>
          </a:p>
        </p:txBody>
      </p:sp>
      <p:sp>
        <p:nvSpPr>
          <p:cNvPr id="120" name="TextBox 119"/>
          <p:cNvSpPr txBox="1"/>
          <p:nvPr/>
        </p:nvSpPr>
        <p:spPr>
          <a:xfrm>
            <a:off x="10157315" y="4330306"/>
            <a:ext cx="1929201" cy="707886"/>
          </a:xfrm>
          <a:prstGeom prst="rect">
            <a:avLst/>
          </a:prstGeom>
          <a:noFill/>
        </p:spPr>
        <p:txBody>
          <a:bodyPr wrap="square" rtlCol="0">
            <a:spAutoFit/>
          </a:bodyPr>
          <a:lstStyle/>
          <a:p>
            <a:pPr algn="ctr"/>
            <a:r>
              <a:rPr lang="en-GB" sz="1000" i="1" dirty="0" smtClean="0">
                <a:solidFill>
                  <a:srgbClr val="C00000"/>
                </a:solidFill>
              </a:rPr>
              <a:t>Healthy Eating</a:t>
            </a:r>
          </a:p>
          <a:p>
            <a:pPr algn="ctr"/>
            <a:r>
              <a:rPr lang="en-GB" sz="1000" i="1" dirty="0" smtClean="0">
                <a:solidFill>
                  <a:srgbClr val="C00000"/>
                </a:solidFill>
              </a:rPr>
              <a:t> </a:t>
            </a:r>
            <a:r>
              <a:rPr lang="en-GB" sz="1000" i="1" dirty="0">
                <a:solidFill>
                  <a:srgbClr val="C00000"/>
                </a:solidFill>
              </a:rPr>
              <a:t>P</a:t>
            </a:r>
            <a:r>
              <a:rPr lang="en-GB" sz="1000" i="1" dirty="0" smtClean="0">
                <a:solidFill>
                  <a:srgbClr val="C00000"/>
                </a:solidFill>
              </a:rPr>
              <a:t>reparing and Cooking </a:t>
            </a:r>
            <a:r>
              <a:rPr lang="en-GB" sz="1000" i="1" dirty="0">
                <a:solidFill>
                  <a:srgbClr val="C00000"/>
                </a:solidFill>
              </a:rPr>
              <a:t>S</a:t>
            </a:r>
            <a:r>
              <a:rPr lang="en-GB" sz="1000" i="1" dirty="0" smtClean="0">
                <a:solidFill>
                  <a:srgbClr val="C00000"/>
                </a:solidFill>
              </a:rPr>
              <a:t>afely and Hygienically, </a:t>
            </a:r>
          </a:p>
          <a:p>
            <a:pPr algn="ctr"/>
            <a:r>
              <a:rPr lang="en-GB" sz="1000" i="1" dirty="0">
                <a:solidFill>
                  <a:srgbClr val="C00000"/>
                </a:solidFill>
              </a:rPr>
              <a:t>U</a:t>
            </a:r>
            <a:r>
              <a:rPr lang="en-GB" sz="1000" i="1" dirty="0" smtClean="0">
                <a:solidFill>
                  <a:srgbClr val="C00000"/>
                </a:solidFill>
              </a:rPr>
              <a:t>sing a Range of Techniques.</a:t>
            </a:r>
            <a:endParaRPr lang="en-GB" sz="1000" i="1" dirty="0">
              <a:solidFill>
                <a:srgbClr val="C00000"/>
              </a:solidFill>
            </a:endParaRPr>
          </a:p>
        </p:txBody>
      </p:sp>
      <p:sp>
        <p:nvSpPr>
          <p:cNvPr id="121" name="TextBox 120"/>
          <p:cNvSpPr txBox="1"/>
          <p:nvPr/>
        </p:nvSpPr>
        <p:spPr>
          <a:xfrm>
            <a:off x="3711308" y="5195063"/>
            <a:ext cx="4879571" cy="307777"/>
          </a:xfrm>
          <a:prstGeom prst="rect">
            <a:avLst/>
          </a:prstGeom>
          <a:noFill/>
        </p:spPr>
        <p:txBody>
          <a:bodyPr wrap="square" rtlCol="0">
            <a:spAutoFit/>
          </a:bodyPr>
          <a:lstStyle/>
          <a:p>
            <a:pPr algn="ctr"/>
            <a:r>
              <a:rPr lang="en-GB" sz="1400" b="1" i="1" dirty="0" smtClean="0">
                <a:solidFill>
                  <a:srgbClr val="FFC000"/>
                </a:solidFill>
              </a:rPr>
              <a:t>Six Design and Technology Principles</a:t>
            </a:r>
            <a:endParaRPr lang="en-GB" sz="1400" b="1" i="1" dirty="0">
              <a:solidFill>
                <a:srgbClr val="FFC000"/>
              </a:solidFill>
            </a:endParaRPr>
          </a:p>
        </p:txBody>
      </p:sp>
      <p:sp>
        <p:nvSpPr>
          <p:cNvPr id="5" name="TextBox 4"/>
          <p:cNvSpPr txBox="1"/>
          <p:nvPr/>
        </p:nvSpPr>
        <p:spPr>
          <a:xfrm>
            <a:off x="271724" y="5487433"/>
            <a:ext cx="11764480" cy="307777"/>
          </a:xfrm>
          <a:prstGeom prst="rect">
            <a:avLst/>
          </a:prstGeom>
          <a:noFill/>
          <a:ln w="38100">
            <a:solidFill>
              <a:srgbClr val="C00000"/>
            </a:solidFill>
          </a:ln>
        </p:spPr>
        <p:txBody>
          <a:bodyPr wrap="square" rtlCol="0">
            <a:spAutoFit/>
          </a:bodyPr>
          <a:lstStyle/>
          <a:p>
            <a:r>
              <a:rPr lang="en-GB" sz="1400" dirty="0" smtClean="0">
                <a:solidFill>
                  <a:srgbClr val="C00000"/>
                </a:solidFill>
              </a:rPr>
              <a:t>                 User                                           Purpose                              Functionality                      Design Decisions                           Innovation                            Authenticity</a:t>
            </a:r>
            <a:endParaRPr lang="en-GB" sz="1400" dirty="0">
              <a:solidFill>
                <a:srgbClr val="C00000"/>
              </a:solidFill>
            </a:endParaRPr>
          </a:p>
        </p:txBody>
      </p:sp>
      <p:sp>
        <p:nvSpPr>
          <p:cNvPr id="17" name="TextBox 16"/>
          <p:cNvSpPr txBox="1"/>
          <p:nvPr/>
        </p:nvSpPr>
        <p:spPr>
          <a:xfrm>
            <a:off x="212866" y="5814855"/>
            <a:ext cx="2059450" cy="954107"/>
          </a:xfrm>
          <a:prstGeom prst="rect">
            <a:avLst/>
          </a:prstGeom>
          <a:noFill/>
        </p:spPr>
        <p:txBody>
          <a:bodyPr wrap="square" rtlCol="0">
            <a:spAutoFit/>
          </a:bodyPr>
          <a:lstStyle/>
          <a:p>
            <a:pPr algn="ctr"/>
            <a:r>
              <a:rPr lang="en-GB" sz="800" dirty="0"/>
              <a:t>Pupils should have a clear idea of who they are designing and making products for, considering their needs, wants, values, interests and preferences. The intended users could be themselves or others, an imaginary or story-based character, a client, a consumer or specific target </a:t>
            </a:r>
            <a:r>
              <a:rPr lang="en-GB" sz="800" dirty="0" smtClean="0"/>
              <a:t>group.</a:t>
            </a:r>
            <a:endParaRPr lang="en-GB" sz="800" dirty="0"/>
          </a:p>
        </p:txBody>
      </p:sp>
      <p:sp>
        <p:nvSpPr>
          <p:cNvPr id="18" name="TextBox 17"/>
          <p:cNvSpPr txBox="1"/>
          <p:nvPr/>
        </p:nvSpPr>
        <p:spPr>
          <a:xfrm>
            <a:off x="2307306" y="5820668"/>
            <a:ext cx="2153380" cy="830997"/>
          </a:xfrm>
          <a:prstGeom prst="rect">
            <a:avLst/>
          </a:prstGeom>
          <a:noFill/>
        </p:spPr>
        <p:txBody>
          <a:bodyPr wrap="square" rtlCol="0">
            <a:spAutoFit/>
          </a:bodyPr>
          <a:lstStyle/>
          <a:p>
            <a:pPr algn="ctr"/>
            <a:r>
              <a:rPr lang="en-GB" sz="800" dirty="0"/>
              <a:t>Pupils should be able to clearly communicate the purpose of the products they are designing and making. Each product they create should be designed to perform one or more defined tasks. Pupils’ products should be evaluated through use.</a:t>
            </a:r>
          </a:p>
        </p:txBody>
      </p:sp>
      <p:sp>
        <p:nvSpPr>
          <p:cNvPr id="36" name="TextBox 35"/>
          <p:cNvSpPr txBox="1"/>
          <p:nvPr/>
        </p:nvSpPr>
        <p:spPr>
          <a:xfrm>
            <a:off x="4407134" y="5836380"/>
            <a:ext cx="1743959" cy="584775"/>
          </a:xfrm>
          <a:prstGeom prst="rect">
            <a:avLst/>
          </a:prstGeom>
          <a:noFill/>
        </p:spPr>
        <p:txBody>
          <a:bodyPr wrap="square" rtlCol="0">
            <a:spAutoFit/>
          </a:bodyPr>
          <a:lstStyle/>
          <a:p>
            <a:pPr algn="ctr"/>
            <a:r>
              <a:rPr lang="en-GB" sz="800" dirty="0"/>
              <a:t>Pupils should design and make products that work/function effectively in order to fulfil users’ needs, wants and purposes.</a:t>
            </a:r>
          </a:p>
        </p:txBody>
      </p:sp>
      <p:sp>
        <p:nvSpPr>
          <p:cNvPr id="39" name="TextBox 38"/>
          <p:cNvSpPr txBox="1"/>
          <p:nvPr/>
        </p:nvSpPr>
        <p:spPr>
          <a:xfrm>
            <a:off x="6151093" y="5813067"/>
            <a:ext cx="2331055" cy="1077218"/>
          </a:xfrm>
          <a:prstGeom prst="rect">
            <a:avLst/>
          </a:prstGeom>
          <a:noFill/>
        </p:spPr>
        <p:txBody>
          <a:bodyPr wrap="square" rtlCol="0">
            <a:spAutoFit/>
          </a:bodyPr>
          <a:lstStyle/>
          <a:p>
            <a:pPr algn="ctr"/>
            <a:r>
              <a:rPr lang="en-GB" sz="800" dirty="0"/>
              <a:t>Pupils need opportunities to make their own design decisions. Making design decisions allows pupils to demonstrate their creative, technical and practical expertise, and draw on learning from other subjects. Through making design decisions pupils decide on the form their product will take, how their product will work, what task or tasks it will perform and who the product will be for. </a:t>
            </a:r>
          </a:p>
        </p:txBody>
      </p:sp>
      <p:sp>
        <p:nvSpPr>
          <p:cNvPr id="40" name="TextBox 39"/>
          <p:cNvSpPr txBox="1"/>
          <p:nvPr/>
        </p:nvSpPr>
        <p:spPr>
          <a:xfrm>
            <a:off x="8482148" y="5813067"/>
            <a:ext cx="1755360" cy="1077218"/>
          </a:xfrm>
          <a:prstGeom prst="rect">
            <a:avLst/>
          </a:prstGeom>
          <a:noFill/>
        </p:spPr>
        <p:txBody>
          <a:bodyPr wrap="square" rtlCol="0">
            <a:spAutoFit/>
          </a:bodyPr>
          <a:lstStyle/>
          <a:p>
            <a:pPr algn="ctr"/>
            <a:r>
              <a:rPr lang="en-GB" sz="800" dirty="0"/>
              <a:t>When designing and making, pupils need some scope to be original with their thinking. Projects that encourage innovation lead to a range of design ideas and products being developed and are characterised by engaging </a:t>
            </a:r>
            <a:r>
              <a:rPr lang="en-GB" sz="800" dirty="0" smtClean="0"/>
              <a:t>open ended </a:t>
            </a:r>
            <a:r>
              <a:rPr lang="en-GB" sz="800" dirty="0"/>
              <a:t>starting points for learning.</a:t>
            </a:r>
          </a:p>
        </p:txBody>
      </p:sp>
      <p:sp>
        <p:nvSpPr>
          <p:cNvPr id="49" name="TextBox 48"/>
          <p:cNvSpPr txBox="1"/>
          <p:nvPr/>
        </p:nvSpPr>
        <p:spPr>
          <a:xfrm>
            <a:off x="10466076" y="5836380"/>
            <a:ext cx="1620440" cy="584775"/>
          </a:xfrm>
          <a:prstGeom prst="rect">
            <a:avLst/>
          </a:prstGeom>
          <a:noFill/>
        </p:spPr>
        <p:txBody>
          <a:bodyPr wrap="square" rtlCol="0">
            <a:spAutoFit/>
          </a:bodyPr>
          <a:lstStyle/>
          <a:p>
            <a:pPr algn="ctr"/>
            <a:r>
              <a:rPr lang="en-GB" sz="800" dirty="0"/>
              <a:t>Pupils should design and make products that are believable, real and meaningful to themselves and </a:t>
            </a:r>
            <a:r>
              <a:rPr lang="en-GB" sz="800" dirty="0" smtClean="0"/>
              <a:t>others.</a:t>
            </a:r>
            <a:endParaRPr lang="en-GB" sz="800" dirty="0"/>
          </a:p>
        </p:txBody>
      </p:sp>
      <p:pic>
        <p:nvPicPr>
          <p:cNvPr id="34" name="Picture 33"/>
          <p:cNvPicPr>
            <a:picLocks noChangeAspect="1"/>
          </p:cNvPicPr>
          <p:nvPr/>
        </p:nvPicPr>
        <p:blipFill>
          <a:blip r:embed="rId2"/>
          <a:stretch>
            <a:fillRect/>
          </a:stretch>
        </p:blipFill>
        <p:spPr>
          <a:xfrm>
            <a:off x="792415" y="632354"/>
            <a:ext cx="700063" cy="570823"/>
          </a:xfrm>
          <a:prstGeom prst="rect">
            <a:avLst/>
          </a:prstGeom>
        </p:spPr>
      </p:pic>
      <p:pic>
        <p:nvPicPr>
          <p:cNvPr id="35" name="Picture 4" descr="Awesome Owl Finger Puppet (Printable Templates) - Nurtured Neur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4249" y="1272287"/>
            <a:ext cx="1007801" cy="754878"/>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6" descr="Withdrawn] New Eatwell Guide illustrates a healthy, balanced diet - GOV.U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4249" y="2263894"/>
            <a:ext cx="976397" cy="64974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99817" y="612709"/>
            <a:ext cx="519604" cy="276999"/>
          </a:xfrm>
          <a:prstGeom prst="rect">
            <a:avLst/>
          </a:prstGeom>
          <a:noFill/>
        </p:spPr>
        <p:txBody>
          <a:bodyPr wrap="square" rtlCol="0">
            <a:spAutoFit/>
          </a:bodyPr>
          <a:lstStyle/>
          <a:p>
            <a:pPr algn="ctr"/>
            <a:r>
              <a:rPr lang="en-GB" sz="1200" dirty="0" smtClean="0"/>
              <a:t>Y3</a:t>
            </a:r>
            <a:endParaRPr lang="en-GB" sz="1200" dirty="0"/>
          </a:p>
        </p:txBody>
      </p:sp>
      <p:sp>
        <p:nvSpPr>
          <p:cNvPr id="41" name="TextBox 40"/>
          <p:cNvSpPr txBox="1"/>
          <p:nvPr/>
        </p:nvSpPr>
        <p:spPr>
          <a:xfrm>
            <a:off x="1898160" y="778994"/>
            <a:ext cx="1107323" cy="400110"/>
          </a:xfrm>
          <a:prstGeom prst="rect">
            <a:avLst/>
          </a:prstGeom>
          <a:noFill/>
        </p:spPr>
        <p:txBody>
          <a:bodyPr wrap="square" rtlCol="0">
            <a:spAutoFit/>
          </a:bodyPr>
          <a:lstStyle/>
          <a:p>
            <a:pPr algn="ctr"/>
            <a:r>
              <a:rPr lang="en-GB" sz="1000" b="1" dirty="0" smtClean="0"/>
              <a:t>Structures</a:t>
            </a:r>
          </a:p>
          <a:p>
            <a:pPr algn="ctr"/>
            <a:r>
              <a:rPr lang="en-GB" sz="1000" dirty="0" smtClean="0"/>
              <a:t>Shell Structures</a:t>
            </a:r>
            <a:endParaRPr lang="en-GB" sz="1000" dirty="0"/>
          </a:p>
        </p:txBody>
      </p:sp>
      <p:sp>
        <p:nvSpPr>
          <p:cNvPr id="6" name="TextBox 5"/>
          <p:cNvSpPr txBox="1"/>
          <p:nvPr/>
        </p:nvSpPr>
        <p:spPr>
          <a:xfrm>
            <a:off x="1714598" y="1473296"/>
            <a:ext cx="1529542" cy="400110"/>
          </a:xfrm>
          <a:prstGeom prst="rect">
            <a:avLst/>
          </a:prstGeom>
          <a:noFill/>
        </p:spPr>
        <p:txBody>
          <a:bodyPr wrap="square" rtlCol="0">
            <a:spAutoFit/>
          </a:bodyPr>
          <a:lstStyle/>
          <a:p>
            <a:pPr algn="ctr"/>
            <a:r>
              <a:rPr lang="en-GB" sz="1000" b="1" dirty="0" smtClean="0"/>
              <a:t>Textiles</a:t>
            </a:r>
          </a:p>
          <a:p>
            <a:pPr algn="ctr"/>
            <a:r>
              <a:rPr lang="en-GB" sz="1000" dirty="0" smtClean="0"/>
              <a:t>2D Shapes to 3D Products</a:t>
            </a:r>
            <a:endParaRPr lang="en-GB" sz="1000" dirty="0"/>
          </a:p>
        </p:txBody>
      </p:sp>
      <p:sp>
        <p:nvSpPr>
          <p:cNvPr id="8" name="TextBox 7"/>
          <p:cNvSpPr txBox="1"/>
          <p:nvPr/>
        </p:nvSpPr>
        <p:spPr>
          <a:xfrm>
            <a:off x="1685503" y="2311798"/>
            <a:ext cx="1587731" cy="400110"/>
          </a:xfrm>
          <a:prstGeom prst="rect">
            <a:avLst/>
          </a:prstGeom>
          <a:noFill/>
        </p:spPr>
        <p:txBody>
          <a:bodyPr wrap="square" rtlCol="0">
            <a:spAutoFit/>
          </a:bodyPr>
          <a:lstStyle/>
          <a:p>
            <a:pPr algn="ctr"/>
            <a:r>
              <a:rPr lang="en-GB" sz="1000" b="1" dirty="0" smtClean="0"/>
              <a:t>Cooking and Nutrition</a:t>
            </a:r>
          </a:p>
          <a:p>
            <a:pPr algn="ctr"/>
            <a:r>
              <a:rPr lang="en-GB" sz="1000" dirty="0" smtClean="0"/>
              <a:t>A Healthy Varied Diet</a:t>
            </a:r>
            <a:endParaRPr lang="en-GB" sz="1000" dirty="0"/>
          </a:p>
        </p:txBody>
      </p:sp>
      <p:sp>
        <p:nvSpPr>
          <p:cNvPr id="15" name="TextBox 14"/>
          <p:cNvSpPr txBox="1"/>
          <p:nvPr/>
        </p:nvSpPr>
        <p:spPr>
          <a:xfrm>
            <a:off x="4146061" y="792805"/>
            <a:ext cx="1749832" cy="400110"/>
          </a:xfrm>
          <a:prstGeom prst="rect">
            <a:avLst/>
          </a:prstGeom>
          <a:noFill/>
        </p:spPr>
        <p:txBody>
          <a:bodyPr wrap="square" rtlCol="0">
            <a:spAutoFit/>
          </a:bodyPr>
          <a:lstStyle/>
          <a:p>
            <a:pPr algn="ctr"/>
            <a:r>
              <a:rPr lang="en-GB" sz="1000" b="1" dirty="0" smtClean="0"/>
              <a:t>Mechanical Systems</a:t>
            </a:r>
          </a:p>
          <a:p>
            <a:pPr algn="ctr"/>
            <a:r>
              <a:rPr lang="en-GB" sz="1000" dirty="0" smtClean="0"/>
              <a:t>Levers and Linkages</a:t>
            </a:r>
          </a:p>
        </p:txBody>
      </p:sp>
      <p:pic>
        <p:nvPicPr>
          <p:cNvPr id="20" name="Picture 19"/>
          <p:cNvPicPr>
            <a:picLocks noChangeAspect="1"/>
          </p:cNvPicPr>
          <p:nvPr/>
        </p:nvPicPr>
        <p:blipFill>
          <a:blip r:embed="rId5"/>
          <a:stretch>
            <a:fillRect/>
          </a:stretch>
        </p:blipFill>
        <p:spPr>
          <a:xfrm>
            <a:off x="3454556" y="725501"/>
            <a:ext cx="799841" cy="532258"/>
          </a:xfrm>
          <a:prstGeom prst="rect">
            <a:avLst/>
          </a:prstGeom>
        </p:spPr>
      </p:pic>
      <p:sp>
        <p:nvSpPr>
          <p:cNvPr id="21" name="TextBox 20"/>
          <p:cNvSpPr txBox="1"/>
          <p:nvPr/>
        </p:nvSpPr>
        <p:spPr>
          <a:xfrm>
            <a:off x="4153802" y="1457246"/>
            <a:ext cx="1762298" cy="400110"/>
          </a:xfrm>
          <a:prstGeom prst="rect">
            <a:avLst/>
          </a:prstGeom>
          <a:noFill/>
        </p:spPr>
        <p:txBody>
          <a:bodyPr wrap="square" rtlCol="0">
            <a:spAutoFit/>
          </a:bodyPr>
          <a:lstStyle/>
          <a:p>
            <a:pPr algn="ctr"/>
            <a:r>
              <a:rPr lang="en-GB" sz="1000" b="1" dirty="0" smtClean="0"/>
              <a:t>Electrical Systems</a:t>
            </a:r>
          </a:p>
          <a:p>
            <a:pPr algn="ctr"/>
            <a:r>
              <a:rPr lang="en-GB" sz="1000" dirty="0" smtClean="0"/>
              <a:t>Programming and Control</a:t>
            </a:r>
            <a:endParaRPr lang="en-GB" sz="1000" dirty="0"/>
          </a:p>
        </p:txBody>
      </p:sp>
      <p:pic>
        <p:nvPicPr>
          <p:cNvPr id="22" name="Picture 21"/>
          <p:cNvPicPr>
            <a:picLocks noChangeAspect="1"/>
          </p:cNvPicPr>
          <p:nvPr/>
        </p:nvPicPr>
        <p:blipFill>
          <a:blip r:embed="rId6"/>
          <a:stretch>
            <a:fillRect/>
          </a:stretch>
        </p:blipFill>
        <p:spPr>
          <a:xfrm>
            <a:off x="3387414" y="1309263"/>
            <a:ext cx="934123" cy="728175"/>
          </a:xfrm>
          <a:prstGeom prst="rect">
            <a:avLst/>
          </a:prstGeom>
        </p:spPr>
      </p:pic>
      <p:sp>
        <p:nvSpPr>
          <p:cNvPr id="23" name="TextBox 22"/>
          <p:cNvSpPr txBox="1"/>
          <p:nvPr/>
        </p:nvSpPr>
        <p:spPr>
          <a:xfrm>
            <a:off x="4044352" y="2397778"/>
            <a:ext cx="1948344" cy="400110"/>
          </a:xfrm>
          <a:prstGeom prst="rect">
            <a:avLst/>
          </a:prstGeom>
          <a:noFill/>
        </p:spPr>
        <p:txBody>
          <a:bodyPr wrap="square" rtlCol="0">
            <a:spAutoFit/>
          </a:bodyPr>
          <a:lstStyle/>
          <a:p>
            <a:pPr algn="ctr"/>
            <a:r>
              <a:rPr lang="en-GB" sz="1000" b="1" dirty="0" smtClean="0"/>
              <a:t>Cooking and Nutrition</a:t>
            </a:r>
          </a:p>
          <a:p>
            <a:pPr algn="ctr"/>
            <a:r>
              <a:rPr lang="en-GB" sz="1000" dirty="0" smtClean="0"/>
              <a:t>A Healthy Varied Diet</a:t>
            </a:r>
            <a:endParaRPr lang="en-GB" sz="1000" dirty="0"/>
          </a:p>
        </p:txBody>
      </p:sp>
      <p:pic>
        <p:nvPicPr>
          <p:cNvPr id="25" name="Picture 24"/>
          <p:cNvPicPr>
            <a:picLocks noChangeAspect="1"/>
          </p:cNvPicPr>
          <p:nvPr/>
        </p:nvPicPr>
        <p:blipFill>
          <a:blip r:embed="rId7"/>
          <a:stretch>
            <a:fillRect/>
          </a:stretch>
        </p:blipFill>
        <p:spPr>
          <a:xfrm>
            <a:off x="3416925" y="2305164"/>
            <a:ext cx="865439" cy="575910"/>
          </a:xfrm>
          <a:prstGeom prst="rect">
            <a:avLst/>
          </a:prstGeom>
        </p:spPr>
      </p:pic>
      <p:sp>
        <p:nvSpPr>
          <p:cNvPr id="26" name="TextBox 25"/>
          <p:cNvSpPr txBox="1"/>
          <p:nvPr/>
        </p:nvSpPr>
        <p:spPr>
          <a:xfrm>
            <a:off x="3347946" y="603393"/>
            <a:ext cx="382386" cy="276999"/>
          </a:xfrm>
          <a:prstGeom prst="rect">
            <a:avLst/>
          </a:prstGeom>
          <a:noFill/>
        </p:spPr>
        <p:txBody>
          <a:bodyPr wrap="square" rtlCol="0">
            <a:spAutoFit/>
          </a:bodyPr>
          <a:lstStyle/>
          <a:p>
            <a:r>
              <a:rPr lang="en-GB" sz="1200" dirty="0" smtClean="0"/>
              <a:t>Y4</a:t>
            </a:r>
            <a:endParaRPr lang="en-GB" sz="1200" dirty="0"/>
          </a:p>
        </p:txBody>
      </p:sp>
      <p:sp>
        <p:nvSpPr>
          <p:cNvPr id="27" name="TextBox 26"/>
          <p:cNvSpPr txBox="1"/>
          <p:nvPr/>
        </p:nvSpPr>
        <p:spPr>
          <a:xfrm>
            <a:off x="6715429" y="849130"/>
            <a:ext cx="1875197" cy="400110"/>
          </a:xfrm>
          <a:prstGeom prst="rect">
            <a:avLst/>
          </a:prstGeom>
          <a:noFill/>
        </p:spPr>
        <p:txBody>
          <a:bodyPr wrap="square" rtlCol="0">
            <a:spAutoFit/>
          </a:bodyPr>
          <a:lstStyle/>
          <a:p>
            <a:pPr algn="ctr"/>
            <a:r>
              <a:rPr lang="en-GB" sz="1000" b="1" dirty="0" smtClean="0"/>
              <a:t>Structures</a:t>
            </a:r>
          </a:p>
          <a:p>
            <a:pPr algn="ctr"/>
            <a:r>
              <a:rPr lang="en-GB" sz="1000" dirty="0" smtClean="0"/>
              <a:t>Frame Structures</a:t>
            </a:r>
            <a:endParaRPr lang="en-GB" sz="1000" dirty="0"/>
          </a:p>
        </p:txBody>
      </p:sp>
      <p:pic>
        <p:nvPicPr>
          <p:cNvPr id="28" name="Picture 27"/>
          <p:cNvPicPr>
            <a:picLocks noChangeAspect="1"/>
          </p:cNvPicPr>
          <p:nvPr/>
        </p:nvPicPr>
        <p:blipFill>
          <a:blip r:embed="rId8"/>
          <a:stretch>
            <a:fillRect/>
          </a:stretch>
        </p:blipFill>
        <p:spPr>
          <a:xfrm>
            <a:off x="6046901" y="695785"/>
            <a:ext cx="881803" cy="618578"/>
          </a:xfrm>
          <a:prstGeom prst="rect">
            <a:avLst/>
          </a:prstGeom>
        </p:spPr>
      </p:pic>
      <p:sp>
        <p:nvSpPr>
          <p:cNvPr id="29" name="TextBox 28"/>
          <p:cNvSpPr txBox="1"/>
          <p:nvPr/>
        </p:nvSpPr>
        <p:spPr>
          <a:xfrm>
            <a:off x="6938657" y="1582022"/>
            <a:ext cx="1543491" cy="553998"/>
          </a:xfrm>
          <a:prstGeom prst="rect">
            <a:avLst/>
          </a:prstGeom>
          <a:noFill/>
        </p:spPr>
        <p:txBody>
          <a:bodyPr wrap="square" rtlCol="0">
            <a:spAutoFit/>
          </a:bodyPr>
          <a:lstStyle/>
          <a:p>
            <a:pPr algn="ctr"/>
            <a:r>
              <a:rPr lang="en-GB" sz="1000" b="1" dirty="0" smtClean="0"/>
              <a:t>Electrical Systems</a:t>
            </a:r>
          </a:p>
          <a:p>
            <a:pPr algn="ctr"/>
            <a:r>
              <a:rPr lang="en-GB" sz="1000" dirty="0" smtClean="0"/>
              <a:t>More Complex Switches and Circuits</a:t>
            </a:r>
            <a:endParaRPr lang="en-GB" sz="1000" dirty="0"/>
          </a:p>
        </p:txBody>
      </p:sp>
      <p:pic>
        <p:nvPicPr>
          <p:cNvPr id="30" name="Picture 29"/>
          <p:cNvPicPr>
            <a:picLocks noChangeAspect="1"/>
          </p:cNvPicPr>
          <p:nvPr/>
        </p:nvPicPr>
        <p:blipFill>
          <a:blip r:embed="rId9"/>
          <a:stretch>
            <a:fillRect/>
          </a:stretch>
        </p:blipFill>
        <p:spPr>
          <a:xfrm>
            <a:off x="5934388" y="1488886"/>
            <a:ext cx="1106828" cy="825864"/>
          </a:xfrm>
          <a:prstGeom prst="rect">
            <a:avLst/>
          </a:prstGeom>
        </p:spPr>
      </p:pic>
      <p:sp>
        <p:nvSpPr>
          <p:cNvPr id="31" name="TextBox 30"/>
          <p:cNvSpPr txBox="1"/>
          <p:nvPr/>
        </p:nvSpPr>
        <p:spPr>
          <a:xfrm>
            <a:off x="7041216" y="2372475"/>
            <a:ext cx="1510865" cy="553998"/>
          </a:xfrm>
          <a:prstGeom prst="rect">
            <a:avLst/>
          </a:prstGeom>
          <a:noFill/>
        </p:spPr>
        <p:txBody>
          <a:bodyPr wrap="square" rtlCol="0">
            <a:spAutoFit/>
          </a:bodyPr>
          <a:lstStyle/>
          <a:p>
            <a:pPr algn="ctr"/>
            <a:r>
              <a:rPr lang="en-GB" sz="1000" dirty="0" smtClean="0"/>
              <a:t>Cooking and Nutrition</a:t>
            </a:r>
          </a:p>
          <a:p>
            <a:pPr algn="ctr"/>
            <a:r>
              <a:rPr lang="en-GB" sz="1000" dirty="0" smtClean="0"/>
              <a:t>Celebrating Culture and Seasonality</a:t>
            </a:r>
            <a:endParaRPr lang="en-GB" sz="1000" dirty="0"/>
          </a:p>
        </p:txBody>
      </p:sp>
      <p:pic>
        <p:nvPicPr>
          <p:cNvPr id="32" name="Picture 31"/>
          <p:cNvPicPr>
            <a:picLocks noChangeAspect="1"/>
          </p:cNvPicPr>
          <p:nvPr/>
        </p:nvPicPr>
        <p:blipFill>
          <a:blip r:embed="rId10"/>
          <a:stretch>
            <a:fillRect/>
          </a:stretch>
        </p:blipFill>
        <p:spPr>
          <a:xfrm>
            <a:off x="5944876" y="2331671"/>
            <a:ext cx="1134885" cy="637661"/>
          </a:xfrm>
          <a:prstGeom prst="rect">
            <a:avLst/>
          </a:prstGeom>
        </p:spPr>
      </p:pic>
      <p:sp>
        <p:nvSpPr>
          <p:cNvPr id="33" name="TextBox 32"/>
          <p:cNvSpPr txBox="1"/>
          <p:nvPr/>
        </p:nvSpPr>
        <p:spPr>
          <a:xfrm>
            <a:off x="5738693" y="616074"/>
            <a:ext cx="428315" cy="276999"/>
          </a:xfrm>
          <a:prstGeom prst="rect">
            <a:avLst/>
          </a:prstGeom>
          <a:noFill/>
        </p:spPr>
        <p:txBody>
          <a:bodyPr wrap="square" rtlCol="0">
            <a:spAutoFit/>
          </a:bodyPr>
          <a:lstStyle/>
          <a:p>
            <a:pPr algn="ctr"/>
            <a:r>
              <a:rPr lang="en-GB" sz="1200" dirty="0" smtClean="0"/>
              <a:t>Y5</a:t>
            </a:r>
            <a:endParaRPr lang="en-GB" sz="1200" dirty="0"/>
          </a:p>
        </p:txBody>
      </p:sp>
      <p:sp>
        <p:nvSpPr>
          <p:cNvPr id="38" name="TextBox 37"/>
          <p:cNvSpPr txBox="1"/>
          <p:nvPr/>
        </p:nvSpPr>
        <p:spPr>
          <a:xfrm>
            <a:off x="9646183" y="781448"/>
            <a:ext cx="1845425" cy="553998"/>
          </a:xfrm>
          <a:prstGeom prst="rect">
            <a:avLst/>
          </a:prstGeom>
          <a:noFill/>
        </p:spPr>
        <p:txBody>
          <a:bodyPr wrap="square" rtlCol="0">
            <a:spAutoFit/>
          </a:bodyPr>
          <a:lstStyle/>
          <a:p>
            <a:pPr algn="ctr"/>
            <a:r>
              <a:rPr lang="en-GB" sz="1000" b="1" dirty="0" smtClean="0"/>
              <a:t>Textiles</a:t>
            </a:r>
          </a:p>
          <a:p>
            <a:pPr algn="ctr"/>
            <a:r>
              <a:rPr lang="en-GB" sz="1000" dirty="0" smtClean="0"/>
              <a:t>Combining Different Fabric Shapes</a:t>
            </a:r>
            <a:endParaRPr lang="en-GB" sz="1000" dirty="0"/>
          </a:p>
        </p:txBody>
      </p:sp>
      <p:pic>
        <p:nvPicPr>
          <p:cNvPr id="42" name="Picture 41"/>
          <p:cNvPicPr>
            <a:picLocks noChangeAspect="1"/>
          </p:cNvPicPr>
          <p:nvPr/>
        </p:nvPicPr>
        <p:blipFill>
          <a:blip r:embed="rId11"/>
          <a:stretch>
            <a:fillRect/>
          </a:stretch>
        </p:blipFill>
        <p:spPr>
          <a:xfrm>
            <a:off x="8696269" y="741892"/>
            <a:ext cx="885556" cy="696109"/>
          </a:xfrm>
          <a:prstGeom prst="rect">
            <a:avLst/>
          </a:prstGeom>
        </p:spPr>
      </p:pic>
      <p:sp>
        <p:nvSpPr>
          <p:cNvPr id="43" name="TextBox 42"/>
          <p:cNvSpPr txBox="1"/>
          <p:nvPr/>
        </p:nvSpPr>
        <p:spPr>
          <a:xfrm>
            <a:off x="9685028" y="2446816"/>
            <a:ext cx="1998114" cy="400110"/>
          </a:xfrm>
          <a:prstGeom prst="rect">
            <a:avLst/>
          </a:prstGeom>
          <a:noFill/>
        </p:spPr>
        <p:txBody>
          <a:bodyPr wrap="square" rtlCol="0">
            <a:spAutoFit/>
          </a:bodyPr>
          <a:lstStyle/>
          <a:p>
            <a:pPr algn="ctr"/>
            <a:r>
              <a:rPr lang="en-GB" sz="1000" b="1" dirty="0" smtClean="0"/>
              <a:t>Mechanical Systems</a:t>
            </a:r>
          </a:p>
          <a:p>
            <a:pPr algn="ctr"/>
            <a:r>
              <a:rPr lang="en-GB" sz="1000" dirty="0" smtClean="0"/>
              <a:t>Pulleys and Gears</a:t>
            </a:r>
            <a:endParaRPr lang="en-GB" sz="1000" dirty="0"/>
          </a:p>
        </p:txBody>
      </p:sp>
      <p:pic>
        <p:nvPicPr>
          <p:cNvPr id="44" name="Picture 43"/>
          <p:cNvPicPr>
            <a:picLocks noChangeAspect="1"/>
          </p:cNvPicPr>
          <p:nvPr/>
        </p:nvPicPr>
        <p:blipFill>
          <a:blip r:embed="rId12"/>
          <a:stretch>
            <a:fillRect/>
          </a:stretch>
        </p:blipFill>
        <p:spPr>
          <a:xfrm>
            <a:off x="8696269" y="2397266"/>
            <a:ext cx="927758" cy="623020"/>
          </a:xfrm>
          <a:prstGeom prst="rect">
            <a:avLst/>
          </a:prstGeom>
        </p:spPr>
      </p:pic>
      <p:sp>
        <p:nvSpPr>
          <p:cNvPr id="45" name="TextBox 44"/>
          <p:cNvSpPr txBox="1"/>
          <p:nvPr/>
        </p:nvSpPr>
        <p:spPr>
          <a:xfrm>
            <a:off x="10000211" y="2136020"/>
            <a:ext cx="1645920" cy="833312"/>
          </a:xfrm>
          <a:prstGeom prst="rect">
            <a:avLst/>
          </a:prstGeom>
          <a:noFill/>
        </p:spPr>
        <p:txBody>
          <a:bodyPr wrap="square" rtlCol="0">
            <a:spAutoFit/>
          </a:bodyPr>
          <a:lstStyle/>
          <a:p>
            <a:endParaRPr lang="en-GB" dirty="0"/>
          </a:p>
        </p:txBody>
      </p:sp>
      <p:sp>
        <p:nvSpPr>
          <p:cNvPr id="46" name="TextBox 45"/>
          <p:cNvSpPr txBox="1"/>
          <p:nvPr/>
        </p:nvSpPr>
        <p:spPr>
          <a:xfrm>
            <a:off x="9727999" y="1614132"/>
            <a:ext cx="1681792" cy="553998"/>
          </a:xfrm>
          <a:prstGeom prst="rect">
            <a:avLst/>
          </a:prstGeom>
          <a:noFill/>
        </p:spPr>
        <p:txBody>
          <a:bodyPr wrap="square" rtlCol="0">
            <a:spAutoFit/>
          </a:bodyPr>
          <a:lstStyle/>
          <a:p>
            <a:pPr lvl="0" algn="ctr"/>
            <a:r>
              <a:rPr lang="en-GB" sz="1000" b="1" dirty="0">
                <a:solidFill>
                  <a:prstClr val="black"/>
                </a:solidFill>
              </a:rPr>
              <a:t>Cooking and Nutrition</a:t>
            </a:r>
          </a:p>
          <a:p>
            <a:pPr lvl="0" algn="ctr"/>
            <a:r>
              <a:rPr lang="en-GB" sz="1000" dirty="0">
                <a:solidFill>
                  <a:prstClr val="black"/>
                </a:solidFill>
              </a:rPr>
              <a:t>Celebrating Culture and Seasonality</a:t>
            </a:r>
            <a:endParaRPr lang="en-GB" dirty="0"/>
          </a:p>
        </p:txBody>
      </p:sp>
      <p:pic>
        <p:nvPicPr>
          <p:cNvPr id="47" name="Picture 46"/>
          <p:cNvPicPr>
            <a:picLocks noChangeAspect="1"/>
          </p:cNvPicPr>
          <p:nvPr/>
        </p:nvPicPr>
        <p:blipFill>
          <a:blip r:embed="rId13"/>
          <a:stretch>
            <a:fillRect/>
          </a:stretch>
        </p:blipFill>
        <p:spPr>
          <a:xfrm>
            <a:off x="8682418" y="1597949"/>
            <a:ext cx="963944" cy="639137"/>
          </a:xfrm>
          <a:prstGeom prst="rect">
            <a:avLst/>
          </a:prstGeom>
        </p:spPr>
      </p:pic>
      <p:sp>
        <p:nvSpPr>
          <p:cNvPr id="3" name="TextBox 2"/>
          <p:cNvSpPr txBox="1"/>
          <p:nvPr/>
        </p:nvSpPr>
        <p:spPr>
          <a:xfrm>
            <a:off x="8070448" y="614983"/>
            <a:ext cx="472110" cy="276999"/>
          </a:xfrm>
          <a:prstGeom prst="rect">
            <a:avLst/>
          </a:prstGeom>
          <a:noFill/>
        </p:spPr>
        <p:txBody>
          <a:bodyPr wrap="square" rtlCol="0">
            <a:spAutoFit/>
          </a:bodyPr>
          <a:lstStyle/>
          <a:p>
            <a:pPr algn="ctr"/>
            <a:r>
              <a:rPr lang="en-GB" sz="1200" dirty="0" smtClean="0"/>
              <a:t>Y6</a:t>
            </a:r>
            <a:endParaRPr lang="en-GB" sz="1200" dirty="0"/>
          </a:p>
        </p:txBody>
      </p:sp>
      <p:sp>
        <p:nvSpPr>
          <p:cNvPr id="4" name="TextBox 3"/>
          <p:cNvSpPr txBox="1"/>
          <p:nvPr/>
        </p:nvSpPr>
        <p:spPr>
          <a:xfrm>
            <a:off x="271725" y="4330306"/>
            <a:ext cx="1804784" cy="707886"/>
          </a:xfrm>
          <a:prstGeom prst="rect">
            <a:avLst/>
          </a:prstGeom>
          <a:noFill/>
        </p:spPr>
        <p:txBody>
          <a:bodyPr wrap="square" rtlCol="0">
            <a:spAutoFit/>
          </a:bodyPr>
          <a:lstStyle/>
          <a:p>
            <a:r>
              <a:rPr lang="en-GB" sz="1000" i="1" dirty="0" smtClean="0">
                <a:solidFill>
                  <a:srgbClr val="C00000"/>
                </a:solidFill>
              </a:rPr>
              <a:t>e.g. in UKS2 children should know how mechanical systems such as cams, pulleys or gears  create movement</a:t>
            </a:r>
            <a:endParaRPr lang="en-GB" sz="1000" i="1" dirty="0">
              <a:solidFill>
                <a:srgbClr val="C00000"/>
              </a:solidFill>
            </a:endParaRPr>
          </a:p>
        </p:txBody>
      </p:sp>
    </p:spTree>
    <p:extLst>
      <p:ext uri="{BB962C8B-B14F-4D97-AF65-F5344CB8AC3E}">
        <p14:creationId xmlns:p14="http://schemas.microsoft.com/office/powerpoint/2010/main" val="657865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02430" y="4965325"/>
            <a:ext cx="752584" cy="45719"/>
          </a:xfrm>
        </p:spPr>
        <p:txBody>
          <a:bodyPr>
            <a:normAutofit fontScale="25000" lnSpcReduction="20000"/>
          </a:bodyPr>
          <a:lstStyle/>
          <a:p>
            <a:r>
              <a:rPr lang="en-GB" sz="1800" dirty="0" err="1" smtClean="0"/>
              <a:t>Middlethorpe</a:t>
            </a:r>
            <a:r>
              <a:rPr lang="en-GB" sz="1800" dirty="0" smtClean="0"/>
              <a:t> Primary Academy History Long Term Plan</a:t>
            </a:r>
            <a:endParaRPr lang="en-GB" sz="1800" dirty="0"/>
          </a:p>
        </p:txBody>
      </p:sp>
      <p:graphicFrame>
        <p:nvGraphicFramePr>
          <p:cNvPr id="4" name="Table 3"/>
          <p:cNvGraphicFramePr>
            <a:graphicFrameLocks noGrp="1"/>
          </p:cNvGraphicFramePr>
          <p:nvPr>
            <p:extLst>
              <p:ext uri="{D42A27DB-BD31-4B8C-83A1-F6EECF244321}">
                <p14:modId xmlns:p14="http://schemas.microsoft.com/office/powerpoint/2010/main" val="4061279668"/>
              </p:ext>
            </p:extLst>
          </p:nvPr>
        </p:nvGraphicFramePr>
        <p:xfrm>
          <a:off x="115318" y="1075792"/>
          <a:ext cx="11976103" cy="5330040"/>
        </p:xfrm>
        <a:graphic>
          <a:graphicData uri="http://schemas.openxmlformats.org/drawingml/2006/table">
            <a:tbl>
              <a:tblPr firstRow="1" bandRow="1">
                <a:tableStyleId>{5C22544A-7EE6-4342-B048-85BDC9FD1C3A}</a:tableStyleId>
              </a:tblPr>
              <a:tblGrid>
                <a:gridCol w="1139735">
                  <a:extLst>
                    <a:ext uri="{9D8B030D-6E8A-4147-A177-3AD203B41FA5}">
                      <a16:colId xmlns:a16="http://schemas.microsoft.com/office/drawing/2014/main" val="2642333382"/>
                    </a:ext>
                  </a:extLst>
                </a:gridCol>
                <a:gridCol w="1798914">
                  <a:extLst>
                    <a:ext uri="{9D8B030D-6E8A-4147-A177-3AD203B41FA5}">
                      <a16:colId xmlns:a16="http://schemas.microsoft.com/office/drawing/2014/main" val="775576944"/>
                    </a:ext>
                  </a:extLst>
                </a:gridCol>
                <a:gridCol w="1798914">
                  <a:extLst>
                    <a:ext uri="{9D8B030D-6E8A-4147-A177-3AD203B41FA5}">
                      <a16:colId xmlns:a16="http://schemas.microsoft.com/office/drawing/2014/main" val="1441595484"/>
                    </a:ext>
                  </a:extLst>
                </a:gridCol>
                <a:gridCol w="1809635">
                  <a:extLst>
                    <a:ext uri="{9D8B030D-6E8A-4147-A177-3AD203B41FA5}">
                      <a16:colId xmlns:a16="http://schemas.microsoft.com/office/drawing/2014/main" val="567014042"/>
                    </a:ext>
                  </a:extLst>
                </a:gridCol>
                <a:gridCol w="1809635">
                  <a:extLst>
                    <a:ext uri="{9D8B030D-6E8A-4147-A177-3AD203B41FA5}">
                      <a16:colId xmlns:a16="http://schemas.microsoft.com/office/drawing/2014/main" val="3478294114"/>
                    </a:ext>
                  </a:extLst>
                </a:gridCol>
                <a:gridCol w="1809635">
                  <a:extLst>
                    <a:ext uri="{9D8B030D-6E8A-4147-A177-3AD203B41FA5}">
                      <a16:colId xmlns:a16="http://schemas.microsoft.com/office/drawing/2014/main" val="3057258071"/>
                    </a:ext>
                  </a:extLst>
                </a:gridCol>
                <a:gridCol w="1809635">
                  <a:extLst>
                    <a:ext uri="{9D8B030D-6E8A-4147-A177-3AD203B41FA5}">
                      <a16:colId xmlns:a16="http://schemas.microsoft.com/office/drawing/2014/main" val="1035865450"/>
                    </a:ext>
                  </a:extLst>
                </a:gridCol>
              </a:tblGrid>
              <a:tr h="592720">
                <a:tc>
                  <a:txBody>
                    <a:bodyPr/>
                    <a:lstStyle/>
                    <a:p>
                      <a:pPr algn="ctr"/>
                      <a:r>
                        <a:rPr lang="en-GB" sz="1600" dirty="0" smtClean="0"/>
                        <a:t>Year</a:t>
                      </a:r>
                      <a:r>
                        <a:rPr lang="en-GB" sz="1600" baseline="0" dirty="0" smtClean="0"/>
                        <a:t> Groups</a:t>
                      </a:r>
                      <a:endParaRPr lang="en-GB" sz="1600" dirty="0"/>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smtClean="0"/>
                        <a:t>Autumn 1 </a:t>
                      </a:r>
                    </a:p>
                    <a:p>
                      <a:pPr algn="ctr"/>
                      <a:endParaRPr lang="en-GB" dirty="0"/>
                    </a:p>
                  </a:txBody>
                  <a:tcPr>
                    <a:solidFill>
                      <a:schemeClr val="accent2"/>
                    </a:solidFill>
                  </a:tcPr>
                </a:tc>
                <a:tc>
                  <a:txBody>
                    <a:bodyPr/>
                    <a:lstStyle/>
                    <a:p>
                      <a:pPr algn="ctr"/>
                      <a:r>
                        <a:rPr lang="en-GB" dirty="0" smtClean="0"/>
                        <a:t>Autumn</a:t>
                      </a:r>
                      <a:r>
                        <a:rPr lang="en-GB" baseline="0" dirty="0" smtClean="0"/>
                        <a:t> 2</a:t>
                      </a:r>
                      <a:endParaRPr lang="en-GB" dirty="0"/>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smtClean="0"/>
                        <a:t>Spring 1</a:t>
                      </a:r>
                      <a:endParaRPr lang="en-GB" dirty="0" smtClean="0"/>
                    </a:p>
                  </a:txBody>
                  <a:tcPr>
                    <a:solidFill>
                      <a:schemeClr val="accent2"/>
                    </a:solidFill>
                  </a:tcPr>
                </a:tc>
                <a:tc>
                  <a:txBody>
                    <a:bodyPr/>
                    <a:lstStyle/>
                    <a:p>
                      <a:pPr algn="ctr"/>
                      <a:r>
                        <a:rPr lang="en-GB" dirty="0" smtClean="0"/>
                        <a:t>Spring</a:t>
                      </a:r>
                      <a:r>
                        <a:rPr lang="en-GB" baseline="0" dirty="0" smtClean="0"/>
                        <a:t> 2</a:t>
                      </a:r>
                      <a:endParaRPr lang="en-GB" dirty="0"/>
                    </a:p>
                  </a:txBody>
                  <a:tcPr>
                    <a:solidFill>
                      <a:schemeClr val="accent2"/>
                    </a:solidFill>
                  </a:tcPr>
                </a:tc>
                <a:tc>
                  <a:txBody>
                    <a:bodyPr/>
                    <a:lstStyle/>
                    <a:p>
                      <a:pPr algn="ctr"/>
                      <a:r>
                        <a:rPr lang="en-GB" dirty="0" smtClean="0"/>
                        <a:t>Summer 1</a:t>
                      </a:r>
                      <a:endParaRPr lang="en-GB" dirty="0"/>
                    </a:p>
                  </a:txBody>
                  <a:tcPr>
                    <a:solidFill>
                      <a:schemeClr val="accent2"/>
                    </a:solidFill>
                  </a:tcPr>
                </a:tc>
                <a:tc>
                  <a:txBody>
                    <a:bodyPr/>
                    <a:lstStyle/>
                    <a:p>
                      <a:pPr algn="ctr"/>
                      <a:r>
                        <a:rPr lang="en-GB" dirty="0" smtClean="0"/>
                        <a:t>Summer 2</a:t>
                      </a:r>
                      <a:endParaRPr lang="en-GB" dirty="0"/>
                    </a:p>
                  </a:txBody>
                  <a:tcPr>
                    <a:solidFill>
                      <a:schemeClr val="accent2"/>
                    </a:solidFill>
                  </a:tcPr>
                </a:tc>
                <a:extLst>
                  <a:ext uri="{0D108BD9-81ED-4DB2-BD59-A6C34878D82A}">
                    <a16:rowId xmlns:a16="http://schemas.microsoft.com/office/drawing/2014/main" val="662808758"/>
                  </a:ext>
                </a:extLst>
              </a:tr>
              <a:tr h="592720">
                <a:tc>
                  <a:txBody>
                    <a:bodyPr/>
                    <a:lstStyle/>
                    <a:p>
                      <a:endParaRPr lang="en-GB" sz="1600" dirty="0">
                        <a:solidFill>
                          <a:schemeClr val="accent4"/>
                        </a:solidFill>
                      </a:endParaRPr>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extLst>
                  <a:ext uri="{0D108BD9-81ED-4DB2-BD59-A6C34878D82A}">
                    <a16:rowId xmlns:a16="http://schemas.microsoft.com/office/drawing/2014/main" val="142858334"/>
                  </a:ext>
                </a:extLst>
              </a:tr>
              <a:tr h="579983">
                <a:tc>
                  <a:txBody>
                    <a:bodyPr/>
                    <a:lstStyle/>
                    <a:p>
                      <a:r>
                        <a:rPr lang="en-GB" sz="1600" dirty="0" smtClean="0"/>
                        <a:t>Reception</a:t>
                      </a:r>
                      <a:endParaRPr lang="en-GB" sz="1600"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tc>
                  <a:txBody>
                    <a:bodyPr/>
                    <a:lstStyle/>
                    <a:p>
                      <a:endParaRPr lang="en-GB" dirty="0"/>
                    </a:p>
                  </a:txBody>
                  <a:tcPr>
                    <a:solidFill>
                      <a:schemeClr val="accent2"/>
                    </a:solidFill>
                  </a:tcPr>
                </a:tc>
                <a:extLst>
                  <a:ext uri="{0D108BD9-81ED-4DB2-BD59-A6C34878D82A}">
                    <a16:rowId xmlns:a16="http://schemas.microsoft.com/office/drawing/2014/main" val="3351238626"/>
                  </a:ext>
                </a:extLst>
              </a:tr>
              <a:tr h="579983">
                <a:tc>
                  <a:txBody>
                    <a:bodyPr/>
                    <a:lstStyle/>
                    <a:p>
                      <a:r>
                        <a:rPr lang="en-GB" sz="1600" dirty="0" smtClean="0"/>
                        <a:t>Year 1</a:t>
                      </a:r>
                      <a:endParaRPr lang="en-GB" sz="1600"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extLst>
                  <a:ext uri="{0D108BD9-81ED-4DB2-BD59-A6C34878D82A}">
                    <a16:rowId xmlns:a16="http://schemas.microsoft.com/office/drawing/2014/main" val="26636659"/>
                  </a:ext>
                </a:extLst>
              </a:tr>
              <a:tr h="592720">
                <a:tc>
                  <a:txBody>
                    <a:bodyPr/>
                    <a:lstStyle/>
                    <a:p>
                      <a:r>
                        <a:rPr lang="en-GB" sz="1600" dirty="0" smtClean="0"/>
                        <a:t>Year 2</a:t>
                      </a:r>
                      <a:endParaRPr lang="en-GB" sz="1600"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extLst>
                  <a:ext uri="{0D108BD9-81ED-4DB2-BD59-A6C34878D82A}">
                    <a16:rowId xmlns:a16="http://schemas.microsoft.com/office/drawing/2014/main" val="3902699452"/>
                  </a:ext>
                </a:extLst>
              </a:tr>
              <a:tr h="592720">
                <a:tc>
                  <a:txBody>
                    <a:bodyPr/>
                    <a:lstStyle/>
                    <a:p>
                      <a:r>
                        <a:rPr lang="en-GB" sz="1600" dirty="0" smtClean="0"/>
                        <a:t> Year</a:t>
                      </a:r>
                      <a:r>
                        <a:rPr lang="en-GB" sz="1600" baseline="0" dirty="0" smtClean="0"/>
                        <a:t> 3</a:t>
                      </a:r>
                      <a:endParaRPr lang="en-GB" sz="1600"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extLst>
                  <a:ext uri="{0D108BD9-81ED-4DB2-BD59-A6C34878D82A}">
                    <a16:rowId xmlns:a16="http://schemas.microsoft.com/office/drawing/2014/main" val="2532614903"/>
                  </a:ext>
                </a:extLst>
              </a:tr>
              <a:tr h="566394">
                <a:tc>
                  <a:txBody>
                    <a:bodyPr/>
                    <a:lstStyle/>
                    <a:p>
                      <a:r>
                        <a:rPr lang="en-GB" sz="1600" dirty="0" smtClean="0"/>
                        <a:t>Year 4</a:t>
                      </a:r>
                      <a:endParaRPr lang="en-GB" sz="1600"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extLst>
                  <a:ext uri="{0D108BD9-81ED-4DB2-BD59-A6C34878D82A}">
                    <a16:rowId xmlns:a16="http://schemas.microsoft.com/office/drawing/2014/main" val="3792254261"/>
                  </a:ext>
                </a:extLst>
              </a:tr>
              <a:tr h="592720">
                <a:tc>
                  <a:txBody>
                    <a:bodyPr/>
                    <a:lstStyle/>
                    <a:p>
                      <a:r>
                        <a:rPr lang="en-GB" sz="1600" dirty="0" smtClean="0"/>
                        <a:t>Year 5</a:t>
                      </a:r>
                      <a:endParaRPr lang="en-GB" sz="1600"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tc gridSpan="2">
                  <a:txBody>
                    <a:bodyPr/>
                    <a:lstStyle/>
                    <a:p>
                      <a:endParaRPr lang="en-GB" dirty="0"/>
                    </a:p>
                  </a:txBody>
                  <a:tcPr>
                    <a:solidFill>
                      <a:schemeClr val="accent4"/>
                    </a:solidFill>
                  </a:tcPr>
                </a:tc>
                <a:tc hMerge="1">
                  <a:txBody>
                    <a:bodyPr/>
                    <a:lstStyle/>
                    <a:p>
                      <a:endParaRPr lang="en-GB" dirty="0"/>
                    </a:p>
                  </a:txBody>
                  <a:tcPr>
                    <a:solidFill>
                      <a:schemeClr val="accent4"/>
                    </a:solidFill>
                  </a:tcPr>
                </a:tc>
                <a:extLst>
                  <a:ext uri="{0D108BD9-81ED-4DB2-BD59-A6C34878D82A}">
                    <a16:rowId xmlns:a16="http://schemas.microsoft.com/office/drawing/2014/main" val="2374895998"/>
                  </a:ext>
                </a:extLst>
              </a:tr>
              <a:tr h="592720">
                <a:tc>
                  <a:txBody>
                    <a:bodyPr/>
                    <a:lstStyle/>
                    <a:p>
                      <a:r>
                        <a:rPr lang="en-GB" sz="1600" dirty="0" smtClean="0"/>
                        <a:t>Year 6</a:t>
                      </a:r>
                      <a:endParaRPr lang="en-GB" sz="1600"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tc gridSpan="2">
                  <a:txBody>
                    <a:bodyPr/>
                    <a:lstStyle/>
                    <a:p>
                      <a:endParaRPr lang="en-GB" dirty="0"/>
                    </a:p>
                  </a:txBody>
                  <a:tcPr>
                    <a:solidFill>
                      <a:schemeClr val="accent2"/>
                    </a:solidFill>
                  </a:tcPr>
                </a:tc>
                <a:tc hMerge="1">
                  <a:txBody>
                    <a:bodyPr/>
                    <a:lstStyle/>
                    <a:p>
                      <a:endParaRPr lang="en-GB" dirty="0"/>
                    </a:p>
                  </a:txBody>
                  <a:tcPr>
                    <a:solidFill>
                      <a:schemeClr val="accent2"/>
                    </a:solidFill>
                  </a:tcPr>
                </a:tc>
                <a:extLst>
                  <a:ext uri="{0D108BD9-81ED-4DB2-BD59-A6C34878D82A}">
                    <a16:rowId xmlns:a16="http://schemas.microsoft.com/office/drawing/2014/main" val="3152048859"/>
                  </a:ext>
                </a:extLst>
              </a:tr>
            </a:tbl>
          </a:graphicData>
        </a:graphic>
      </p:graphicFrame>
      <p:sp>
        <p:nvSpPr>
          <p:cNvPr id="95" name="TextBox 94"/>
          <p:cNvSpPr txBox="1"/>
          <p:nvPr/>
        </p:nvSpPr>
        <p:spPr>
          <a:xfrm>
            <a:off x="2523124" y="505698"/>
            <a:ext cx="7245553" cy="369332"/>
          </a:xfrm>
          <a:prstGeom prst="rect">
            <a:avLst/>
          </a:prstGeom>
          <a:noFill/>
        </p:spPr>
        <p:txBody>
          <a:bodyPr wrap="square" rtlCol="0">
            <a:spAutoFit/>
          </a:bodyPr>
          <a:lstStyle/>
          <a:p>
            <a:r>
              <a:rPr lang="en-GB" b="1" dirty="0" smtClean="0"/>
              <a:t>Laceby Acres Primary Academy </a:t>
            </a:r>
            <a:r>
              <a:rPr lang="en-GB" b="1" dirty="0" smtClean="0"/>
              <a:t>Design and Technology</a:t>
            </a:r>
            <a:r>
              <a:rPr lang="en-GB" b="1" dirty="0" smtClean="0"/>
              <a:t> </a:t>
            </a:r>
            <a:r>
              <a:rPr lang="en-GB" b="1" dirty="0" smtClean="0"/>
              <a:t>Long Term Plan</a:t>
            </a:r>
            <a:endParaRPr lang="en-GB" b="1" dirty="0"/>
          </a:p>
        </p:txBody>
      </p:sp>
      <p:pic>
        <p:nvPicPr>
          <p:cNvPr id="2" name="Picture 1"/>
          <p:cNvPicPr>
            <a:picLocks noChangeAspect="1"/>
          </p:cNvPicPr>
          <p:nvPr/>
        </p:nvPicPr>
        <p:blipFill>
          <a:blip r:embed="rId2"/>
          <a:stretch>
            <a:fillRect/>
          </a:stretch>
        </p:blipFill>
        <p:spPr>
          <a:xfrm>
            <a:off x="1613015" y="2919499"/>
            <a:ext cx="515043" cy="515043"/>
          </a:xfrm>
          <a:prstGeom prst="rect">
            <a:avLst/>
          </a:prstGeom>
        </p:spPr>
      </p:pic>
      <p:pic>
        <p:nvPicPr>
          <p:cNvPr id="8" name="Picture 7"/>
          <p:cNvPicPr>
            <a:picLocks noChangeAspect="1"/>
          </p:cNvPicPr>
          <p:nvPr/>
        </p:nvPicPr>
        <p:blipFill>
          <a:blip r:embed="rId3"/>
          <a:stretch>
            <a:fillRect/>
          </a:stretch>
        </p:blipFill>
        <p:spPr>
          <a:xfrm>
            <a:off x="1615950" y="4087346"/>
            <a:ext cx="512108" cy="512108"/>
          </a:xfrm>
          <a:prstGeom prst="rect">
            <a:avLst/>
          </a:prstGeom>
        </p:spPr>
      </p:pic>
      <p:pic>
        <p:nvPicPr>
          <p:cNvPr id="9" name="Picture 8"/>
          <p:cNvPicPr>
            <a:picLocks noChangeAspect="1"/>
          </p:cNvPicPr>
          <p:nvPr/>
        </p:nvPicPr>
        <p:blipFill>
          <a:blip r:embed="rId3"/>
          <a:stretch>
            <a:fillRect/>
          </a:stretch>
        </p:blipFill>
        <p:spPr>
          <a:xfrm>
            <a:off x="1613015" y="5246589"/>
            <a:ext cx="512108" cy="512108"/>
          </a:xfrm>
          <a:prstGeom prst="rect">
            <a:avLst/>
          </a:prstGeom>
        </p:spPr>
      </p:pic>
      <p:pic>
        <p:nvPicPr>
          <p:cNvPr id="11" name="Picture 10"/>
          <p:cNvPicPr>
            <a:picLocks noChangeAspect="1"/>
          </p:cNvPicPr>
          <p:nvPr/>
        </p:nvPicPr>
        <p:blipFill>
          <a:blip r:embed="rId4"/>
          <a:stretch>
            <a:fillRect/>
          </a:stretch>
        </p:blipFill>
        <p:spPr>
          <a:xfrm>
            <a:off x="8842725" y="5857065"/>
            <a:ext cx="508201" cy="533727"/>
          </a:xfrm>
          <a:prstGeom prst="rect">
            <a:avLst/>
          </a:prstGeom>
        </p:spPr>
      </p:pic>
      <p:pic>
        <p:nvPicPr>
          <p:cNvPr id="12" name="Picture 11"/>
          <p:cNvPicPr>
            <a:picLocks noChangeAspect="1"/>
          </p:cNvPicPr>
          <p:nvPr/>
        </p:nvPicPr>
        <p:blipFill>
          <a:blip r:embed="rId5"/>
          <a:stretch>
            <a:fillRect/>
          </a:stretch>
        </p:blipFill>
        <p:spPr>
          <a:xfrm>
            <a:off x="1613016" y="4672927"/>
            <a:ext cx="512108" cy="543454"/>
          </a:xfrm>
          <a:prstGeom prst="rect">
            <a:avLst/>
          </a:prstGeom>
        </p:spPr>
      </p:pic>
      <p:pic>
        <p:nvPicPr>
          <p:cNvPr id="14" name="Picture 13"/>
          <p:cNvPicPr>
            <a:picLocks noChangeAspect="1"/>
          </p:cNvPicPr>
          <p:nvPr/>
        </p:nvPicPr>
        <p:blipFill>
          <a:blip r:embed="rId6"/>
          <a:stretch>
            <a:fillRect/>
          </a:stretch>
        </p:blipFill>
        <p:spPr>
          <a:xfrm>
            <a:off x="8826746" y="3494389"/>
            <a:ext cx="530398" cy="530398"/>
          </a:xfrm>
          <a:prstGeom prst="rect">
            <a:avLst/>
          </a:prstGeom>
        </p:spPr>
      </p:pic>
      <p:pic>
        <p:nvPicPr>
          <p:cNvPr id="15" name="Picture 14"/>
          <p:cNvPicPr>
            <a:picLocks noChangeAspect="1"/>
          </p:cNvPicPr>
          <p:nvPr/>
        </p:nvPicPr>
        <p:blipFill>
          <a:blip r:embed="rId7"/>
          <a:stretch>
            <a:fillRect/>
          </a:stretch>
        </p:blipFill>
        <p:spPr>
          <a:xfrm>
            <a:off x="1613015" y="5844981"/>
            <a:ext cx="512108" cy="530398"/>
          </a:xfrm>
          <a:prstGeom prst="rect">
            <a:avLst/>
          </a:prstGeom>
        </p:spPr>
      </p:pic>
      <p:pic>
        <p:nvPicPr>
          <p:cNvPr id="16" name="Picture 15"/>
          <p:cNvPicPr>
            <a:picLocks noChangeAspect="1"/>
          </p:cNvPicPr>
          <p:nvPr/>
        </p:nvPicPr>
        <p:blipFill>
          <a:blip r:embed="rId7"/>
          <a:stretch>
            <a:fillRect/>
          </a:stretch>
        </p:blipFill>
        <p:spPr>
          <a:xfrm>
            <a:off x="5194329" y="4088904"/>
            <a:ext cx="530398" cy="530398"/>
          </a:xfrm>
          <a:prstGeom prst="rect">
            <a:avLst/>
          </a:prstGeom>
        </p:spPr>
      </p:pic>
      <p:pic>
        <p:nvPicPr>
          <p:cNvPr id="17" name="Picture 16"/>
          <p:cNvPicPr>
            <a:picLocks noChangeAspect="1"/>
          </p:cNvPicPr>
          <p:nvPr/>
        </p:nvPicPr>
        <p:blipFill>
          <a:blip r:embed="rId8"/>
          <a:stretch>
            <a:fillRect/>
          </a:stretch>
        </p:blipFill>
        <p:spPr>
          <a:xfrm>
            <a:off x="5194329" y="2919499"/>
            <a:ext cx="515043" cy="515043"/>
          </a:xfrm>
          <a:prstGeom prst="rect">
            <a:avLst/>
          </a:prstGeom>
        </p:spPr>
      </p:pic>
      <p:pic>
        <p:nvPicPr>
          <p:cNvPr id="18" name="Picture 17"/>
          <p:cNvPicPr>
            <a:picLocks noChangeAspect="1"/>
          </p:cNvPicPr>
          <p:nvPr/>
        </p:nvPicPr>
        <p:blipFill>
          <a:blip r:embed="rId9"/>
          <a:stretch>
            <a:fillRect/>
          </a:stretch>
        </p:blipFill>
        <p:spPr>
          <a:xfrm>
            <a:off x="1613015" y="3507725"/>
            <a:ext cx="518205" cy="512108"/>
          </a:xfrm>
          <a:prstGeom prst="rect">
            <a:avLst/>
          </a:prstGeom>
        </p:spPr>
      </p:pic>
      <p:pic>
        <p:nvPicPr>
          <p:cNvPr id="19" name="Picture 18"/>
          <p:cNvPicPr>
            <a:picLocks noChangeAspect="1"/>
          </p:cNvPicPr>
          <p:nvPr/>
        </p:nvPicPr>
        <p:blipFill>
          <a:blip r:embed="rId10"/>
          <a:stretch>
            <a:fillRect/>
          </a:stretch>
        </p:blipFill>
        <p:spPr>
          <a:xfrm>
            <a:off x="8826746" y="2894382"/>
            <a:ext cx="540160" cy="540160"/>
          </a:xfrm>
          <a:prstGeom prst="rect">
            <a:avLst/>
          </a:prstGeom>
        </p:spPr>
      </p:pic>
      <p:pic>
        <p:nvPicPr>
          <p:cNvPr id="20" name="Picture 19"/>
          <p:cNvPicPr>
            <a:picLocks noChangeAspect="1"/>
          </p:cNvPicPr>
          <p:nvPr/>
        </p:nvPicPr>
        <p:blipFill>
          <a:blip r:embed="rId11"/>
          <a:stretch>
            <a:fillRect/>
          </a:stretch>
        </p:blipFill>
        <p:spPr>
          <a:xfrm>
            <a:off x="5188232" y="5850316"/>
            <a:ext cx="542591" cy="536494"/>
          </a:xfrm>
          <a:prstGeom prst="rect">
            <a:avLst/>
          </a:prstGeom>
        </p:spPr>
      </p:pic>
      <p:pic>
        <p:nvPicPr>
          <p:cNvPr id="21" name="Picture 20"/>
          <p:cNvPicPr>
            <a:picLocks noChangeAspect="1"/>
          </p:cNvPicPr>
          <p:nvPr/>
        </p:nvPicPr>
        <p:blipFill>
          <a:blip r:embed="rId11"/>
          <a:stretch>
            <a:fillRect/>
          </a:stretch>
        </p:blipFill>
        <p:spPr>
          <a:xfrm>
            <a:off x="8826746" y="4082808"/>
            <a:ext cx="542591" cy="536494"/>
          </a:xfrm>
          <a:prstGeom prst="rect">
            <a:avLst/>
          </a:prstGeom>
        </p:spPr>
      </p:pic>
      <p:pic>
        <p:nvPicPr>
          <p:cNvPr id="22" name="Picture 21"/>
          <p:cNvPicPr>
            <a:picLocks noChangeAspect="1"/>
          </p:cNvPicPr>
          <p:nvPr/>
        </p:nvPicPr>
        <p:blipFill>
          <a:blip r:embed="rId11"/>
          <a:stretch>
            <a:fillRect/>
          </a:stretch>
        </p:blipFill>
        <p:spPr>
          <a:xfrm>
            <a:off x="8826746" y="4672927"/>
            <a:ext cx="542591" cy="536494"/>
          </a:xfrm>
          <a:prstGeom prst="rect">
            <a:avLst/>
          </a:prstGeom>
        </p:spPr>
      </p:pic>
      <p:pic>
        <p:nvPicPr>
          <p:cNvPr id="23" name="Picture 22"/>
          <p:cNvPicPr>
            <a:picLocks noChangeAspect="1"/>
          </p:cNvPicPr>
          <p:nvPr/>
        </p:nvPicPr>
        <p:blipFill>
          <a:blip r:embed="rId11"/>
          <a:stretch>
            <a:fillRect/>
          </a:stretch>
        </p:blipFill>
        <p:spPr>
          <a:xfrm>
            <a:off x="8826746" y="5246589"/>
            <a:ext cx="542591" cy="536494"/>
          </a:xfrm>
          <a:prstGeom prst="rect">
            <a:avLst/>
          </a:prstGeom>
        </p:spPr>
      </p:pic>
      <p:pic>
        <p:nvPicPr>
          <p:cNvPr id="24" name="Picture 23"/>
          <p:cNvPicPr>
            <a:picLocks noChangeAspect="1"/>
          </p:cNvPicPr>
          <p:nvPr/>
        </p:nvPicPr>
        <p:blipFill>
          <a:blip r:embed="rId11"/>
          <a:stretch>
            <a:fillRect/>
          </a:stretch>
        </p:blipFill>
        <p:spPr>
          <a:xfrm>
            <a:off x="5195454" y="3491341"/>
            <a:ext cx="542591" cy="536494"/>
          </a:xfrm>
          <a:prstGeom prst="rect">
            <a:avLst/>
          </a:prstGeom>
        </p:spPr>
      </p:pic>
      <p:pic>
        <p:nvPicPr>
          <p:cNvPr id="25" name="Picture 24"/>
          <p:cNvPicPr>
            <a:picLocks noChangeAspect="1"/>
          </p:cNvPicPr>
          <p:nvPr/>
        </p:nvPicPr>
        <p:blipFill>
          <a:blip r:embed="rId12"/>
          <a:stretch>
            <a:fillRect/>
          </a:stretch>
        </p:blipFill>
        <p:spPr>
          <a:xfrm flipH="1">
            <a:off x="5195454" y="4651494"/>
            <a:ext cx="529271" cy="517313"/>
          </a:xfrm>
          <a:prstGeom prst="rect">
            <a:avLst/>
          </a:prstGeom>
        </p:spPr>
      </p:pic>
      <p:pic>
        <p:nvPicPr>
          <p:cNvPr id="26" name="Picture 25"/>
          <p:cNvPicPr>
            <a:picLocks noChangeAspect="1"/>
          </p:cNvPicPr>
          <p:nvPr/>
        </p:nvPicPr>
        <p:blipFill>
          <a:blip r:embed="rId13"/>
          <a:stretch>
            <a:fillRect/>
          </a:stretch>
        </p:blipFill>
        <p:spPr>
          <a:xfrm>
            <a:off x="5194329" y="5246589"/>
            <a:ext cx="530398" cy="518205"/>
          </a:xfrm>
          <a:prstGeom prst="rect">
            <a:avLst/>
          </a:prstGeom>
        </p:spPr>
      </p:pic>
      <p:sp>
        <p:nvSpPr>
          <p:cNvPr id="27" name="TextBox 26"/>
          <p:cNvSpPr txBox="1"/>
          <p:nvPr/>
        </p:nvSpPr>
        <p:spPr>
          <a:xfrm>
            <a:off x="2693324" y="2894382"/>
            <a:ext cx="1496291" cy="400110"/>
          </a:xfrm>
          <a:prstGeom prst="rect">
            <a:avLst/>
          </a:prstGeom>
          <a:noFill/>
        </p:spPr>
        <p:txBody>
          <a:bodyPr wrap="square" rtlCol="0">
            <a:spAutoFit/>
          </a:bodyPr>
          <a:lstStyle/>
          <a:p>
            <a:pPr algn="ctr"/>
            <a:r>
              <a:rPr lang="en-GB" sz="1000" b="1" i="1" dirty="0" smtClean="0"/>
              <a:t>Structures</a:t>
            </a:r>
          </a:p>
          <a:p>
            <a:pPr algn="ctr"/>
            <a:r>
              <a:rPr lang="en-GB" sz="1000" dirty="0" smtClean="0"/>
              <a:t>Free Standing</a:t>
            </a:r>
            <a:endParaRPr lang="en-GB" sz="1000" dirty="0"/>
          </a:p>
        </p:txBody>
      </p:sp>
      <p:sp>
        <p:nvSpPr>
          <p:cNvPr id="28" name="TextBox 27"/>
          <p:cNvSpPr txBox="1"/>
          <p:nvPr/>
        </p:nvSpPr>
        <p:spPr>
          <a:xfrm>
            <a:off x="6134793" y="2919499"/>
            <a:ext cx="1662545" cy="400110"/>
          </a:xfrm>
          <a:prstGeom prst="rect">
            <a:avLst/>
          </a:prstGeom>
          <a:noFill/>
        </p:spPr>
        <p:txBody>
          <a:bodyPr wrap="square" rtlCol="0">
            <a:spAutoFit/>
          </a:bodyPr>
          <a:lstStyle/>
          <a:p>
            <a:pPr algn="ctr"/>
            <a:r>
              <a:rPr lang="en-GB" sz="1000" b="1" i="1" dirty="0" smtClean="0"/>
              <a:t>Mechanisms</a:t>
            </a:r>
          </a:p>
          <a:p>
            <a:pPr algn="ctr"/>
            <a:r>
              <a:rPr lang="en-GB" sz="1000" dirty="0" smtClean="0"/>
              <a:t>Sliders and Levers</a:t>
            </a:r>
            <a:endParaRPr lang="en-GB" sz="1000" dirty="0"/>
          </a:p>
        </p:txBody>
      </p:sp>
      <p:sp>
        <p:nvSpPr>
          <p:cNvPr id="29" name="TextBox 28"/>
          <p:cNvSpPr txBox="1"/>
          <p:nvPr/>
        </p:nvSpPr>
        <p:spPr>
          <a:xfrm>
            <a:off x="9742516" y="2919499"/>
            <a:ext cx="1787237" cy="400110"/>
          </a:xfrm>
          <a:prstGeom prst="rect">
            <a:avLst/>
          </a:prstGeom>
          <a:noFill/>
        </p:spPr>
        <p:txBody>
          <a:bodyPr wrap="square" rtlCol="0">
            <a:spAutoFit/>
          </a:bodyPr>
          <a:lstStyle/>
          <a:p>
            <a:pPr algn="ctr"/>
            <a:r>
              <a:rPr lang="en-GB" sz="1000" b="1" i="1" dirty="0" smtClean="0"/>
              <a:t>Cooking and Nutrition</a:t>
            </a:r>
          </a:p>
          <a:p>
            <a:pPr algn="ctr"/>
            <a:r>
              <a:rPr lang="en-GB" sz="1000" dirty="0" smtClean="0"/>
              <a:t>Preparing Fruit and Vegetables</a:t>
            </a:r>
            <a:endParaRPr lang="en-GB" sz="1000" dirty="0"/>
          </a:p>
        </p:txBody>
      </p:sp>
      <p:sp>
        <p:nvSpPr>
          <p:cNvPr id="30" name="TextBox 29"/>
          <p:cNvSpPr txBox="1"/>
          <p:nvPr/>
        </p:nvSpPr>
        <p:spPr>
          <a:xfrm>
            <a:off x="2477193" y="3529743"/>
            <a:ext cx="1928552" cy="400110"/>
          </a:xfrm>
          <a:prstGeom prst="rect">
            <a:avLst/>
          </a:prstGeom>
          <a:noFill/>
        </p:spPr>
        <p:txBody>
          <a:bodyPr wrap="square" rtlCol="0">
            <a:spAutoFit/>
          </a:bodyPr>
          <a:lstStyle/>
          <a:p>
            <a:pPr algn="ctr"/>
            <a:r>
              <a:rPr lang="en-GB" sz="1000" b="1" i="1" dirty="0" smtClean="0"/>
              <a:t>Mechanisms</a:t>
            </a:r>
          </a:p>
          <a:p>
            <a:pPr algn="ctr"/>
            <a:r>
              <a:rPr lang="en-GB" sz="1000" dirty="0" smtClean="0"/>
              <a:t>Wheels and Axles</a:t>
            </a:r>
            <a:endParaRPr lang="en-GB" sz="1000" dirty="0"/>
          </a:p>
        </p:txBody>
      </p:sp>
      <p:sp>
        <p:nvSpPr>
          <p:cNvPr id="31" name="TextBox 30"/>
          <p:cNvSpPr txBox="1"/>
          <p:nvPr/>
        </p:nvSpPr>
        <p:spPr>
          <a:xfrm>
            <a:off x="6076603" y="3507725"/>
            <a:ext cx="1778924" cy="400110"/>
          </a:xfrm>
          <a:prstGeom prst="rect">
            <a:avLst/>
          </a:prstGeom>
          <a:noFill/>
        </p:spPr>
        <p:txBody>
          <a:bodyPr wrap="square" rtlCol="0">
            <a:spAutoFit/>
          </a:bodyPr>
          <a:lstStyle/>
          <a:p>
            <a:pPr algn="ctr"/>
            <a:r>
              <a:rPr lang="en-GB" sz="1000" b="1" i="1" dirty="0" smtClean="0"/>
              <a:t>Cooking and Nutrition</a:t>
            </a:r>
          </a:p>
          <a:p>
            <a:pPr algn="ctr"/>
            <a:r>
              <a:rPr lang="en-GB" sz="1000" dirty="0" smtClean="0"/>
              <a:t>Preparing Fruit and Vegetables</a:t>
            </a:r>
            <a:endParaRPr lang="en-GB" sz="1000" dirty="0"/>
          </a:p>
        </p:txBody>
      </p:sp>
      <p:sp>
        <p:nvSpPr>
          <p:cNvPr id="248" name="TextBox 247"/>
          <p:cNvSpPr txBox="1"/>
          <p:nvPr/>
        </p:nvSpPr>
        <p:spPr>
          <a:xfrm>
            <a:off x="9646919" y="3491337"/>
            <a:ext cx="1978429" cy="400110"/>
          </a:xfrm>
          <a:prstGeom prst="rect">
            <a:avLst/>
          </a:prstGeom>
          <a:noFill/>
        </p:spPr>
        <p:txBody>
          <a:bodyPr wrap="square" rtlCol="0">
            <a:spAutoFit/>
          </a:bodyPr>
          <a:lstStyle/>
          <a:p>
            <a:pPr algn="ctr"/>
            <a:r>
              <a:rPr lang="en-GB" sz="1000" b="1" i="1" dirty="0" smtClean="0"/>
              <a:t>Textiles</a:t>
            </a:r>
          </a:p>
          <a:p>
            <a:pPr algn="ctr"/>
            <a:r>
              <a:rPr lang="en-GB" sz="1000" dirty="0" smtClean="0"/>
              <a:t>Templates and Joining Techniques</a:t>
            </a:r>
            <a:endParaRPr lang="en-GB" sz="1000" dirty="0"/>
          </a:p>
        </p:txBody>
      </p:sp>
      <p:sp>
        <p:nvSpPr>
          <p:cNvPr id="249" name="TextBox 248"/>
          <p:cNvSpPr txBox="1"/>
          <p:nvPr/>
        </p:nvSpPr>
        <p:spPr>
          <a:xfrm>
            <a:off x="2473036" y="4143345"/>
            <a:ext cx="1936866" cy="400110"/>
          </a:xfrm>
          <a:prstGeom prst="rect">
            <a:avLst/>
          </a:prstGeom>
          <a:noFill/>
        </p:spPr>
        <p:txBody>
          <a:bodyPr wrap="square" rtlCol="0">
            <a:spAutoFit/>
          </a:bodyPr>
          <a:lstStyle/>
          <a:p>
            <a:pPr algn="ctr"/>
            <a:r>
              <a:rPr lang="en-GB" sz="1000" b="1" i="1" dirty="0" smtClean="0"/>
              <a:t>Structures</a:t>
            </a:r>
          </a:p>
          <a:p>
            <a:pPr algn="ctr"/>
            <a:r>
              <a:rPr lang="en-GB" sz="1000" dirty="0" smtClean="0"/>
              <a:t>Shell Structures</a:t>
            </a:r>
            <a:endParaRPr lang="en-GB" sz="1000" dirty="0"/>
          </a:p>
        </p:txBody>
      </p:sp>
      <p:sp>
        <p:nvSpPr>
          <p:cNvPr id="250" name="TextBox 249"/>
          <p:cNvSpPr txBox="1"/>
          <p:nvPr/>
        </p:nvSpPr>
        <p:spPr>
          <a:xfrm>
            <a:off x="5977764" y="4151000"/>
            <a:ext cx="1976601" cy="400110"/>
          </a:xfrm>
          <a:prstGeom prst="rect">
            <a:avLst/>
          </a:prstGeom>
          <a:noFill/>
        </p:spPr>
        <p:txBody>
          <a:bodyPr wrap="square" rtlCol="0">
            <a:spAutoFit/>
          </a:bodyPr>
          <a:lstStyle/>
          <a:p>
            <a:pPr algn="ctr"/>
            <a:r>
              <a:rPr lang="en-GB" sz="1000" b="1" i="1" dirty="0" smtClean="0"/>
              <a:t>Textiles</a:t>
            </a:r>
          </a:p>
          <a:p>
            <a:pPr algn="ctr"/>
            <a:r>
              <a:rPr lang="en-GB" sz="1000" dirty="0" smtClean="0"/>
              <a:t>2D Shapes to 3D Products</a:t>
            </a:r>
            <a:endParaRPr lang="en-GB" sz="1000" dirty="0"/>
          </a:p>
        </p:txBody>
      </p:sp>
      <p:sp>
        <p:nvSpPr>
          <p:cNvPr id="251" name="TextBox 250"/>
          <p:cNvSpPr txBox="1"/>
          <p:nvPr/>
        </p:nvSpPr>
        <p:spPr>
          <a:xfrm>
            <a:off x="9499367" y="4143345"/>
            <a:ext cx="2273532" cy="400110"/>
          </a:xfrm>
          <a:prstGeom prst="rect">
            <a:avLst/>
          </a:prstGeom>
          <a:noFill/>
        </p:spPr>
        <p:txBody>
          <a:bodyPr wrap="square" rtlCol="0">
            <a:spAutoFit/>
          </a:bodyPr>
          <a:lstStyle/>
          <a:p>
            <a:pPr algn="ctr"/>
            <a:r>
              <a:rPr lang="en-GB" sz="1000" b="1" i="1" dirty="0" smtClean="0"/>
              <a:t>Cooking and Nutrition</a:t>
            </a:r>
          </a:p>
          <a:p>
            <a:pPr algn="ctr"/>
            <a:r>
              <a:rPr lang="en-GB" sz="1000" dirty="0" smtClean="0"/>
              <a:t>A Healthy Varied Diet</a:t>
            </a:r>
            <a:endParaRPr lang="en-GB" sz="1000" dirty="0"/>
          </a:p>
        </p:txBody>
      </p:sp>
      <p:sp>
        <p:nvSpPr>
          <p:cNvPr id="252" name="TextBox 251"/>
          <p:cNvSpPr txBox="1"/>
          <p:nvPr/>
        </p:nvSpPr>
        <p:spPr>
          <a:xfrm>
            <a:off x="2543694" y="4712972"/>
            <a:ext cx="1795549" cy="400110"/>
          </a:xfrm>
          <a:prstGeom prst="rect">
            <a:avLst/>
          </a:prstGeom>
          <a:noFill/>
        </p:spPr>
        <p:txBody>
          <a:bodyPr wrap="square" rtlCol="0">
            <a:spAutoFit/>
          </a:bodyPr>
          <a:lstStyle/>
          <a:p>
            <a:pPr algn="ctr"/>
            <a:r>
              <a:rPr lang="en-GB" sz="1000" b="1" i="1" dirty="0" smtClean="0"/>
              <a:t>Mechanical Systems</a:t>
            </a:r>
          </a:p>
          <a:p>
            <a:pPr algn="ctr"/>
            <a:r>
              <a:rPr lang="en-GB" sz="1000" dirty="0" smtClean="0"/>
              <a:t>Leavers and Linkages</a:t>
            </a:r>
            <a:endParaRPr lang="en-GB" sz="1000" dirty="0"/>
          </a:p>
        </p:txBody>
      </p:sp>
      <p:sp>
        <p:nvSpPr>
          <p:cNvPr id="253" name="TextBox 252"/>
          <p:cNvSpPr txBox="1"/>
          <p:nvPr/>
        </p:nvSpPr>
        <p:spPr>
          <a:xfrm>
            <a:off x="6103369" y="4712972"/>
            <a:ext cx="1770611" cy="400110"/>
          </a:xfrm>
          <a:prstGeom prst="rect">
            <a:avLst/>
          </a:prstGeom>
          <a:noFill/>
        </p:spPr>
        <p:txBody>
          <a:bodyPr wrap="square" rtlCol="0">
            <a:spAutoFit/>
          </a:bodyPr>
          <a:lstStyle/>
          <a:p>
            <a:pPr algn="ctr"/>
            <a:r>
              <a:rPr lang="en-GB" sz="1000" b="1" i="1" dirty="0" smtClean="0"/>
              <a:t>Electrical Systems</a:t>
            </a:r>
          </a:p>
          <a:p>
            <a:pPr algn="ctr"/>
            <a:r>
              <a:rPr lang="en-GB" sz="1000" dirty="0" smtClean="0"/>
              <a:t>Programming and Control</a:t>
            </a:r>
            <a:endParaRPr lang="en-GB" sz="1000" dirty="0"/>
          </a:p>
        </p:txBody>
      </p:sp>
      <p:sp>
        <p:nvSpPr>
          <p:cNvPr id="254" name="TextBox 253"/>
          <p:cNvSpPr txBox="1"/>
          <p:nvPr/>
        </p:nvSpPr>
        <p:spPr>
          <a:xfrm>
            <a:off x="9821485" y="4741119"/>
            <a:ext cx="1629295" cy="400110"/>
          </a:xfrm>
          <a:prstGeom prst="rect">
            <a:avLst/>
          </a:prstGeom>
          <a:noFill/>
        </p:spPr>
        <p:txBody>
          <a:bodyPr wrap="square" rtlCol="0">
            <a:spAutoFit/>
          </a:bodyPr>
          <a:lstStyle/>
          <a:p>
            <a:pPr algn="ctr"/>
            <a:r>
              <a:rPr lang="en-GB" sz="1000" b="1" i="1" dirty="0" smtClean="0"/>
              <a:t>Cooking and Nutrition</a:t>
            </a:r>
          </a:p>
          <a:p>
            <a:pPr algn="ctr"/>
            <a:r>
              <a:rPr lang="en-GB" sz="1000" dirty="0" smtClean="0"/>
              <a:t>A Healthy Varied Diet</a:t>
            </a:r>
            <a:endParaRPr lang="en-GB" sz="1000" dirty="0"/>
          </a:p>
        </p:txBody>
      </p:sp>
      <p:sp>
        <p:nvSpPr>
          <p:cNvPr id="255" name="TextBox 254"/>
          <p:cNvSpPr txBox="1"/>
          <p:nvPr/>
        </p:nvSpPr>
        <p:spPr>
          <a:xfrm>
            <a:off x="2543694" y="5302391"/>
            <a:ext cx="1803861" cy="369332"/>
          </a:xfrm>
          <a:prstGeom prst="rect">
            <a:avLst/>
          </a:prstGeom>
          <a:noFill/>
        </p:spPr>
        <p:txBody>
          <a:bodyPr wrap="square" rtlCol="0">
            <a:spAutoFit/>
          </a:bodyPr>
          <a:lstStyle/>
          <a:p>
            <a:pPr algn="ctr"/>
            <a:r>
              <a:rPr lang="en-GB" sz="900" b="1" i="1" dirty="0" smtClean="0"/>
              <a:t>Structures</a:t>
            </a:r>
          </a:p>
          <a:p>
            <a:pPr algn="ctr"/>
            <a:r>
              <a:rPr lang="en-GB" sz="900" dirty="0" smtClean="0"/>
              <a:t>Frame Structures</a:t>
            </a:r>
            <a:endParaRPr lang="en-GB" sz="900" dirty="0"/>
          </a:p>
        </p:txBody>
      </p:sp>
      <p:sp>
        <p:nvSpPr>
          <p:cNvPr id="256" name="TextBox 255"/>
          <p:cNvSpPr txBox="1"/>
          <p:nvPr/>
        </p:nvSpPr>
        <p:spPr>
          <a:xfrm>
            <a:off x="6134793" y="5229085"/>
            <a:ext cx="1762298" cy="553998"/>
          </a:xfrm>
          <a:prstGeom prst="rect">
            <a:avLst/>
          </a:prstGeom>
          <a:noFill/>
        </p:spPr>
        <p:txBody>
          <a:bodyPr wrap="square" rtlCol="0">
            <a:spAutoFit/>
          </a:bodyPr>
          <a:lstStyle/>
          <a:p>
            <a:pPr algn="ctr"/>
            <a:r>
              <a:rPr lang="en-GB" sz="1000" b="1" i="1" dirty="0" smtClean="0"/>
              <a:t>Electrical Systems</a:t>
            </a:r>
          </a:p>
          <a:p>
            <a:pPr algn="ctr"/>
            <a:r>
              <a:rPr lang="en-GB" sz="1000" dirty="0" smtClean="0"/>
              <a:t>More Complex Switches and Circuits</a:t>
            </a:r>
            <a:endParaRPr lang="en-GB" sz="1000" dirty="0"/>
          </a:p>
        </p:txBody>
      </p:sp>
      <p:sp>
        <p:nvSpPr>
          <p:cNvPr id="257" name="TextBox 256"/>
          <p:cNvSpPr txBox="1"/>
          <p:nvPr/>
        </p:nvSpPr>
        <p:spPr>
          <a:xfrm>
            <a:off x="9646919" y="5246589"/>
            <a:ext cx="2161309" cy="400110"/>
          </a:xfrm>
          <a:prstGeom prst="rect">
            <a:avLst/>
          </a:prstGeom>
          <a:noFill/>
        </p:spPr>
        <p:txBody>
          <a:bodyPr wrap="square" rtlCol="0">
            <a:spAutoFit/>
          </a:bodyPr>
          <a:lstStyle/>
          <a:p>
            <a:pPr algn="ctr"/>
            <a:r>
              <a:rPr lang="en-GB" sz="1000" b="1" i="1" dirty="0" smtClean="0"/>
              <a:t>Cooking and Nutrition</a:t>
            </a:r>
          </a:p>
          <a:p>
            <a:pPr algn="ctr"/>
            <a:r>
              <a:rPr lang="en-GB" sz="1000" dirty="0" smtClean="0"/>
              <a:t>Celebrating Seasonality and Culture</a:t>
            </a:r>
            <a:endParaRPr lang="en-GB" sz="1000" dirty="0"/>
          </a:p>
        </p:txBody>
      </p:sp>
      <p:sp>
        <p:nvSpPr>
          <p:cNvPr id="258" name="TextBox 257"/>
          <p:cNvSpPr txBox="1"/>
          <p:nvPr/>
        </p:nvSpPr>
        <p:spPr>
          <a:xfrm>
            <a:off x="2427315" y="5910125"/>
            <a:ext cx="2028306" cy="400110"/>
          </a:xfrm>
          <a:prstGeom prst="rect">
            <a:avLst/>
          </a:prstGeom>
          <a:noFill/>
        </p:spPr>
        <p:txBody>
          <a:bodyPr wrap="square" rtlCol="0">
            <a:spAutoFit/>
          </a:bodyPr>
          <a:lstStyle/>
          <a:p>
            <a:pPr algn="ctr"/>
            <a:r>
              <a:rPr lang="en-GB" sz="1000" b="1" i="1" dirty="0" smtClean="0"/>
              <a:t>Textiles</a:t>
            </a:r>
          </a:p>
          <a:p>
            <a:pPr algn="ctr"/>
            <a:r>
              <a:rPr lang="en-GB" sz="1000" dirty="0" smtClean="0"/>
              <a:t>Combining Different Fabric Shapes</a:t>
            </a:r>
            <a:endParaRPr lang="en-GB" sz="1000" dirty="0"/>
          </a:p>
        </p:txBody>
      </p:sp>
      <p:sp>
        <p:nvSpPr>
          <p:cNvPr id="259" name="TextBox 258"/>
          <p:cNvSpPr txBox="1"/>
          <p:nvPr/>
        </p:nvSpPr>
        <p:spPr>
          <a:xfrm>
            <a:off x="5946341" y="5886598"/>
            <a:ext cx="2084666" cy="400110"/>
          </a:xfrm>
          <a:prstGeom prst="rect">
            <a:avLst/>
          </a:prstGeom>
          <a:noFill/>
        </p:spPr>
        <p:txBody>
          <a:bodyPr wrap="square" rtlCol="0">
            <a:spAutoFit/>
          </a:bodyPr>
          <a:lstStyle/>
          <a:p>
            <a:pPr algn="ctr"/>
            <a:r>
              <a:rPr lang="en-GB" sz="1000" dirty="0" smtClean="0"/>
              <a:t>Cooking and Nutrition</a:t>
            </a:r>
          </a:p>
          <a:p>
            <a:pPr algn="ctr"/>
            <a:r>
              <a:rPr lang="en-GB" sz="1000" dirty="0" smtClean="0"/>
              <a:t>Celebrating Seasonality and Culture</a:t>
            </a:r>
            <a:endParaRPr lang="en-GB" sz="1000" dirty="0"/>
          </a:p>
        </p:txBody>
      </p:sp>
      <p:sp>
        <p:nvSpPr>
          <p:cNvPr id="260" name="TextBox 259"/>
          <p:cNvSpPr txBox="1"/>
          <p:nvPr/>
        </p:nvSpPr>
        <p:spPr>
          <a:xfrm>
            <a:off x="9799665" y="5904499"/>
            <a:ext cx="1855815" cy="400110"/>
          </a:xfrm>
          <a:prstGeom prst="rect">
            <a:avLst/>
          </a:prstGeom>
          <a:noFill/>
        </p:spPr>
        <p:txBody>
          <a:bodyPr wrap="square" rtlCol="0">
            <a:spAutoFit/>
          </a:bodyPr>
          <a:lstStyle/>
          <a:p>
            <a:pPr algn="ctr"/>
            <a:r>
              <a:rPr lang="en-GB" sz="1000" b="1" i="1" dirty="0" smtClean="0"/>
              <a:t>Mechanical Systems</a:t>
            </a:r>
          </a:p>
          <a:p>
            <a:pPr algn="ctr"/>
            <a:r>
              <a:rPr lang="en-GB" sz="1000" dirty="0" smtClean="0"/>
              <a:t>Pulleys and Gears</a:t>
            </a:r>
            <a:endParaRPr lang="en-GB" sz="1000" dirty="0"/>
          </a:p>
        </p:txBody>
      </p:sp>
      <p:pic>
        <p:nvPicPr>
          <p:cNvPr id="262" name="Picture 261"/>
          <p:cNvPicPr>
            <a:picLocks noChangeAspect="1"/>
          </p:cNvPicPr>
          <p:nvPr/>
        </p:nvPicPr>
        <p:blipFill>
          <a:blip r:embed="rId3"/>
          <a:stretch>
            <a:fillRect/>
          </a:stretch>
        </p:blipFill>
        <p:spPr>
          <a:xfrm>
            <a:off x="1356961" y="2329711"/>
            <a:ext cx="512108" cy="512108"/>
          </a:xfrm>
          <a:prstGeom prst="rect">
            <a:avLst/>
          </a:prstGeom>
        </p:spPr>
      </p:pic>
      <p:sp>
        <p:nvSpPr>
          <p:cNvPr id="263" name="TextBox 262"/>
          <p:cNvSpPr txBox="1"/>
          <p:nvPr/>
        </p:nvSpPr>
        <p:spPr>
          <a:xfrm>
            <a:off x="2032461" y="2304181"/>
            <a:ext cx="881149" cy="553998"/>
          </a:xfrm>
          <a:prstGeom prst="rect">
            <a:avLst/>
          </a:prstGeom>
          <a:noFill/>
        </p:spPr>
        <p:txBody>
          <a:bodyPr wrap="square" rtlCol="0">
            <a:spAutoFit/>
          </a:bodyPr>
          <a:lstStyle/>
          <a:p>
            <a:pPr algn="ctr"/>
            <a:r>
              <a:rPr lang="en-GB" sz="1000" b="1" i="1" dirty="0" smtClean="0"/>
              <a:t>Structures</a:t>
            </a:r>
          </a:p>
          <a:p>
            <a:pPr algn="ctr"/>
            <a:r>
              <a:rPr lang="en-GB" sz="1000" dirty="0" smtClean="0"/>
              <a:t>Junk Modelling</a:t>
            </a:r>
            <a:endParaRPr lang="en-GB" sz="1000" dirty="0"/>
          </a:p>
        </p:txBody>
      </p:sp>
      <p:pic>
        <p:nvPicPr>
          <p:cNvPr id="264" name="Picture 263"/>
          <p:cNvPicPr>
            <a:picLocks noChangeAspect="1"/>
          </p:cNvPicPr>
          <p:nvPr/>
        </p:nvPicPr>
        <p:blipFill>
          <a:blip r:embed="rId9"/>
          <a:stretch>
            <a:fillRect/>
          </a:stretch>
        </p:blipFill>
        <p:spPr>
          <a:xfrm>
            <a:off x="3122666" y="2325126"/>
            <a:ext cx="518205" cy="512108"/>
          </a:xfrm>
          <a:prstGeom prst="rect">
            <a:avLst/>
          </a:prstGeom>
        </p:spPr>
      </p:pic>
      <p:sp>
        <p:nvSpPr>
          <p:cNvPr id="265" name="TextBox 264"/>
          <p:cNvSpPr txBox="1"/>
          <p:nvPr/>
        </p:nvSpPr>
        <p:spPr>
          <a:xfrm>
            <a:off x="3786212" y="2353515"/>
            <a:ext cx="968668" cy="553998"/>
          </a:xfrm>
          <a:prstGeom prst="rect">
            <a:avLst/>
          </a:prstGeom>
          <a:noFill/>
        </p:spPr>
        <p:txBody>
          <a:bodyPr wrap="square" rtlCol="0">
            <a:spAutoFit/>
          </a:bodyPr>
          <a:lstStyle/>
          <a:p>
            <a:pPr algn="ctr"/>
            <a:r>
              <a:rPr lang="en-GB" sz="1000" b="1" i="1" dirty="0" smtClean="0"/>
              <a:t>Mechanisms</a:t>
            </a:r>
          </a:p>
          <a:p>
            <a:pPr algn="ctr"/>
            <a:r>
              <a:rPr lang="en-GB" sz="1000" dirty="0" smtClean="0"/>
              <a:t>Christmas Cards</a:t>
            </a:r>
            <a:endParaRPr lang="en-GB" sz="1000" dirty="0"/>
          </a:p>
        </p:txBody>
      </p:sp>
      <p:pic>
        <p:nvPicPr>
          <p:cNvPr id="266" name="Picture 265"/>
          <p:cNvPicPr>
            <a:picLocks noChangeAspect="1"/>
          </p:cNvPicPr>
          <p:nvPr/>
        </p:nvPicPr>
        <p:blipFill>
          <a:blip r:embed="rId7"/>
          <a:stretch>
            <a:fillRect/>
          </a:stretch>
        </p:blipFill>
        <p:spPr>
          <a:xfrm>
            <a:off x="4923033" y="2340657"/>
            <a:ext cx="530398" cy="530398"/>
          </a:xfrm>
          <a:prstGeom prst="rect">
            <a:avLst/>
          </a:prstGeom>
        </p:spPr>
      </p:pic>
      <p:sp>
        <p:nvSpPr>
          <p:cNvPr id="267" name="TextBox 266"/>
          <p:cNvSpPr txBox="1"/>
          <p:nvPr/>
        </p:nvSpPr>
        <p:spPr>
          <a:xfrm>
            <a:off x="5572073" y="2370188"/>
            <a:ext cx="1044541" cy="400110"/>
          </a:xfrm>
          <a:prstGeom prst="rect">
            <a:avLst/>
          </a:prstGeom>
          <a:noFill/>
        </p:spPr>
        <p:txBody>
          <a:bodyPr wrap="square" rtlCol="0">
            <a:spAutoFit/>
          </a:bodyPr>
          <a:lstStyle/>
          <a:p>
            <a:pPr algn="ctr"/>
            <a:r>
              <a:rPr lang="en-GB" sz="1000" b="1" i="1" dirty="0" smtClean="0"/>
              <a:t>Textiles</a:t>
            </a:r>
          </a:p>
          <a:p>
            <a:pPr algn="ctr"/>
            <a:r>
              <a:rPr lang="en-GB" sz="1000" dirty="0" smtClean="0"/>
              <a:t>Shadow Puppets</a:t>
            </a:r>
            <a:endParaRPr lang="en-GB" sz="1000" dirty="0"/>
          </a:p>
        </p:txBody>
      </p:sp>
      <p:pic>
        <p:nvPicPr>
          <p:cNvPr id="269" name="Picture 268"/>
          <p:cNvPicPr>
            <a:picLocks noChangeAspect="1"/>
          </p:cNvPicPr>
          <p:nvPr/>
        </p:nvPicPr>
        <p:blipFill>
          <a:blip r:embed="rId11"/>
          <a:stretch>
            <a:fillRect/>
          </a:stretch>
        </p:blipFill>
        <p:spPr>
          <a:xfrm>
            <a:off x="8555450" y="2327965"/>
            <a:ext cx="542591" cy="536494"/>
          </a:xfrm>
          <a:prstGeom prst="rect">
            <a:avLst/>
          </a:prstGeom>
        </p:spPr>
      </p:pic>
      <p:sp>
        <p:nvSpPr>
          <p:cNvPr id="270" name="TextBox 269"/>
          <p:cNvSpPr txBox="1"/>
          <p:nvPr/>
        </p:nvSpPr>
        <p:spPr>
          <a:xfrm>
            <a:off x="9124633" y="2325126"/>
            <a:ext cx="1217937" cy="553998"/>
          </a:xfrm>
          <a:prstGeom prst="rect">
            <a:avLst/>
          </a:prstGeom>
          <a:noFill/>
        </p:spPr>
        <p:txBody>
          <a:bodyPr wrap="square" rtlCol="0">
            <a:spAutoFit/>
          </a:bodyPr>
          <a:lstStyle/>
          <a:p>
            <a:pPr algn="ctr"/>
            <a:r>
              <a:rPr lang="en-GB" sz="1000" b="1" i="1" dirty="0" smtClean="0"/>
              <a:t>Cooking and Nutrition</a:t>
            </a:r>
          </a:p>
          <a:p>
            <a:pPr algn="ctr"/>
            <a:r>
              <a:rPr lang="en-GB" sz="1000" dirty="0" smtClean="0"/>
              <a:t>Celebrating Culture</a:t>
            </a:r>
            <a:endParaRPr lang="en-GB" sz="1000" dirty="0"/>
          </a:p>
        </p:txBody>
      </p:sp>
      <p:pic>
        <p:nvPicPr>
          <p:cNvPr id="122" name="Picture 121"/>
          <p:cNvPicPr>
            <a:picLocks noChangeAspect="1"/>
          </p:cNvPicPr>
          <p:nvPr/>
        </p:nvPicPr>
        <p:blipFill>
          <a:blip r:embed="rId11"/>
          <a:stretch>
            <a:fillRect/>
          </a:stretch>
        </p:blipFill>
        <p:spPr>
          <a:xfrm>
            <a:off x="10342570" y="2321685"/>
            <a:ext cx="542591" cy="536494"/>
          </a:xfrm>
          <a:prstGeom prst="rect">
            <a:avLst/>
          </a:prstGeom>
        </p:spPr>
      </p:pic>
      <p:sp>
        <p:nvSpPr>
          <p:cNvPr id="271" name="TextBox 270"/>
          <p:cNvSpPr txBox="1"/>
          <p:nvPr/>
        </p:nvSpPr>
        <p:spPr>
          <a:xfrm>
            <a:off x="10885161" y="2329711"/>
            <a:ext cx="1159981" cy="553998"/>
          </a:xfrm>
          <a:prstGeom prst="rect">
            <a:avLst/>
          </a:prstGeom>
          <a:noFill/>
        </p:spPr>
        <p:txBody>
          <a:bodyPr wrap="square" rtlCol="0">
            <a:spAutoFit/>
          </a:bodyPr>
          <a:lstStyle/>
          <a:p>
            <a:pPr algn="ctr"/>
            <a:r>
              <a:rPr lang="en-GB" sz="1000" b="1" i="1" dirty="0" smtClean="0"/>
              <a:t>Cooking and Nutrition</a:t>
            </a:r>
          </a:p>
          <a:p>
            <a:pPr algn="ctr"/>
            <a:r>
              <a:rPr lang="en-GB" sz="1000" dirty="0" smtClean="0"/>
              <a:t>Summer Food</a:t>
            </a:r>
            <a:endParaRPr lang="en-GB" sz="1000" dirty="0"/>
          </a:p>
        </p:txBody>
      </p:sp>
      <p:pic>
        <p:nvPicPr>
          <p:cNvPr id="273" name="Picture 272"/>
          <p:cNvPicPr>
            <a:picLocks noChangeAspect="1"/>
          </p:cNvPicPr>
          <p:nvPr/>
        </p:nvPicPr>
        <p:blipFill>
          <a:blip r:embed="rId14"/>
          <a:stretch>
            <a:fillRect/>
          </a:stretch>
        </p:blipFill>
        <p:spPr>
          <a:xfrm>
            <a:off x="6742890" y="2333690"/>
            <a:ext cx="512108" cy="512108"/>
          </a:xfrm>
          <a:prstGeom prst="rect">
            <a:avLst/>
          </a:prstGeom>
        </p:spPr>
      </p:pic>
      <p:sp>
        <p:nvSpPr>
          <p:cNvPr id="274" name="TextBox 273"/>
          <p:cNvSpPr txBox="1"/>
          <p:nvPr/>
        </p:nvSpPr>
        <p:spPr>
          <a:xfrm>
            <a:off x="7373733" y="2388369"/>
            <a:ext cx="1048182" cy="400110"/>
          </a:xfrm>
          <a:prstGeom prst="rect">
            <a:avLst/>
          </a:prstGeom>
          <a:noFill/>
        </p:spPr>
        <p:txBody>
          <a:bodyPr wrap="square" rtlCol="0">
            <a:spAutoFit/>
          </a:bodyPr>
          <a:lstStyle/>
          <a:p>
            <a:pPr algn="ctr"/>
            <a:r>
              <a:rPr lang="en-GB" sz="1000" b="1" i="1" dirty="0" smtClean="0"/>
              <a:t>Structures</a:t>
            </a:r>
          </a:p>
          <a:p>
            <a:pPr algn="ctr"/>
            <a:r>
              <a:rPr lang="en-GB" sz="1000" dirty="0" smtClean="0"/>
              <a:t>Scarecrows</a:t>
            </a:r>
            <a:endParaRPr lang="en-GB" sz="1000" dirty="0"/>
          </a:p>
        </p:txBody>
      </p:sp>
    </p:spTree>
    <p:extLst>
      <p:ext uri="{BB962C8B-B14F-4D97-AF65-F5344CB8AC3E}">
        <p14:creationId xmlns:p14="http://schemas.microsoft.com/office/powerpoint/2010/main" val="3286756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3070</TotalTime>
  <Words>1532</Words>
  <Application>Microsoft Office PowerPoint</Application>
  <PresentationFormat>Widescreen</PresentationFormat>
  <Paragraphs>203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Simpson, Rachel</dc:creator>
  <cp:lastModifiedBy>Clapson, Sharon</cp:lastModifiedBy>
  <cp:revision>231</cp:revision>
  <cp:lastPrinted>2022-09-28T15:46:02Z</cp:lastPrinted>
  <dcterms:created xsi:type="dcterms:W3CDTF">2020-01-31T15:23:38Z</dcterms:created>
  <dcterms:modified xsi:type="dcterms:W3CDTF">2022-09-28T15:57:22Z</dcterms:modified>
</cp:coreProperties>
</file>