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799263" cy="99298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EA697"/>
    <a:srgbClr val="60BEA1"/>
    <a:srgbClr val="99CCFF"/>
    <a:srgbClr val="66FFCC"/>
    <a:srgbClr val="8FE9D8"/>
    <a:srgbClr val="33CCFF"/>
    <a:srgbClr val="4BA97C"/>
    <a:srgbClr val="38C2A1"/>
    <a:srgbClr val="A0D8CF"/>
    <a:srgbClr val="00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59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1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14DF91-CACD-403E-A090-5C37ED3321EE}" type="datetimeFigureOut">
              <a:rPr lang="en-GB" smtClean="0"/>
              <a:t>04/01/2023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F9C6F-8553-4379-841E-D652E3CC33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295390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14DF91-CACD-403E-A090-5C37ED3321EE}" type="datetimeFigureOut">
              <a:rPr lang="en-GB" smtClean="0"/>
              <a:t>04/01/2023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F9C6F-8553-4379-841E-D652E3CC33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313429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14DF91-CACD-403E-A090-5C37ED3321EE}" type="datetimeFigureOut">
              <a:rPr lang="en-GB" smtClean="0"/>
              <a:t>04/01/2023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F9C6F-8553-4379-841E-D652E3CC33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237080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14DF91-CACD-403E-A090-5C37ED3321EE}" type="datetimeFigureOut">
              <a:rPr lang="en-GB" smtClean="0"/>
              <a:t>04/01/2023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F9C6F-8553-4379-841E-D652E3CC33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680567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14DF91-CACD-403E-A090-5C37ED3321EE}" type="datetimeFigureOut">
              <a:rPr lang="en-GB" smtClean="0"/>
              <a:t>04/01/2023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F9C6F-8553-4379-841E-D652E3CC33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562460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14DF91-CACD-403E-A090-5C37ED3321EE}" type="datetimeFigureOut">
              <a:rPr lang="en-GB" smtClean="0"/>
              <a:t>04/01/2023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F9C6F-8553-4379-841E-D652E3CC33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537737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14DF91-CACD-403E-A090-5C37ED3321EE}" type="datetimeFigureOut">
              <a:rPr lang="en-GB" smtClean="0"/>
              <a:t>04/01/2023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F9C6F-8553-4379-841E-D652E3CC33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60929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14DF91-CACD-403E-A090-5C37ED3321EE}" type="datetimeFigureOut">
              <a:rPr lang="en-GB" smtClean="0"/>
              <a:t>04/01/2023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F9C6F-8553-4379-841E-D652E3CC33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40953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14DF91-CACD-403E-A090-5C37ED3321EE}" type="datetimeFigureOut">
              <a:rPr lang="en-GB" smtClean="0"/>
              <a:t>04/01/2023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F9C6F-8553-4379-841E-D652E3CC33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471947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14DF91-CACD-403E-A090-5C37ED3321EE}" type="datetimeFigureOut">
              <a:rPr lang="en-GB" smtClean="0"/>
              <a:t>04/01/2023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F9C6F-8553-4379-841E-D652E3CC33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32145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14DF91-CACD-403E-A090-5C37ED3321EE}" type="datetimeFigureOut">
              <a:rPr lang="en-GB" smtClean="0"/>
              <a:t>04/01/2023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F9C6F-8553-4379-841E-D652E3CC33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59542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14DF91-CACD-403E-A090-5C37ED3321EE}" type="datetimeFigureOut">
              <a:rPr lang="en-GB" smtClean="0"/>
              <a:t>04/01/2023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5F9C6F-8553-4379-841E-D652E3CC33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91107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502430" y="4965325"/>
            <a:ext cx="752584" cy="45719"/>
          </a:xfrm>
        </p:spPr>
        <p:txBody>
          <a:bodyPr>
            <a:normAutofit fontScale="25000" lnSpcReduction="20000"/>
          </a:bodyPr>
          <a:lstStyle/>
          <a:p>
            <a:r>
              <a:rPr lang="en-GB" sz="1800" dirty="0" err="1" smtClean="0"/>
              <a:t>Middlethorpe</a:t>
            </a:r>
            <a:r>
              <a:rPr lang="en-GB" sz="1800" dirty="0" smtClean="0"/>
              <a:t> Primary Academy History Long Term Plan</a:t>
            </a:r>
            <a:endParaRPr lang="en-GB" sz="1800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61279668"/>
              </p:ext>
            </p:extLst>
          </p:nvPr>
        </p:nvGraphicFramePr>
        <p:xfrm>
          <a:off x="115318" y="1075792"/>
          <a:ext cx="11976103" cy="5330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39735">
                  <a:extLst>
                    <a:ext uri="{9D8B030D-6E8A-4147-A177-3AD203B41FA5}">
                      <a16:colId xmlns:a16="http://schemas.microsoft.com/office/drawing/2014/main" val="2642333382"/>
                    </a:ext>
                  </a:extLst>
                </a:gridCol>
                <a:gridCol w="1798914">
                  <a:extLst>
                    <a:ext uri="{9D8B030D-6E8A-4147-A177-3AD203B41FA5}">
                      <a16:colId xmlns:a16="http://schemas.microsoft.com/office/drawing/2014/main" val="775576944"/>
                    </a:ext>
                  </a:extLst>
                </a:gridCol>
                <a:gridCol w="1798914">
                  <a:extLst>
                    <a:ext uri="{9D8B030D-6E8A-4147-A177-3AD203B41FA5}">
                      <a16:colId xmlns:a16="http://schemas.microsoft.com/office/drawing/2014/main" val="1441595484"/>
                    </a:ext>
                  </a:extLst>
                </a:gridCol>
                <a:gridCol w="1809635">
                  <a:extLst>
                    <a:ext uri="{9D8B030D-6E8A-4147-A177-3AD203B41FA5}">
                      <a16:colId xmlns:a16="http://schemas.microsoft.com/office/drawing/2014/main" val="567014042"/>
                    </a:ext>
                  </a:extLst>
                </a:gridCol>
                <a:gridCol w="1809635">
                  <a:extLst>
                    <a:ext uri="{9D8B030D-6E8A-4147-A177-3AD203B41FA5}">
                      <a16:colId xmlns:a16="http://schemas.microsoft.com/office/drawing/2014/main" val="3478294114"/>
                    </a:ext>
                  </a:extLst>
                </a:gridCol>
                <a:gridCol w="1809635">
                  <a:extLst>
                    <a:ext uri="{9D8B030D-6E8A-4147-A177-3AD203B41FA5}">
                      <a16:colId xmlns:a16="http://schemas.microsoft.com/office/drawing/2014/main" val="3057258071"/>
                    </a:ext>
                  </a:extLst>
                </a:gridCol>
                <a:gridCol w="1809635">
                  <a:extLst>
                    <a:ext uri="{9D8B030D-6E8A-4147-A177-3AD203B41FA5}">
                      <a16:colId xmlns:a16="http://schemas.microsoft.com/office/drawing/2014/main" val="1035865450"/>
                    </a:ext>
                  </a:extLst>
                </a:gridCol>
              </a:tblGrid>
              <a:tr h="592720">
                <a:tc>
                  <a:txBody>
                    <a:bodyPr/>
                    <a:lstStyle/>
                    <a:p>
                      <a:pPr algn="ctr"/>
                      <a:r>
                        <a:rPr lang="en-GB" sz="1600" dirty="0" smtClean="0"/>
                        <a:t>Year</a:t>
                      </a:r>
                      <a:r>
                        <a:rPr lang="en-GB" sz="1600" baseline="0" dirty="0" smtClean="0"/>
                        <a:t> Groups</a:t>
                      </a:r>
                      <a:endParaRPr lang="en-GB" sz="1600" dirty="0"/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 smtClean="0"/>
                        <a:t>Autumn 1 </a:t>
                      </a:r>
                    </a:p>
                    <a:p>
                      <a:pPr algn="ctr"/>
                      <a:endParaRPr lang="en-GB" dirty="0"/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Autumn</a:t>
                      </a:r>
                      <a:r>
                        <a:rPr lang="en-GB" baseline="0" dirty="0" smtClean="0"/>
                        <a:t> 2</a:t>
                      </a:r>
                      <a:endParaRPr lang="en-GB" dirty="0"/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 smtClean="0"/>
                        <a:t>Spring 1</a:t>
                      </a:r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Spring</a:t>
                      </a:r>
                      <a:r>
                        <a:rPr lang="en-GB" baseline="0" dirty="0" smtClean="0"/>
                        <a:t> 2</a:t>
                      </a:r>
                      <a:endParaRPr lang="en-GB" dirty="0"/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Summer 1</a:t>
                      </a:r>
                      <a:endParaRPr lang="en-GB" dirty="0"/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Summer 2</a:t>
                      </a:r>
                      <a:endParaRPr lang="en-GB" dirty="0"/>
                    </a:p>
                  </a:txBody>
                  <a:tcP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62808758"/>
                  </a:ext>
                </a:extLst>
              </a:tr>
              <a:tr h="592720">
                <a:tc>
                  <a:txBody>
                    <a:bodyPr/>
                    <a:lstStyle/>
                    <a:p>
                      <a:endParaRPr lang="en-GB" sz="1600" dirty="0">
                        <a:solidFill>
                          <a:schemeClr val="accent4"/>
                        </a:solidFill>
                      </a:endParaRPr>
                    </a:p>
                  </a:txBody>
                  <a:tcPr>
                    <a:solidFill>
                      <a:schemeClr val="accent4"/>
                    </a:solidFill>
                  </a:tcPr>
                </a:tc>
                <a:tc gridSpan="2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accent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accent4"/>
                    </a:solidFill>
                  </a:tcPr>
                </a:tc>
                <a:tc gridSpan="2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accent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accent4"/>
                    </a:solidFill>
                  </a:tcPr>
                </a:tc>
                <a:tc gridSpan="2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accent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accent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2858334"/>
                  </a:ext>
                </a:extLst>
              </a:tr>
              <a:tr h="579983">
                <a:tc>
                  <a:txBody>
                    <a:bodyPr/>
                    <a:lstStyle/>
                    <a:p>
                      <a:r>
                        <a:rPr lang="en-GB" sz="1600" dirty="0" smtClean="0"/>
                        <a:t>Reception</a:t>
                      </a:r>
                      <a:endParaRPr lang="en-GB" sz="1600" dirty="0"/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51238626"/>
                  </a:ext>
                </a:extLst>
              </a:tr>
              <a:tr h="579983">
                <a:tc>
                  <a:txBody>
                    <a:bodyPr/>
                    <a:lstStyle/>
                    <a:p>
                      <a:r>
                        <a:rPr lang="en-GB" sz="1600" dirty="0" smtClean="0"/>
                        <a:t>Year 1</a:t>
                      </a:r>
                      <a:endParaRPr lang="en-GB" sz="1600" dirty="0"/>
                    </a:p>
                  </a:txBody>
                  <a:tcPr>
                    <a:solidFill>
                      <a:schemeClr val="accent4"/>
                    </a:solidFill>
                  </a:tcPr>
                </a:tc>
                <a:tc gridSpan="2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accent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accent4"/>
                    </a:solidFill>
                  </a:tcPr>
                </a:tc>
                <a:tc gridSpan="2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accent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accent4"/>
                    </a:solidFill>
                  </a:tcPr>
                </a:tc>
                <a:tc gridSpan="2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accent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accent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636659"/>
                  </a:ext>
                </a:extLst>
              </a:tr>
              <a:tr h="592720">
                <a:tc>
                  <a:txBody>
                    <a:bodyPr/>
                    <a:lstStyle/>
                    <a:p>
                      <a:r>
                        <a:rPr lang="en-GB" sz="1600" dirty="0" smtClean="0"/>
                        <a:t>Year 2</a:t>
                      </a:r>
                      <a:endParaRPr lang="en-GB" sz="1600" dirty="0"/>
                    </a:p>
                  </a:txBody>
                  <a:tcPr>
                    <a:solidFill>
                      <a:schemeClr val="accent2"/>
                    </a:solidFill>
                  </a:tcPr>
                </a:tc>
                <a:tc gridSpan="2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accent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accent2"/>
                    </a:solidFill>
                  </a:tcPr>
                </a:tc>
                <a:tc gridSpan="2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accent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accent2"/>
                    </a:solidFill>
                  </a:tcPr>
                </a:tc>
                <a:tc gridSpan="2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accent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02699452"/>
                  </a:ext>
                </a:extLst>
              </a:tr>
              <a:tr h="592720">
                <a:tc>
                  <a:txBody>
                    <a:bodyPr/>
                    <a:lstStyle/>
                    <a:p>
                      <a:r>
                        <a:rPr lang="en-GB" sz="1600" dirty="0" smtClean="0"/>
                        <a:t> Year</a:t>
                      </a:r>
                      <a:r>
                        <a:rPr lang="en-GB" sz="1600" baseline="0" dirty="0" smtClean="0"/>
                        <a:t> 3</a:t>
                      </a:r>
                      <a:endParaRPr lang="en-GB" sz="1600" dirty="0"/>
                    </a:p>
                  </a:txBody>
                  <a:tcPr>
                    <a:solidFill>
                      <a:schemeClr val="accent4"/>
                    </a:solidFill>
                  </a:tcPr>
                </a:tc>
                <a:tc gridSpan="2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accent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accent4"/>
                    </a:solidFill>
                  </a:tcPr>
                </a:tc>
                <a:tc gridSpan="2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accent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accent4"/>
                    </a:solidFill>
                  </a:tcPr>
                </a:tc>
                <a:tc gridSpan="2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accent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accent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32614903"/>
                  </a:ext>
                </a:extLst>
              </a:tr>
              <a:tr h="566394">
                <a:tc>
                  <a:txBody>
                    <a:bodyPr/>
                    <a:lstStyle/>
                    <a:p>
                      <a:r>
                        <a:rPr lang="en-GB" sz="1600" dirty="0" smtClean="0"/>
                        <a:t>Year 4</a:t>
                      </a:r>
                      <a:endParaRPr lang="en-GB" sz="1600" dirty="0"/>
                    </a:p>
                  </a:txBody>
                  <a:tcPr>
                    <a:solidFill>
                      <a:schemeClr val="accent2"/>
                    </a:solidFill>
                  </a:tcPr>
                </a:tc>
                <a:tc gridSpan="2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accent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accent2"/>
                    </a:solidFill>
                  </a:tcPr>
                </a:tc>
                <a:tc gridSpan="2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accent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accent2"/>
                    </a:solidFill>
                  </a:tcPr>
                </a:tc>
                <a:tc gridSpan="2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accent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92254261"/>
                  </a:ext>
                </a:extLst>
              </a:tr>
              <a:tr h="592720">
                <a:tc>
                  <a:txBody>
                    <a:bodyPr/>
                    <a:lstStyle/>
                    <a:p>
                      <a:r>
                        <a:rPr lang="en-GB" sz="1600" dirty="0" smtClean="0"/>
                        <a:t>Year 5</a:t>
                      </a:r>
                      <a:endParaRPr lang="en-GB" sz="1600" dirty="0"/>
                    </a:p>
                  </a:txBody>
                  <a:tcPr>
                    <a:solidFill>
                      <a:schemeClr val="accent4"/>
                    </a:solidFill>
                  </a:tcPr>
                </a:tc>
                <a:tc gridSpan="2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accent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accent4"/>
                    </a:solidFill>
                  </a:tcPr>
                </a:tc>
                <a:tc gridSpan="2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accent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accent4"/>
                    </a:solidFill>
                  </a:tcPr>
                </a:tc>
                <a:tc gridSpan="2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accent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accent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74895998"/>
                  </a:ext>
                </a:extLst>
              </a:tr>
              <a:tr h="592720">
                <a:tc>
                  <a:txBody>
                    <a:bodyPr/>
                    <a:lstStyle/>
                    <a:p>
                      <a:r>
                        <a:rPr lang="en-GB" sz="1600" dirty="0" smtClean="0"/>
                        <a:t>Year 6</a:t>
                      </a:r>
                      <a:endParaRPr lang="en-GB" sz="1600" dirty="0"/>
                    </a:p>
                  </a:txBody>
                  <a:tcPr>
                    <a:solidFill>
                      <a:schemeClr val="accent2"/>
                    </a:solidFill>
                  </a:tcPr>
                </a:tc>
                <a:tc gridSpan="2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accent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accent2"/>
                    </a:solidFill>
                  </a:tcPr>
                </a:tc>
                <a:tc gridSpan="2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accent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accent2"/>
                    </a:solidFill>
                  </a:tcPr>
                </a:tc>
                <a:tc gridSpan="2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accent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52048859"/>
                  </a:ext>
                </a:extLst>
              </a:tr>
            </a:tbl>
          </a:graphicData>
        </a:graphic>
      </p:graphicFrame>
      <p:sp>
        <p:nvSpPr>
          <p:cNvPr id="95" name="TextBox 94"/>
          <p:cNvSpPr txBox="1"/>
          <p:nvPr/>
        </p:nvSpPr>
        <p:spPr>
          <a:xfrm>
            <a:off x="2682099" y="489433"/>
            <a:ext cx="68278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 smtClean="0"/>
              <a:t>Laceby Acres Primary Academy Design and Technology </a:t>
            </a:r>
            <a:r>
              <a:rPr lang="en-GB" b="1" dirty="0" smtClean="0"/>
              <a:t>Plan Summary</a:t>
            </a:r>
            <a:endParaRPr lang="en-GB" b="1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13015" y="2919499"/>
            <a:ext cx="515043" cy="515043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15950" y="4087346"/>
            <a:ext cx="512108" cy="512108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13015" y="5246589"/>
            <a:ext cx="512108" cy="512108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842725" y="5857065"/>
            <a:ext cx="508201" cy="533727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613016" y="4672927"/>
            <a:ext cx="512108" cy="543454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826746" y="3494389"/>
            <a:ext cx="530398" cy="530398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613015" y="5844981"/>
            <a:ext cx="512108" cy="530398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194329" y="4088904"/>
            <a:ext cx="530398" cy="530398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194329" y="2919499"/>
            <a:ext cx="515043" cy="515043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613015" y="3507725"/>
            <a:ext cx="518205" cy="512108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8826746" y="2894382"/>
            <a:ext cx="540160" cy="540160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5188232" y="5850316"/>
            <a:ext cx="542591" cy="536494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8826746" y="4082808"/>
            <a:ext cx="542591" cy="536494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8826746" y="4672927"/>
            <a:ext cx="542591" cy="536494"/>
          </a:xfrm>
          <a:prstGeom prst="rect">
            <a:avLst/>
          </a:prstGeom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8826746" y="5246589"/>
            <a:ext cx="542591" cy="536494"/>
          </a:xfrm>
          <a:prstGeom prst="rect">
            <a:avLst/>
          </a:prstGeom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5195454" y="3491341"/>
            <a:ext cx="542591" cy="536494"/>
          </a:xfrm>
          <a:prstGeom prst="rect">
            <a:avLst/>
          </a:prstGeom>
        </p:spPr>
      </p:pic>
      <p:pic>
        <p:nvPicPr>
          <p:cNvPr id="25" name="Picture 24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 flipH="1">
            <a:off x="5195454" y="4651494"/>
            <a:ext cx="529271" cy="517313"/>
          </a:xfrm>
          <a:prstGeom prst="rect">
            <a:avLst/>
          </a:prstGeom>
        </p:spPr>
      </p:pic>
      <p:pic>
        <p:nvPicPr>
          <p:cNvPr id="26" name="Picture 25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5194329" y="5246589"/>
            <a:ext cx="530398" cy="518205"/>
          </a:xfrm>
          <a:prstGeom prst="rect">
            <a:avLst/>
          </a:prstGeom>
        </p:spPr>
      </p:pic>
      <p:sp>
        <p:nvSpPr>
          <p:cNvPr id="27" name="TextBox 26"/>
          <p:cNvSpPr txBox="1"/>
          <p:nvPr/>
        </p:nvSpPr>
        <p:spPr>
          <a:xfrm>
            <a:off x="2693324" y="2894382"/>
            <a:ext cx="149629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000" b="1" i="1" dirty="0" smtClean="0"/>
              <a:t>Structures</a:t>
            </a:r>
          </a:p>
          <a:p>
            <a:pPr algn="ctr"/>
            <a:r>
              <a:rPr lang="en-GB" sz="1000" dirty="0" smtClean="0"/>
              <a:t>Free Standing</a:t>
            </a:r>
            <a:endParaRPr lang="en-GB" sz="1000" dirty="0"/>
          </a:p>
        </p:txBody>
      </p:sp>
      <p:sp>
        <p:nvSpPr>
          <p:cNvPr id="28" name="TextBox 27"/>
          <p:cNvSpPr txBox="1"/>
          <p:nvPr/>
        </p:nvSpPr>
        <p:spPr>
          <a:xfrm>
            <a:off x="6134793" y="2919499"/>
            <a:ext cx="166254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000" b="1" i="1" dirty="0" smtClean="0"/>
              <a:t>Mechanisms</a:t>
            </a:r>
          </a:p>
          <a:p>
            <a:pPr algn="ctr"/>
            <a:r>
              <a:rPr lang="en-GB" sz="1000" dirty="0" smtClean="0"/>
              <a:t>Sliders and Levers</a:t>
            </a:r>
            <a:endParaRPr lang="en-GB" sz="1000" dirty="0"/>
          </a:p>
        </p:txBody>
      </p:sp>
      <p:sp>
        <p:nvSpPr>
          <p:cNvPr id="29" name="TextBox 28"/>
          <p:cNvSpPr txBox="1"/>
          <p:nvPr/>
        </p:nvSpPr>
        <p:spPr>
          <a:xfrm>
            <a:off x="9742516" y="2919499"/>
            <a:ext cx="178723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000" b="1" i="1" dirty="0" smtClean="0"/>
              <a:t>Cooking and Nutrition</a:t>
            </a:r>
          </a:p>
          <a:p>
            <a:pPr algn="ctr"/>
            <a:r>
              <a:rPr lang="en-GB" sz="1000" dirty="0" smtClean="0"/>
              <a:t>Preparing Fruit and Vegetables</a:t>
            </a:r>
            <a:endParaRPr lang="en-GB" sz="1000" dirty="0"/>
          </a:p>
        </p:txBody>
      </p:sp>
      <p:sp>
        <p:nvSpPr>
          <p:cNvPr id="30" name="TextBox 29"/>
          <p:cNvSpPr txBox="1"/>
          <p:nvPr/>
        </p:nvSpPr>
        <p:spPr>
          <a:xfrm>
            <a:off x="2477193" y="3529743"/>
            <a:ext cx="19285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000" b="1" i="1" dirty="0" smtClean="0"/>
              <a:t>Mechanisms</a:t>
            </a:r>
          </a:p>
          <a:p>
            <a:pPr algn="ctr"/>
            <a:r>
              <a:rPr lang="en-GB" sz="1000" dirty="0" smtClean="0"/>
              <a:t>Wheels and Axles</a:t>
            </a:r>
            <a:endParaRPr lang="en-GB" sz="1000" dirty="0"/>
          </a:p>
        </p:txBody>
      </p:sp>
      <p:sp>
        <p:nvSpPr>
          <p:cNvPr id="31" name="TextBox 30"/>
          <p:cNvSpPr txBox="1"/>
          <p:nvPr/>
        </p:nvSpPr>
        <p:spPr>
          <a:xfrm>
            <a:off x="6076603" y="3507725"/>
            <a:ext cx="177892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000" b="1" i="1" dirty="0" smtClean="0"/>
              <a:t>Cooking and Nutrition</a:t>
            </a:r>
          </a:p>
          <a:p>
            <a:pPr algn="ctr"/>
            <a:r>
              <a:rPr lang="en-GB" sz="1000" dirty="0" smtClean="0"/>
              <a:t>Preparing Fruit and Vegetables</a:t>
            </a:r>
            <a:endParaRPr lang="en-GB" sz="1000" dirty="0"/>
          </a:p>
        </p:txBody>
      </p:sp>
      <p:sp>
        <p:nvSpPr>
          <p:cNvPr id="248" name="TextBox 247"/>
          <p:cNvSpPr txBox="1"/>
          <p:nvPr/>
        </p:nvSpPr>
        <p:spPr>
          <a:xfrm>
            <a:off x="9646919" y="3491337"/>
            <a:ext cx="197842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000" b="1" i="1" dirty="0" smtClean="0"/>
              <a:t>Textiles</a:t>
            </a:r>
          </a:p>
          <a:p>
            <a:pPr algn="ctr"/>
            <a:r>
              <a:rPr lang="en-GB" sz="1000" dirty="0" smtClean="0"/>
              <a:t>Templates and Joining Techniques</a:t>
            </a:r>
            <a:endParaRPr lang="en-GB" sz="1000" dirty="0"/>
          </a:p>
        </p:txBody>
      </p:sp>
      <p:sp>
        <p:nvSpPr>
          <p:cNvPr id="249" name="TextBox 248"/>
          <p:cNvSpPr txBox="1"/>
          <p:nvPr/>
        </p:nvSpPr>
        <p:spPr>
          <a:xfrm>
            <a:off x="2473036" y="4143345"/>
            <a:ext cx="193686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000" b="1" i="1" dirty="0" smtClean="0"/>
              <a:t>Structures</a:t>
            </a:r>
          </a:p>
          <a:p>
            <a:pPr algn="ctr"/>
            <a:r>
              <a:rPr lang="en-GB" sz="1000" dirty="0" smtClean="0"/>
              <a:t>Shell Structures</a:t>
            </a:r>
            <a:endParaRPr lang="en-GB" sz="1000" dirty="0"/>
          </a:p>
        </p:txBody>
      </p:sp>
      <p:sp>
        <p:nvSpPr>
          <p:cNvPr id="250" name="TextBox 249"/>
          <p:cNvSpPr txBox="1"/>
          <p:nvPr/>
        </p:nvSpPr>
        <p:spPr>
          <a:xfrm>
            <a:off x="5977764" y="4151000"/>
            <a:ext cx="197660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000" b="1" i="1" dirty="0" smtClean="0"/>
              <a:t>Textiles</a:t>
            </a:r>
          </a:p>
          <a:p>
            <a:pPr algn="ctr"/>
            <a:r>
              <a:rPr lang="en-GB" sz="1000" dirty="0" smtClean="0"/>
              <a:t>2D Shapes to 3D Products</a:t>
            </a:r>
            <a:endParaRPr lang="en-GB" sz="1000" dirty="0"/>
          </a:p>
        </p:txBody>
      </p:sp>
      <p:sp>
        <p:nvSpPr>
          <p:cNvPr id="251" name="TextBox 250"/>
          <p:cNvSpPr txBox="1"/>
          <p:nvPr/>
        </p:nvSpPr>
        <p:spPr>
          <a:xfrm>
            <a:off x="9499367" y="4143345"/>
            <a:ext cx="227353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000" b="1" i="1" dirty="0" smtClean="0"/>
              <a:t>Cooking and Nutrition</a:t>
            </a:r>
          </a:p>
          <a:p>
            <a:pPr algn="ctr"/>
            <a:r>
              <a:rPr lang="en-GB" sz="1000" dirty="0" smtClean="0"/>
              <a:t>A Healthy Varied Diet</a:t>
            </a:r>
            <a:endParaRPr lang="en-GB" sz="1000" dirty="0"/>
          </a:p>
        </p:txBody>
      </p:sp>
      <p:sp>
        <p:nvSpPr>
          <p:cNvPr id="252" name="TextBox 251"/>
          <p:cNvSpPr txBox="1"/>
          <p:nvPr/>
        </p:nvSpPr>
        <p:spPr>
          <a:xfrm>
            <a:off x="2543694" y="4712972"/>
            <a:ext cx="179554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000" b="1" i="1" dirty="0" smtClean="0"/>
              <a:t>Mechanical Systems</a:t>
            </a:r>
          </a:p>
          <a:p>
            <a:pPr algn="ctr"/>
            <a:r>
              <a:rPr lang="en-GB" sz="1000" dirty="0" smtClean="0"/>
              <a:t>Leavers and Linkages</a:t>
            </a:r>
            <a:endParaRPr lang="en-GB" sz="1000" dirty="0"/>
          </a:p>
        </p:txBody>
      </p:sp>
      <p:sp>
        <p:nvSpPr>
          <p:cNvPr id="253" name="TextBox 252"/>
          <p:cNvSpPr txBox="1"/>
          <p:nvPr/>
        </p:nvSpPr>
        <p:spPr>
          <a:xfrm>
            <a:off x="6103369" y="4712972"/>
            <a:ext cx="177061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000" b="1" i="1" dirty="0" smtClean="0"/>
              <a:t>Electrical Systems</a:t>
            </a:r>
          </a:p>
          <a:p>
            <a:pPr algn="ctr"/>
            <a:r>
              <a:rPr lang="en-GB" sz="1000" dirty="0" smtClean="0"/>
              <a:t>Programming and Control</a:t>
            </a:r>
            <a:endParaRPr lang="en-GB" sz="1000" dirty="0"/>
          </a:p>
        </p:txBody>
      </p:sp>
      <p:sp>
        <p:nvSpPr>
          <p:cNvPr id="254" name="TextBox 253"/>
          <p:cNvSpPr txBox="1"/>
          <p:nvPr/>
        </p:nvSpPr>
        <p:spPr>
          <a:xfrm>
            <a:off x="9821485" y="4741119"/>
            <a:ext cx="162929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000" b="1" i="1" dirty="0" smtClean="0"/>
              <a:t>Cooking and Nutrition</a:t>
            </a:r>
          </a:p>
          <a:p>
            <a:pPr algn="ctr"/>
            <a:r>
              <a:rPr lang="en-GB" sz="1000" dirty="0" smtClean="0"/>
              <a:t>A Healthy Varied Diet</a:t>
            </a:r>
            <a:endParaRPr lang="en-GB" sz="1000" dirty="0"/>
          </a:p>
        </p:txBody>
      </p:sp>
      <p:sp>
        <p:nvSpPr>
          <p:cNvPr id="255" name="TextBox 254"/>
          <p:cNvSpPr txBox="1"/>
          <p:nvPr/>
        </p:nvSpPr>
        <p:spPr>
          <a:xfrm>
            <a:off x="2543694" y="5302391"/>
            <a:ext cx="180386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900" b="1" i="1" dirty="0" smtClean="0"/>
              <a:t>Structures</a:t>
            </a:r>
          </a:p>
          <a:p>
            <a:pPr algn="ctr"/>
            <a:r>
              <a:rPr lang="en-GB" sz="900" dirty="0" smtClean="0"/>
              <a:t>Frame Structures</a:t>
            </a:r>
            <a:endParaRPr lang="en-GB" sz="900" dirty="0"/>
          </a:p>
        </p:txBody>
      </p:sp>
      <p:sp>
        <p:nvSpPr>
          <p:cNvPr id="256" name="TextBox 255"/>
          <p:cNvSpPr txBox="1"/>
          <p:nvPr/>
        </p:nvSpPr>
        <p:spPr>
          <a:xfrm>
            <a:off x="6134793" y="5229085"/>
            <a:ext cx="1762298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000" b="1" i="1" dirty="0" smtClean="0"/>
              <a:t>Electrical Systems</a:t>
            </a:r>
          </a:p>
          <a:p>
            <a:pPr algn="ctr"/>
            <a:r>
              <a:rPr lang="en-GB" sz="1000" dirty="0" smtClean="0"/>
              <a:t>More Complex Switches and Circuits</a:t>
            </a:r>
            <a:endParaRPr lang="en-GB" sz="1000" dirty="0"/>
          </a:p>
        </p:txBody>
      </p:sp>
      <p:sp>
        <p:nvSpPr>
          <p:cNvPr id="257" name="TextBox 256"/>
          <p:cNvSpPr txBox="1"/>
          <p:nvPr/>
        </p:nvSpPr>
        <p:spPr>
          <a:xfrm>
            <a:off x="9646919" y="5246589"/>
            <a:ext cx="216130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000" b="1" i="1" dirty="0" smtClean="0"/>
              <a:t>Cooking and Nutrition</a:t>
            </a:r>
          </a:p>
          <a:p>
            <a:pPr algn="ctr"/>
            <a:r>
              <a:rPr lang="en-GB" sz="1000" dirty="0" smtClean="0"/>
              <a:t>Celebrating Seasonality and Culture</a:t>
            </a:r>
            <a:endParaRPr lang="en-GB" sz="1000" dirty="0"/>
          </a:p>
        </p:txBody>
      </p:sp>
      <p:sp>
        <p:nvSpPr>
          <p:cNvPr id="258" name="TextBox 257"/>
          <p:cNvSpPr txBox="1"/>
          <p:nvPr/>
        </p:nvSpPr>
        <p:spPr>
          <a:xfrm>
            <a:off x="2427315" y="5910125"/>
            <a:ext cx="202830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000" b="1" i="1" dirty="0" smtClean="0"/>
              <a:t>Textiles</a:t>
            </a:r>
          </a:p>
          <a:p>
            <a:pPr algn="ctr"/>
            <a:r>
              <a:rPr lang="en-GB" sz="1000" dirty="0" smtClean="0"/>
              <a:t>Combining Different Fabric Shapes</a:t>
            </a:r>
            <a:endParaRPr lang="en-GB" sz="1000" dirty="0"/>
          </a:p>
        </p:txBody>
      </p:sp>
      <p:sp>
        <p:nvSpPr>
          <p:cNvPr id="259" name="TextBox 258"/>
          <p:cNvSpPr txBox="1"/>
          <p:nvPr/>
        </p:nvSpPr>
        <p:spPr>
          <a:xfrm>
            <a:off x="5946341" y="5886598"/>
            <a:ext cx="208466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000" dirty="0" smtClean="0"/>
              <a:t>Cooking and Nutrition</a:t>
            </a:r>
          </a:p>
          <a:p>
            <a:pPr algn="ctr"/>
            <a:r>
              <a:rPr lang="en-GB" sz="1000" dirty="0" smtClean="0"/>
              <a:t>Celebrating Seasonality and Culture</a:t>
            </a:r>
            <a:endParaRPr lang="en-GB" sz="1000" dirty="0"/>
          </a:p>
        </p:txBody>
      </p:sp>
      <p:sp>
        <p:nvSpPr>
          <p:cNvPr id="260" name="TextBox 259"/>
          <p:cNvSpPr txBox="1"/>
          <p:nvPr/>
        </p:nvSpPr>
        <p:spPr>
          <a:xfrm>
            <a:off x="9799665" y="5904499"/>
            <a:ext cx="185581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000" b="1" i="1" dirty="0" smtClean="0"/>
              <a:t>Mechanical Systems</a:t>
            </a:r>
          </a:p>
          <a:p>
            <a:pPr algn="ctr"/>
            <a:r>
              <a:rPr lang="en-GB" sz="1000" dirty="0" smtClean="0"/>
              <a:t>Pulleys and Gears</a:t>
            </a:r>
            <a:endParaRPr lang="en-GB" sz="1000" dirty="0"/>
          </a:p>
        </p:txBody>
      </p:sp>
      <p:pic>
        <p:nvPicPr>
          <p:cNvPr id="262" name="Picture 26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56961" y="2329711"/>
            <a:ext cx="512108" cy="512108"/>
          </a:xfrm>
          <a:prstGeom prst="rect">
            <a:avLst/>
          </a:prstGeom>
        </p:spPr>
      </p:pic>
      <p:sp>
        <p:nvSpPr>
          <p:cNvPr id="263" name="TextBox 262"/>
          <p:cNvSpPr txBox="1"/>
          <p:nvPr/>
        </p:nvSpPr>
        <p:spPr>
          <a:xfrm>
            <a:off x="2032461" y="2304181"/>
            <a:ext cx="881149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000" b="1" i="1" dirty="0" smtClean="0"/>
              <a:t>Structures</a:t>
            </a:r>
          </a:p>
          <a:p>
            <a:pPr algn="ctr"/>
            <a:r>
              <a:rPr lang="en-GB" sz="1000" dirty="0" smtClean="0"/>
              <a:t>Junk Modelling</a:t>
            </a:r>
            <a:endParaRPr lang="en-GB" sz="1000" dirty="0"/>
          </a:p>
        </p:txBody>
      </p:sp>
      <p:pic>
        <p:nvPicPr>
          <p:cNvPr id="264" name="Picture 263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3122666" y="2325126"/>
            <a:ext cx="518205" cy="512108"/>
          </a:xfrm>
          <a:prstGeom prst="rect">
            <a:avLst/>
          </a:prstGeom>
        </p:spPr>
      </p:pic>
      <p:sp>
        <p:nvSpPr>
          <p:cNvPr id="265" name="TextBox 264"/>
          <p:cNvSpPr txBox="1"/>
          <p:nvPr/>
        </p:nvSpPr>
        <p:spPr>
          <a:xfrm>
            <a:off x="3786212" y="2353515"/>
            <a:ext cx="968668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000" b="1" i="1" dirty="0" smtClean="0"/>
              <a:t>Mechanisms</a:t>
            </a:r>
          </a:p>
          <a:p>
            <a:pPr algn="ctr"/>
            <a:r>
              <a:rPr lang="en-GB" sz="1000" dirty="0" smtClean="0"/>
              <a:t>Christmas Cards</a:t>
            </a:r>
            <a:endParaRPr lang="en-GB" sz="1000" dirty="0"/>
          </a:p>
        </p:txBody>
      </p:sp>
      <p:pic>
        <p:nvPicPr>
          <p:cNvPr id="266" name="Picture 265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923033" y="2340657"/>
            <a:ext cx="530398" cy="530398"/>
          </a:xfrm>
          <a:prstGeom prst="rect">
            <a:avLst/>
          </a:prstGeom>
        </p:spPr>
      </p:pic>
      <p:sp>
        <p:nvSpPr>
          <p:cNvPr id="267" name="TextBox 266"/>
          <p:cNvSpPr txBox="1"/>
          <p:nvPr/>
        </p:nvSpPr>
        <p:spPr>
          <a:xfrm>
            <a:off x="5572073" y="2370188"/>
            <a:ext cx="104454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000" b="1" i="1" dirty="0" smtClean="0"/>
              <a:t>Textiles</a:t>
            </a:r>
          </a:p>
          <a:p>
            <a:pPr algn="ctr"/>
            <a:r>
              <a:rPr lang="en-GB" sz="1000" dirty="0" smtClean="0"/>
              <a:t>Shadow Puppets</a:t>
            </a:r>
            <a:endParaRPr lang="en-GB" sz="1000" dirty="0"/>
          </a:p>
        </p:txBody>
      </p:sp>
      <p:pic>
        <p:nvPicPr>
          <p:cNvPr id="269" name="Picture 268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8555450" y="2327965"/>
            <a:ext cx="542591" cy="536494"/>
          </a:xfrm>
          <a:prstGeom prst="rect">
            <a:avLst/>
          </a:prstGeom>
        </p:spPr>
      </p:pic>
      <p:sp>
        <p:nvSpPr>
          <p:cNvPr id="270" name="TextBox 269"/>
          <p:cNvSpPr txBox="1"/>
          <p:nvPr/>
        </p:nvSpPr>
        <p:spPr>
          <a:xfrm>
            <a:off x="9124633" y="2325126"/>
            <a:ext cx="1217937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000" b="1" i="1" dirty="0" smtClean="0"/>
              <a:t>Cooking and Nutrition</a:t>
            </a:r>
          </a:p>
          <a:p>
            <a:pPr algn="ctr"/>
            <a:r>
              <a:rPr lang="en-GB" sz="1000" dirty="0" smtClean="0"/>
              <a:t>Celebrating Culture</a:t>
            </a:r>
            <a:endParaRPr lang="en-GB" sz="1000" dirty="0"/>
          </a:p>
        </p:txBody>
      </p:sp>
      <p:pic>
        <p:nvPicPr>
          <p:cNvPr id="122" name="Picture 121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10342570" y="2321685"/>
            <a:ext cx="542591" cy="536494"/>
          </a:xfrm>
          <a:prstGeom prst="rect">
            <a:avLst/>
          </a:prstGeom>
        </p:spPr>
      </p:pic>
      <p:sp>
        <p:nvSpPr>
          <p:cNvPr id="271" name="TextBox 270"/>
          <p:cNvSpPr txBox="1"/>
          <p:nvPr/>
        </p:nvSpPr>
        <p:spPr>
          <a:xfrm>
            <a:off x="10885161" y="2329711"/>
            <a:ext cx="1159981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000" b="1" i="1" dirty="0" smtClean="0"/>
              <a:t>Cooking and Nutrition</a:t>
            </a:r>
          </a:p>
          <a:p>
            <a:pPr algn="ctr"/>
            <a:r>
              <a:rPr lang="en-GB" sz="1000" dirty="0" smtClean="0"/>
              <a:t>Summer Food</a:t>
            </a:r>
            <a:endParaRPr lang="en-GB" sz="1000" dirty="0"/>
          </a:p>
        </p:txBody>
      </p:sp>
      <p:pic>
        <p:nvPicPr>
          <p:cNvPr id="273" name="Picture 272"/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6742890" y="2333690"/>
            <a:ext cx="512108" cy="512108"/>
          </a:xfrm>
          <a:prstGeom prst="rect">
            <a:avLst/>
          </a:prstGeom>
        </p:spPr>
      </p:pic>
      <p:sp>
        <p:nvSpPr>
          <p:cNvPr id="274" name="TextBox 273"/>
          <p:cNvSpPr txBox="1"/>
          <p:nvPr/>
        </p:nvSpPr>
        <p:spPr>
          <a:xfrm>
            <a:off x="7373733" y="2388369"/>
            <a:ext cx="104818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000" b="1" i="1" dirty="0" smtClean="0"/>
              <a:t>Structures</a:t>
            </a:r>
          </a:p>
          <a:p>
            <a:pPr algn="ctr"/>
            <a:r>
              <a:rPr lang="en-GB" sz="1000" dirty="0" smtClean="0"/>
              <a:t>Scarecrows</a:t>
            </a:r>
            <a:endParaRPr lang="en-GB" sz="1000" dirty="0"/>
          </a:p>
        </p:txBody>
      </p:sp>
    </p:spTree>
    <p:extLst>
      <p:ext uri="{BB962C8B-B14F-4D97-AF65-F5344CB8AC3E}">
        <p14:creationId xmlns:p14="http://schemas.microsoft.com/office/powerpoint/2010/main" val="32867568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3075</TotalTime>
  <Words>162</Words>
  <Application>Microsoft Office PowerPoint</Application>
  <PresentationFormat>Widescreen</PresentationFormat>
  <Paragraphs>64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>OneIT Services and Solutions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Simpson, Rachel</dc:creator>
  <cp:lastModifiedBy>Ryan Taylor</cp:lastModifiedBy>
  <cp:revision>233</cp:revision>
  <cp:lastPrinted>2022-09-28T15:46:02Z</cp:lastPrinted>
  <dcterms:created xsi:type="dcterms:W3CDTF">2020-01-31T15:23:38Z</dcterms:created>
  <dcterms:modified xsi:type="dcterms:W3CDTF">2023-01-04T10:27:41Z</dcterms:modified>
</cp:coreProperties>
</file>