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5" r:id="rId2"/>
    <p:sldId id="264" r:id="rId3"/>
    <p:sldId id="263" r:id="rId4"/>
    <p:sldId id="261" r:id="rId5"/>
    <p:sldId id="262" r:id="rId6"/>
    <p:sldId id="258" r:id="rId7"/>
  </p:sldIdLst>
  <p:sldSz cx="12801600" cy="9601200" type="A3"/>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FF0066"/>
    <a:srgbClr val="00CC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42" autoAdjust="0"/>
    <p:restoredTop sz="94660"/>
  </p:normalViewPr>
  <p:slideViewPr>
    <p:cSldViewPr snapToGrid="0">
      <p:cViewPr varScale="1">
        <p:scale>
          <a:sx n="52" d="100"/>
          <a:sy n="52" d="100"/>
        </p:scale>
        <p:origin x="150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219260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1486501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4080312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4260802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DC0EEF-DAED-4B92-9E7A-58BD69AC3030}" type="datetimeFigureOut">
              <a:rPr lang="en-GB" smtClean="0"/>
              <a:t>13/10/2022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1783735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C0EEF-DAED-4B92-9E7A-58BD69AC3030}" type="datetimeFigureOut">
              <a:rPr lang="en-GB" smtClean="0"/>
              <a:t>13/10/2022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255161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C0EEF-DAED-4B92-9E7A-58BD69AC3030}" type="datetimeFigureOut">
              <a:rPr lang="en-GB" smtClean="0"/>
              <a:t>13/10/2022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3206276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C0EEF-DAED-4B92-9E7A-58BD69AC3030}" type="datetimeFigureOut">
              <a:rPr lang="en-GB" smtClean="0"/>
              <a:t>13/10/2022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22909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C0EEF-DAED-4B92-9E7A-58BD69AC3030}" type="datetimeFigureOut">
              <a:rPr lang="en-GB" smtClean="0"/>
              <a:t>13/10/2022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309442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Edit Master text styles</a:t>
            </a:r>
          </a:p>
        </p:txBody>
      </p:sp>
      <p:sp>
        <p:nvSpPr>
          <p:cNvPr id="5" name="Date Placeholder 4"/>
          <p:cNvSpPr>
            <a:spLocks noGrp="1"/>
          </p:cNvSpPr>
          <p:nvPr>
            <p:ph type="dt" sz="half" idx="10"/>
          </p:nvPr>
        </p:nvSpPr>
        <p:spPr/>
        <p:txBody>
          <a:bodyPr/>
          <a:lstStyle/>
          <a:p>
            <a:fld id="{87DC0EEF-DAED-4B92-9E7A-58BD69AC3030}" type="datetimeFigureOut">
              <a:rPr lang="en-GB" smtClean="0"/>
              <a:t>13/10/2022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414703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Edit Master text styles</a:t>
            </a:r>
          </a:p>
        </p:txBody>
      </p:sp>
      <p:sp>
        <p:nvSpPr>
          <p:cNvPr id="5" name="Date Placeholder 4"/>
          <p:cNvSpPr>
            <a:spLocks noGrp="1"/>
          </p:cNvSpPr>
          <p:nvPr>
            <p:ph type="dt" sz="half" idx="10"/>
          </p:nvPr>
        </p:nvSpPr>
        <p:spPr/>
        <p:txBody>
          <a:bodyPr/>
          <a:lstStyle/>
          <a:p>
            <a:fld id="{87DC0EEF-DAED-4B92-9E7A-58BD69AC3030}" type="datetimeFigureOut">
              <a:rPr lang="en-GB" smtClean="0"/>
              <a:t>13/10/2022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DC25CC-385F-47EF-AA3D-D4B9858D2BEB}" type="slidenum">
              <a:rPr lang="en-GB" smtClean="0"/>
              <a:t>‹#›</a:t>
            </a:fld>
            <a:endParaRPr lang="en-GB"/>
          </a:p>
        </p:txBody>
      </p:sp>
    </p:spTree>
    <p:extLst>
      <p:ext uri="{BB962C8B-B14F-4D97-AF65-F5344CB8AC3E}">
        <p14:creationId xmlns:p14="http://schemas.microsoft.com/office/powerpoint/2010/main" val="206141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7DC0EEF-DAED-4B92-9E7A-58BD69AC3030}" type="datetimeFigureOut">
              <a:rPr lang="en-GB" smtClean="0"/>
              <a:t>13/10/2022</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23DC25CC-385F-47EF-AA3D-D4B9858D2BEB}" type="slidenum">
              <a:rPr lang="en-GB" smtClean="0"/>
              <a:t>‹#›</a:t>
            </a:fld>
            <a:endParaRPr lang="en-GB"/>
          </a:p>
        </p:txBody>
      </p:sp>
    </p:spTree>
    <p:extLst>
      <p:ext uri="{BB962C8B-B14F-4D97-AF65-F5344CB8AC3E}">
        <p14:creationId xmlns:p14="http://schemas.microsoft.com/office/powerpoint/2010/main" val="40654482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415102" y="262826"/>
            <a:ext cx="961772" cy="403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523314540"/>
              </p:ext>
            </p:extLst>
          </p:nvPr>
        </p:nvGraphicFramePr>
        <p:xfrm>
          <a:off x="330086" y="626311"/>
          <a:ext cx="12141426" cy="8738018"/>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457276">
                  <a:extLst>
                    <a:ext uri="{9D8B030D-6E8A-4147-A177-3AD203B41FA5}">
                      <a16:colId xmlns:a16="http://schemas.microsoft.com/office/drawing/2014/main" val="1615232983"/>
                    </a:ext>
                  </a:extLst>
                </a:gridCol>
                <a:gridCol w="1566295">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291749">
                  <a:extLst>
                    <a:ext uri="{9D8B030D-6E8A-4147-A177-3AD203B41FA5}">
                      <a16:colId xmlns:a16="http://schemas.microsoft.com/office/drawing/2014/main" val="845078378"/>
                    </a:ext>
                  </a:extLst>
                </a:gridCol>
                <a:gridCol w="2023571">
                  <a:extLst>
                    <a:ext uri="{9D8B030D-6E8A-4147-A177-3AD203B41FA5}">
                      <a16:colId xmlns:a16="http://schemas.microsoft.com/office/drawing/2014/main" val="3713051723"/>
                    </a:ext>
                  </a:extLst>
                </a:gridCol>
              </a:tblGrid>
              <a:tr h="244660">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endParaRPr lang="en-GB" dirty="0"/>
                    </a:p>
                  </a:txBody>
                  <a:tcPr/>
                </a:tc>
                <a:extLst>
                  <a:ext uri="{0D108BD9-81ED-4DB2-BD59-A6C34878D82A}">
                    <a16:rowId xmlns:a16="http://schemas.microsoft.com/office/drawing/2014/main" val="96402867"/>
                  </a:ext>
                </a:extLst>
              </a:tr>
              <a:tr h="1827758">
                <a:tc rowSpan="3" gridSpan="2">
                  <a:txBody>
                    <a:bodyPr/>
                    <a:lstStyle/>
                    <a:p>
                      <a:pPr marL="0" indent="0">
                        <a:buFont typeface="Arial" panose="020B0604020202020204" pitchFamily="34" charset="0"/>
                        <a:buNone/>
                      </a:pPr>
                      <a:r>
                        <a:rPr lang="en-GB" sz="1000" dirty="0"/>
                        <a:t>Human</a:t>
                      </a:r>
                      <a:r>
                        <a:rPr lang="en-GB" sz="1000" baseline="0" dirty="0"/>
                        <a:t> and Physical geography: use basic geographical vocabulary when referring to key physical and </a:t>
                      </a:r>
                      <a:r>
                        <a:rPr lang="en-GB" sz="1000" baseline="0"/>
                        <a:t>human features.</a:t>
                      </a:r>
                      <a:endParaRPr lang="en-GB" sz="1000"/>
                    </a:p>
                    <a:p>
                      <a:pPr marL="0" indent="0">
                        <a:buFont typeface="Arial" panose="020B0604020202020204" pitchFamily="34" charset="0"/>
                        <a:buNone/>
                      </a:pPr>
                      <a:r>
                        <a:rPr lang="en-GB" sz="1000" dirty="0"/>
                        <a:t>Place</a:t>
                      </a:r>
                      <a:r>
                        <a:rPr lang="en-GB" sz="1000" baseline="0" dirty="0"/>
                        <a:t> knowledge: understand geographical similarities and differences through studying the human and physical geography of a small area of the UK.</a:t>
                      </a:r>
                    </a:p>
                    <a:p>
                      <a:pPr marL="0" indent="0">
                        <a:buFont typeface="Arial" panose="020B0604020202020204" pitchFamily="34" charset="0"/>
                        <a:buNone/>
                      </a:pPr>
                      <a:r>
                        <a:rPr lang="en-GB" sz="1000" baseline="0" dirty="0"/>
                        <a:t>Geographical skills and fieldwork: use world maps, atlases and globes to identify the United Kingdom as well as  continents, countries and oceans studied in this key stage ; use simple compass directions and locational and directional language to describe the location of features and routes on map ; use aerial photographs and plan perspectives to recognise landmarks and basic human and physical features.</a:t>
                      </a:r>
                    </a:p>
                  </a:txBody>
                  <a:tcPr/>
                </a:tc>
                <a:tc rowSpan="3" hMerge="1">
                  <a:txBody>
                    <a:bodyPr/>
                    <a:lstStyle/>
                    <a:p>
                      <a:endParaRPr lang="en-GB"/>
                    </a:p>
                  </a:txBody>
                  <a:tcPr/>
                </a:tc>
                <a:tc rowSpan="7" gridSpan="4">
                  <a:txBody>
                    <a:bodyPr/>
                    <a:lstStyle/>
                    <a:p>
                      <a:pPr algn="l"/>
                      <a:r>
                        <a:rPr lang="en-GB" sz="900" b="0" baseline="0" dirty="0">
                          <a:solidFill>
                            <a:srgbClr val="FF0000"/>
                          </a:solidFill>
                        </a:rPr>
                        <a:t>Children’s personal geographies are many, varied and need to be elicited from them carefully. Using a series of images and getting them to look outside their own window will start this process. This simple set of discussion tools will allow them to see that there are different aspects of location and place knowledge which they can learn from each other. Children respond well to hearing about others’ experiences, and many children will see the same things on a daily basis. An extension to this activity could be to use Google™ </a:t>
                      </a:r>
                      <a:r>
                        <a:rPr lang="en-GB" sz="900" b="0" baseline="0" dirty="0" err="1">
                          <a:solidFill>
                            <a:srgbClr val="FF0000"/>
                          </a:solidFill>
                        </a:rPr>
                        <a:t>StreetView</a:t>
                      </a:r>
                      <a:r>
                        <a:rPr lang="en-GB" sz="900" b="0" baseline="0" dirty="0">
                          <a:solidFill>
                            <a:srgbClr val="FF0000"/>
                          </a:solidFill>
                        </a:rPr>
                        <a:t> to show what they see often and rarely.</a:t>
                      </a:r>
                    </a:p>
                    <a:p>
                      <a:pPr algn="l"/>
                      <a:r>
                        <a:rPr lang="en-GB" sz="900" b="0" baseline="0" dirty="0">
                          <a:solidFill>
                            <a:srgbClr val="FF0000"/>
                          </a:solidFill>
                        </a:rPr>
                        <a:t>It is good to elicit how often children go to different locations, as this will allow you to build up a picture of their range of experiences. This might be limited or might vary wildly across your class. This might be because of children’s lives (adults they live with) and regularity of travelling.</a:t>
                      </a:r>
                      <a:endParaRPr lang="en-GB" sz="900" dirty="0">
                        <a:solidFill>
                          <a:srgbClr val="FFC000"/>
                        </a:solidFill>
                      </a:endParaRPr>
                    </a:p>
                    <a:p>
                      <a:pPr algn="l"/>
                      <a:r>
                        <a:rPr lang="en-GB" sz="900" dirty="0">
                          <a:solidFill>
                            <a:srgbClr val="FFC000"/>
                          </a:solidFill>
                        </a:rPr>
                        <a:t>To know that the </a:t>
                      </a:r>
                      <a:r>
                        <a:rPr lang="en-US" sz="900" kern="1200" dirty="0">
                          <a:solidFill>
                            <a:srgbClr val="FFC000"/>
                          </a:solidFill>
                          <a:effectLst/>
                          <a:latin typeface="+mn-lt"/>
                          <a:ea typeface="+mn-ea"/>
                          <a:cs typeface="+mn-cs"/>
                        </a:rPr>
                        <a:t>perceptions of near and far here are very important to build up a sense of the children’s own mental maps of UK locations and places. Value their personal geography, their journeys and experience of holidays. Their knowledge will be very varied, as might yours be. Discuss with any other adults in the room, and show the children that there is not just one answer. It is a very important part of their growing geographical understanding that views matter – something that will be built on in KS2. Some of the images are of London, which to London schools might be near. To a Northern Ireland, Welsh or Scottish school, this would be far! Consider beforehand what to you is near and far.</a:t>
                      </a:r>
                      <a:endParaRPr lang="en-GB" sz="900" dirty="0">
                        <a:solidFill>
                          <a:srgbClr val="FF6600"/>
                        </a:solidFill>
                      </a:endParaRPr>
                    </a:p>
                    <a:p>
                      <a:r>
                        <a:rPr lang="en-GB" sz="900" kern="1200" dirty="0">
                          <a:solidFill>
                            <a:srgbClr val="00B050"/>
                          </a:solidFill>
                          <a:effectLst/>
                          <a:latin typeface="+mn-lt"/>
                          <a:ea typeface="+mn-ea"/>
                          <a:cs typeface="+mn-cs"/>
                        </a:rPr>
                        <a:t>You and your children may already have realised that places can hold a variety of meanings for us. Even a familiar location (the classroom) can be a rich source of discussion to build young children’s perception of space and place. What do they notice or not notice? They must start to realise that each place has been constructed or set out in a particular way. This is at the heart of understanding human and physical geography, and how humans ‘construct’ spaces. By us being tidy, organised or making an environment suitable/unsuitable to inhabit, we are making choices which every person affects through how they move, change or adapt the space. Messed-up maps (see above) are a useful technique to record ideas.</a:t>
                      </a:r>
                      <a:r>
                        <a:rPr lang="en-GB" sz="900" kern="1200" baseline="0" dirty="0">
                          <a:solidFill>
                            <a:srgbClr val="00B050"/>
                          </a:solidFill>
                          <a:effectLst/>
                          <a:latin typeface="+mn-lt"/>
                          <a:ea typeface="+mn-ea"/>
                          <a:cs typeface="+mn-cs"/>
                        </a:rPr>
                        <a:t> </a:t>
                      </a:r>
                      <a:r>
                        <a:rPr lang="en-US" sz="900" kern="1200" dirty="0">
                          <a:solidFill>
                            <a:srgbClr val="00B050"/>
                          </a:solidFill>
                          <a:effectLst/>
                          <a:latin typeface="+mn-lt"/>
                          <a:ea typeface="+mn-ea"/>
                          <a:cs typeface="+mn-cs"/>
                        </a:rPr>
                        <a:t>A children’s story book that deals with the issue of being lost is </a:t>
                      </a:r>
                      <a:r>
                        <a:rPr lang="en-US" sz="900" i="1" kern="1200" dirty="0">
                          <a:solidFill>
                            <a:srgbClr val="00B050"/>
                          </a:solidFill>
                          <a:effectLst/>
                          <a:latin typeface="+mn-lt"/>
                          <a:ea typeface="+mn-ea"/>
                          <a:cs typeface="+mn-cs"/>
                        </a:rPr>
                        <a:t>Lost!</a:t>
                      </a:r>
                      <a:r>
                        <a:rPr lang="en-US" sz="900" kern="1200" dirty="0">
                          <a:solidFill>
                            <a:srgbClr val="00B050"/>
                          </a:solidFill>
                          <a:effectLst/>
                          <a:latin typeface="+mn-lt"/>
                          <a:ea typeface="+mn-ea"/>
                          <a:cs typeface="+mn-cs"/>
                        </a:rPr>
                        <a:t> By David McPhail. Another that could inspire the children as map makers is </a:t>
                      </a:r>
                      <a:r>
                        <a:rPr lang="en-US" sz="900" i="1" kern="1200" dirty="0">
                          <a:solidFill>
                            <a:srgbClr val="00B050"/>
                          </a:solidFill>
                          <a:effectLst/>
                          <a:latin typeface="+mn-lt"/>
                          <a:ea typeface="+mn-ea"/>
                          <a:cs typeface="+mn-cs"/>
                        </a:rPr>
                        <a:t>My Map Book</a:t>
                      </a:r>
                      <a:r>
                        <a:rPr lang="en-US" sz="900" kern="1200" dirty="0">
                          <a:solidFill>
                            <a:srgbClr val="00B050"/>
                          </a:solidFill>
                          <a:effectLst/>
                          <a:latin typeface="+mn-lt"/>
                          <a:ea typeface="+mn-ea"/>
                          <a:cs typeface="+mn-cs"/>
                        </a:rPr>
                        <a:t> by Sarah </a:t>
                      </a:r>
                      <a:r>
                        <a:rPr lang="en-US" sz="900" kern="1200" dirty="0" err="1">
                          <a:solidFill>
                            <a:srgbClr val="00B050"/>
                          </a:solidFill>
                          <a:effectLst/>
                          <a:latin typeface="+mn-lt"/>
                          <a:ea typeface="+mn-ea"/>
                          <a:cs typeface="+mn-cs"/>
                        </a:rPr>
                        <a:t>Fanelli</a:t>
                      </a:r>
                      <a:r>
                        <a:rPr lang="en-US" sz="900" kern="1200" dirty="0">
                          <a:solidFill>
                            <a:srgbClr val="00B050"/>
                          </a:solidFill>
                          <a:effectLst/>
                          <a:latin typeface="+mn-lt"/>
                          <a:ea typeface="+mn-ea"/>
                          <a:cs typeface="+mn-cs"/>
                        </a:rPr>
                        <a:t>.</a:t>
                      </a:r>
                      <a:endParaRPr lang="en-GB" sz="900" dirty="0">
                        <a:solidFill>
                          <a:srgbClr val="FFC000"/>
                        </a:solidFill>
                      </a:endParaRPr>
                    </a:p>
                    <a:p>
                      <a:pPr algn="l"/>
                      <a:r>
                        <a:rPr lang="en-GB" sz="900" baseline="0" dirty="0">
                          <a:solidFill>
                            <a:srgbClr val="0070C0"/>
                          </a:solidFill>
                        </a:rPr>
                        <a:t>Following this session, decide on which local green space will be your journey’s end, and take your class on a fieldtrip. You will be making ten stops to see specific landmarks in your fieldtrip. Therefore, allowing children to look for the Alphabet Town letters gets them into the idea of reading a map to navigate in a safe, defined and familiar space first. The key idea here is independence from adult direction, something that many of the children will not have had much chance to develop.</a:t>
                      </a:r>
                    </a:p>
                    <a:p>
                      <a:pPr algn="l"/>
                      <a:r>
                        <a:rPr lang="en-GB" sz="900" baseline="0" dirty="0">
                          <a:solidFill>
                            <a:srgbClr val="0070C0"/>
                          </a:solidFill>
                        </a:rPr>
                        <a:t>A reason why this activity might be useful to do in small groups with an additional adult (or you as the teacher) is the difficulty that some children will have with it. Working with small groups in this way will allow you to correct misconceptions about direction, distance and orientation of the map. It will allow you to continue to build on their perceptions of place, and allow you to carry out assessments of their understanding of this topic so far. You can also adapt the map to support their understanding of any particular aspects as you see fit – what is the story of the location you are in? Keep asking yourself this question! </a:t>
                      </a:r>
                      <a:endParaRPr lang="en-GB" sz="900" baseline="0" dirty="0">
                        <a:solidFill>
                          <a:srgbClr val="00CC00"/>
                        </a:solidFill>
                      </a:endParaRPr>
                    </a:p>
                    <a:p>
                      <a:pPr algn="l"/>
                      <a:r>
                        <a:rPr lang="en-GB" sz="900" baseline="0" dirty="0">
                          <a:solidFill>
                            <a:srgbClr val="FF33CC"/>
                          </a:solidFill>
                        </a:rPr>
                        <a:t>Give children a sense (and experience) of what is near to them by using virtual means is one of the main purposes of a map. It gives them an overview so that they can start to draw conclusions about where it is that they live: Is it a town, city or hamlet? Is it urban or rural? Is there a large area of allotments (or a golf club) you could take them to or is the green space just hidden behind a building, wall or maybe it is private property? You will not be using these words at this stage, but their emerging sense of the world needs to be much more than just where they go with their parents and on linear routes such as roads.</a:t>
                      </a:r>
                    </a:p>
                    <a:p>
                      <a:pPr algn="l"/>
                      <a:r>
                        <a:rPr lang="en-GB" sz="900" baseline="0" dirty="0">
                          <a:solidFill>
                            <a:srgbClr val="FF33CC"/>
                          </a:solidFill>
                        </a:rPr>
                        <a:t>Consider how many of the children regularly go to open spaces. Are they children who roam free, or are they supervised closely in confined areas? This will vary hugely depending on the types of houses they live in, the local environment and how conducive it is for ‘playing out’. It also depends on whether you are near to graveyards, public or country parks, the beach or places that are suitable for outdoor activities such as cycling or walking.</a:t>
                      </a:r>
                    </a:p>
                    <a:p>
                      <a:pPr algn="l"/>
                      <a:r>
                        <a:rPr lang="en-GB" sz="900" baseline="0" dirty="0">
                          <a:solidFill>
                            <a:srgbClr val="FF33CC"/>
                          </a:solidFill>
                        </a:rPr>
                        <a:t>Share your experiences with the class, and say how you do/do not use green spaces. Say they are the ideal outdoor gym, and make connections with healthy lifestyles and their understanding of physical activity through PE.</a:t>
                      </a:r>
                      <a:endParaRPr lang="en-GB" sz="900" baseline="0" dirty="0">
                        <a:solidFill>
                          <a:srgbClr val="0070C0"/>
                        </a:solidFill>
                      </a:endParaRPr>
                    </a:p>
                    <a:p>
                      <a:pPr algn="l"/>
                      <a:r>
                        <a:rPr lang="en-GB" sz="900" baseline="0" dirty="0">
                          <a:solidFill>
                            <a:srgbClr val="7030A0"/>
                          </a:solidFill>
                        </a:rPr>
                        <a:t>It is worth reviewing at this point whether the children have good locational knowledge. This is an ability to know where they are in relation to other things – landmarks, open spaces and (although this has not been covered explicitly in this unit) each others’ houses. You need to connect the chronology of what they see on their local walks so that they can say what is furthest and nearest.</a:t>
                      </a:r>
                    </a:p>
                    <a:p>
                      <a:pPr algn="l"/>
                      <a:r>
                        <a:rPr lang="en-GB" sz="900" baseline="0" dirty="0">
                          <a:solidFill>
                            <a:srgbClr val="7030A0"/>
                          </a:solidFill>
                        </a:rPr>
                        <a:t>Remember that children will not have a sense of which local authority area they are in, or even town or village yet. These should be reinforced wherever possible here, to give the children a sense of a place within a place, which will be returned to again in later units. You might wish to read them I Am Here, Where Are You? by Anita Jones and Sarah Horne. This book gives the sense of the world as a series of locations within locations, rather like a Russian </a:t>
                      </a:r>
                      <a:r>
                        <a:rPr lang="en-GB" sz="900" baseline="0" dirty="0" err="1">
                          <a:solidFill>
                            <a:srgbClr val="7030A0"/>
                          </a:solidFill>
                        </a:rPr>
                        <a:t>Matryoshka</a:t>
                      </a:r>
                      <a:r>
                        <a:rPr lang="en-GB" sz="900" baseline="0" dirty="0">
                          <a:solidFill>
                            <a:srgbClr val="7030A0"/>
                          </a:solidFill>
                        </a:rPr>
                        <a:t> doll.</a:t>
                      </a:r>
                    </a:p>
                  </a:txBody>
                  <a:tcPr/>
                </a:tc>
                <a:tc rowSpan="7" hMerge="1">
                  <a:txBody>
                    <a:bodyPr/>
                    <a:lstStyle/>
                    <a:p>
                      <a:endParaRPr lang="en-GB" sz="1100" dirty="0"/>
                    </a:p>
                  </a:txBody>
                  <a:tcPr/>
                </a:tc>
                <a:tc rowSpan="7" hMerge="1">
                  <a:txBody>
                    <a:bodyPr/>
                    <a:lstStyle/>
                    <a:p>
                      <a:endParaRPr lang="en-GB"/>
                    </a:p>
                  </a:txBody>
                  <a:tcPr/>
                </a:tc>
                <a:tc rowSpan="7" hMerge="1">
                  <a:txBody>
                    <a:bodyPr/>
                    <a:lstStyle/>
                    <a:p>
                      <a:endParaRPr lang="en-GB" sz="1100" dirty="0"/>
                    </a:p>
                  </a:txBody>
                  <a:tcPr/>
                </a:tc>
                <a:tc gridSpan="2">
                  <a:txBody>
                    <a:bodyPr/>
                    <a:lstStyle/>
                    <a:p>
                      <a:r>
                        <a:rPr lang="en-GB" sz="1100" dirty="0"/>
                        <a:t>Restaurant,</a:t>
                      </a:r>
                      <a:r>
                        <a:rPr lang="en-GB" sz="1100" baseline="0" dirty="0"/>
                        <a:t> high street, supermarket, place of worship, bus stop, train station, hospital, car park, river, pond, park, playground, wood, hill, block of flats, bungalow, semi-detached house, stone cottage, school, near, far, Edinburgh, Cardiff, London, Birmingham, Snowdon, Isle of Wight, Fort William, Caernarfon castle, Manchester, East Anglia, map, plan, above, aerial, bird’s-eye view, familiar, see clearly (plain view), hidden, navigation, grid, symbols, open space, green space, field, forest, woodland, landmark, gold club, allotments, beach, cliffs, promenade, rarely, often</a:t>
                      </a:r>
                      <a:endParaRPr lang="en-GB" sz="1100" dirty="0"/>
                    </a:p>
                  </a:txBody>
                  <a:tcPr/>
                </a:tc>
                <a:tc hMerge="1">
                  <a:txBody>
                    <a:bodyPr/>
                    <a:lstStyle/>
                    <a:p>
                      <a:endParaRPr lang="en-GB" dirty="0"/>
                    </a:p>
                  </a:txBody>
                  <a:tcPr/>
                </a:tc>
                <a:extLst>
                  <a:ext uri="{0D108BD9-81ED-4DB2-BD59-A6C34878D82A}">
                    <a16:rowId xmlns:a16="http://schemas.microsoft.com/office/drawing/2014/main" val="1267818584"/>
                  </a:ext>
                </a:extLst>
              </a:tr>
              <a:tr h="244660">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100" dirty="0"/>
                        <a:t>People</a:t>
                      </a:r>
                      <a:r>
                        <a:rPr lang="en-GB" sz="1100" baseline="0" dirty="0"/>
                        <a:t> of interest</a:t>
                      </a:r>
                      <a:endParaRPr lang="en-GB" sz="1100" dirty="0"/>
                    </a:p>
                  </a:txBody>
                  <a:tcPr/>
                </a:tc>
                <a:tc>
                  <a:txBody>
                    <a:bodyPr/>
                    <a:lstStyle/>
                    <a:p>
                      <a:r>
                        <a:rPr lang="en-GB" sz="1100" dirty="0"/>
                        <a:t>Linked Texts</a:t>
                      </a:r>
                    </a:p>
                  </a:txBody>
                  <a:tcPr/>
                </a:tc>
                <a:extLst>
                  <a:ext uri="{0D108BD9-81ED-4DB2-BD59-A6C34878D82A}">
                    <a16:rowId xmlns:a16="http://schemas.microsoft.com/office/drawing/2014/main" val="1698299168"/>
                  </a:ext>
                </a:extLst>
              </a:tr>
              <a:tr h="1450221">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Local</a:t>
                      </a:r>
                      <a:r>
                        <a:rPr lang="en-GB" sz="1100" baseline="0" dirty="0"/>
                        <a:t> people</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aseline="0" dirty="0"/>
                        <a:t>Neighbours</a:t>
                      </a:r>
                      <a:endParaRPr lang="en-GB" sz="1100" dirty="0"/>
                    </a:p>
                  </a:txBody>
                  <a:tcPr/>
                </a:tc>
                <a:tc>
                  <a:txBody>
                    <a:bodyPr/>
                    <a:lstStyle/>
                    <a:p>
                      <a:r>
                        <a:rPr lang="en-GB" sz="1100" baseline="0" dirty="0"/>
                        <a:t>‘</a:t>
                      </a:r>
                      <a:r>
                        <a:rPr lang="en-GB" sz="1100" baseline="0" dirty="0" err="1"/>
                        <a:t>Skyfishing</a:t>
                      </a:r>
                      <a:r>
                        <a:rPr lang="en-GB" sz="1100" baseline="0" dirty="0"/>
                        <a:t>’ by Gideon Steer</a:t>
                      </a:r>
                    </a:p>
                    <a:p>
                      <a:r>
                        <a:rPr lang="en-GB" sz="1100" baseline="0" dirty="0"/>
                        <a:t>‘Fishing with Grandma’ by Susan </a:t>
                      </a:r>
                      <a:r>
                        <a:rPr lang="en-GB" sz="1100" baseline="0" dirty="0" err="1"/>
                        <a:t>Avingaq</a:t>
                      </a:r>
                      <a:endParaRPr lang="en-GB" sz="1100" baseline="0" dirty="0"/>
                    </a:p>
                    <a:p>
                      <a:r>
                        <a:rPr lang="en-GB" sz="1100" baseline="0" dirty="0"/>
                        <a:t>‘Hand over Hand’ by Alma Fullerton</a:t>
                      </a:r>
                    </a:p>
                    <a:p>
                      <a:r>
                        <a:rPr lang="en-GB" sz="1100" baseline="0" dirty="0"/>
                        <a:t>‘Down by the River’ by Andrew Weiner</a:t>
                      </a:r>
                    </a:p>
                  </a:txBody>
                  <a:tcPr/>
                </a:tc>
                <a:extLst>
                  <a:ext uri="{0D108BD9-81ED-4DB2-BD59-A6C34878D82A}">
                    <a16:rowId xmlns:a16="http://schemas.microsoft.com/office/drawing/2014/main" val="3817116731"/>
                  </a:ext>
                </a:extLst>
              </a:tr>
              <a:tr h="244660">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gridSpan="2">
                  <a:txBody>
                    <a:bodyPr/>
                    <a:lstStyle/>
                    <a:p>
                      <a:pPr algn="ctr"/>
                      <a:r>
                        <a:rPr lang="en-GB" sz="1100" dirty="0"/>
                        <a:t>Disciplinary Knowledge</a:t>
                      </a:r>
                    </a:p>
                  </a:txBody>
                  <a:tcPr/>
                </a:tc>
                <a:tc hMerge="1">
                  <a:txBody>
                    <a:bodyPr/>
                    <a:lstStyle/>
                    <a:p>
                      <a:endParaRPr lang="en-GB" sz="1100" dirty="0"/>
                    </a:p>
                  </a:txBody>
                  <a:tcPr/>
                </a:tc>
                <a:extLst>
                  <a:ext uri="{0D108BD9-81ED-4DB2-BD59-A6C34878D82A}">
                    <a16:rowId xmlns:a16="http://schemas.microsoft.com/office/drawing/2014/main" val="2656242789"/>
                  </a:ext>
                </a:extLst>
              </a:tr>
              <a:tr h="741632">
                <a:tc gridSpan="2">
                  <a:txBody>
                    <a:bodyPr/>
                    <a:lstStyle/>
                    <a:p>
                      <a:r>
                        <a:rPr lang="en-GB" sz="1100" dirty="0"/>
                        <a:t>YEFS: Homes</a:t>
                      </a:r>
                      <a:r>
                        <a:rPr lang="en-GB" sz="1100" baseline="0" dirty="0"/>
                        <a:t> (What is a home?)</a:t>
                      </a:r>
                    </a:p>
                    <a:p>
                      <a:endParaRPr lang="en-GB" sz="1100" dirty="0"/>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rowSpan="3" gridSpan="2">
                  <a:txBody>
                    <a:bodyPr/>
                    <a:lstStyle/>
                    <a:p>
                      <a:r>
                        <a:rPr lang="en-GB" sz="1100" dirty="0"/>
                        <a:t>Unit n this unit, the children will:</a:t>
                      </a:r>
                    </a:p>
                    <a:p>
                      <a:r>
                        <a:rPr lang="en-GB" sz="1100" dirty="0"/>
                        <a:t>• identify the significant features</a:t>
                      </a:r>
                      <a:r>
                        <a:rPr lang="en-GB" sz="1100" baseline="0" dirty="0"/>
                        <a:t> </a:t>
                      </a:r>
                      <a:r>
                        <a:rPr lang="en-GB" sz="1100" dirty="0"/>
                        <a:t>(landmarks) of their local area and</a:t>
                      </a:r>
                      <a:r>
                        <a:rPr lang="en-GB" sz="1100" baseline="0" dirty="0"/>
                        <a:t> </a:t>
                      </a:r>
                      <a:r>
                        <a:rPr lang="en-GB" sz="1100" dirty="0"/>
                        <a:t>consider viewpoints in relation to this</a:t>
                      </a:r>
                    </a:p>
                    <a:p>
                      <a:r>
                        <a:rPr lang="en-GB" sz="1100" dirty="0"/>
                        <a:t>• compare journeys and landscapes</a:t>
                      </a:r>
                      <a:r>
                        <a:rPr lang="en-GB" sz="1100" baseline="0" dirty="0"/>
                        <a:t> </a:t>
                      </a:r>
                      <a:r>
                        <a:rPr lang="en-GB" sz="1100" dirty="0"/>
                        <a:t>and understand near/far, often/</a:t>
                      </a:r>
                      <a:r>
                        <a:rPr lang="en-GB" sz="1100" baseline="0" dirty="0"/>
                        <a:t> </a:t>
                      </a:r>
                      <a:r>
                        <a:rPr lang="en-GB" sz="1100" dirty="0"/>
                        <a:t>rarely</a:t>
                      </a:r>
                    </a:p>
                    <a:p>
                      <a:r>
                        <a:rPr lang="en-GB" sz="1100" dirty="0"/>
                        <a:t>• learn about maps, map-making and</a:t>
                      </a:r>
                      <a:r>
                        <a:rPr lang="en-GB" sz="1100" baseline="0" dirty="0"/>
                        <a:t> </a:t>
                      </a:r>
                      <a:r>
                        <a:rPr lang="en-GB" sz="1100" dirty="0"/>
                        <a:t>symbols. </a:t>
                      </a:r>
                    </a:p>
                  </a:txBody>
                  <a:tcPr/>
                </a:tc>
                <a:tc rowSpan="3" hMerge="1">
                  <a:txBody>
                    <a:bodyPr/>
                    <a:lstStyle/>
                    <a:p>
                      <a:endParaRPr lang="en-GB" sz="1100" dirty="0"/>
                    </a:p>
                  </a:txBody>
                  <a:tcPr/>
                </a:tc>
                <a:extLst>
                  <a:ext uri="{0D108BD9-81ED-4DB2-BD59-A6C34878D82A}">
                    <a16:rowId xmlns:a16="http://schemas.microsoft.com/office/drawing/2014/main" val="1740481448"/>
                  </a:ext>
                </a:extLst>
              </a:tr>
              <a:tr h="244660">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1633013">
                <a:tc gridSpan="2">
                  <a:txBody>
                    <a:bodyPr/>
                    <a:lstStyle/>
                    <a:p>
                      <a:r>
                        <a:rPr lang="en-GB" sz="1100" baseline="0" dirty="0"/>
                        <a:t>Y3: Coasts (Do we like to be beside the seaside?)</a:t>
                      </a:r>
                    </a:p>
                    <a:p>
                      <a:r>
                        <a:rPr lang="en-GB" sz="1100" baseline="0" dirty="0"/>
                        <a:t>Y5: Changes in our local environment (How is our country changing?)</a:t>
                      </a:r>
                    </a:p>
                    <a:p>
                      <a:r>
                        <a:rPr lang="en-GB" sz="1100" baseline="0" dirty="0"/>
                        <a:t>Y6: Our World in the future (How will our world look in the future?)</a:t>
                      </a:r>
                      <a:endParaRPr lang="en-GB" sz="1100" dirty="0"/>
                    </a:p>
                    <a:p>
                      <a:endParaRPr lang="en-GB" sz="1100" dirty="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dirty="0"/>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289755">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373424">
                <a:tc>
                  <a:txBody>
                    <a:bodyPr/>
                    <a:lstStyle/>
                    <a:p>
                      <a:pPr algn="ctr"/>
                      <a:r>
                        <a:rPr lang="en-GB" sz="1100" u="none" dirty="0"/>
                        <a:t>WEEK 1</a:t>
                      </a:r>
                    </a:p>
                  </a:txBody>
                  <a:tcPr/>
                </a:tc>
                <a:tc gridSpan="2">
                  <a:txBody>
                    <a:bodyPr/>
                    <a:lstStyle/>
                    <a:p>
                      <a:pPr algn="ctr"/>
                      <a:r>
                        <a:rPr lang="en-GB" sz="1100" u="none"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a:t>
                      </a:r>
                      <a:r>
                        <a:rPr lang="en-GB" sz="1100" baseline="0" dirty="0"/>
                        <a:t> 4</a:t>
                      </a:r>
                      <a:endParaRPr lang="en-GB" sz="1100" dirty="0"/>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140639">
                <a:tc>
                  <a:txBody>
                    <a:bodyPr/>
                    <a:lstStyle/>
                    <a:p>
                      <a:pPr algn="ctr"/>
                      <a:endParaRPr lang="en-GB" sz="1100" dirty="0"/>
                    </a:p>
                    <a:p>
                      <a:pPr algn="ctr"/>
                      <a:r>
                        <a:rPr lang="en-GB" sz="1100" dirty="0">
                          <a:solidFill>
                            <a:srgbClr val="FF0000"/>
                          </a:solidFill>
                        </a:rPr>
                        <a:t>What</a:t>
                      </a:r>
                      <a:r>
                        <a:rPr lang="en-GB" sz="1100" baseline="0" dirty="0">
                          <a:solidFill>
                            <a:srgbClr val="FF0000"/>
                          </a:solidFill>
                        </a:rPr>
                        <a:t> do we know as ‘local area experts’?</a:t>
                      </a: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6600"/>
                          </a:solidFill>
                          <a:effectLst/>
                          <a:uLnTx/>
                          <a:uFillTx/>
                          <a:latin typeface="+mn-lt"/>
                          <a:ea typeface="+mn-ea"/>
                          <a:cs typeface="+mn-cs"/>
                        </a:rPr>
                        <a:t>What is near to us and what is far away?</a:t>
                      </a:r>
                      <a:endParaRPr lang="en-GB" sz="1100" dirty="0"/>
                    </a:p>
                  </a:txBody>
                  <a:tcPr/>
                </a:tc>
                <a:tc hMerge="1">
                  <a:txBody>
                    <a:bodyPr/>
                    <a:lstStyle/>
                    <a:p>
                      <a:endParaRPr lang="en-GB"/>
                    </a:p>
                  </a:txBody>
                  <a:tcPr/>
                </a:tc>
                <a:tc>
                  <a:txBody>
                    <a:bodyPr/>
                    <a:lstStyle/>
                    <a:p>
                      <a:pPr algn="ctr"/>
                      <a:endParaRPr lang="en-GB" sz="1100" dirty="0"/>
                    </a:p>
                    <a:p>
                      <a:pPr algn="ctr"/>
                      <a:r>
                        <a:rPr lang="en-GB" sz="1100" dirty="0">
                          <a:solidFill>
                            <a:srgbClr val="00B050"/>
                          </a:solidFill>
                        </a:rPr>
                        <a:t>How</a:t>
                      </a:r>
                      <a:r>
                        <a:rPr lang="en-GB" sz="1100" baseline="0" dirty="0">
                          <a:solidFill>
                            <a:srgbClr val="00B050"/>
                          </a:solidFill>
                        </a:rPr>
                        <a:t> do you read a plan?</a:t>
                      </a:r>
                      <a:endParaRPr lang="en-GB" sz="1100" dirty="0">
                        <a:solidFill>
                          <a:srgbClr val="00B050"/>
                        </a:solidFill>
                      </a:endParaRPr>
                    </a:p>
                  </a:txBody>
                  <a:tcPr/>
                </a:tc>
                <a:tc>
                  <a:txBody>
                    <a:bodyPr/>
                    <a:lstStyle/>
                    <a:p>
                      <a:pPr algn="ctr"/>
                      <a:endParaRPr lang="en-GB" sz="1100" dirty="0"/>
                    </a:p>
                    <a:p>
                      <a:pPr algn="ctr"/>
                      <a:r>
                        <a:rPr lang="en-GB" sz="1100" dirty="0">
                          <a:solidFill>
                            <a:srgbClr val="0070C0"/>
                          </a:solidFill>
                        </a:rPr>
                        <a:t>How</a:t>
                      </a:r>
                      <a:r>
                        <a:rPr lang="en-GB" sz="1100" baseline="0" dirty="0">
                          <a:solidFill>
                            <a:srgbClr val="0070C0"/>
                          </a:solidFill>
                        </a:rPr>
                        <a:t> do you use a map?</a:t>
                      </a:r>
                      <a:endParaRPr lang="en-GB" sz="1100" dirty="0">
                        <a:solidFill>
                          <a:srgbClr val="0070C0"/>
                        </a:solidFill>
                      </a:endParaRPr>
                    </a:p>
                  </a:txBody>
                  <a:tcPr/>
                </a:tc>
                <a:tc gridSpan="2">
                  <a:txBody>
                    <a:bodyPr/>
                    <a:lstStyle/>
                    <a:p>
                      <a:pPr algn="ctr"/>
                      <a:endParaRPr lang="en-GB" sz="1100" dirty="0"/>
                    </a:p>
                    <a:p>
                      <a:pPr algn="ctr"/>
                      <a:r>
                        <a:rPr lang="en-GB" sz="1100" dirty="0">
                          <a:solidFill>
                            <a:srgbClr val="FF33CC"/>
                          </a:solidFill>
                        </a:rPr>
                        <a:t>Where</a:t>
                      </a:r>
                      <a:r>
                        <a:rPr lang="en-GB" sz="1100" baseline="0" dirty="0">
                          <a:solidFill>
                            <a:srgbClr val="FF33CC"/>
                          </a:solidFill>
                        </a:rPr>
                        <a:t> is our nearest open space?</a:t>
                      </a:r>
                      <a:endParaRPr lang="en-GB" sz="1100" dirty="0">
                        <a:solidFill>
                          <a:srgbClr val="FF33CC"/>
                        </a:solidFill>
                      </a:endParaRPr>
                    </a:p>
                  </a:txBody>
                  <a:tcPr/>
                </a:tc>
                <a:tc hMerge="1">
                  <a:txBody>
                    <a:bodyPr/>
                    <a:lstStyle/>
                    <a:p>
                      <a:endParaRPr lang="en-GB"/>
                    </a:p>
                  </a:txBody>
                  <a:tcPr/>
                </a:tc>
                <a:tc>
                  <a:txBody>
                    <a:bodyPr/>
                    <a:lstStyle/>
                    <a:p>
                      <a:pPr algn="ctr"/>
                      <a:endParaRPr lang="en-GB" sz="1100" dirty="0"/>
                    </a:p>
                    <a:p>
                      <a:pPr algn="ctr"/>
                      <a:r>
                        <a:rPr lang="en-GB" sz="1100" dirty="0">
                          <a:solidFill>
                            <a:srgbClr val="7030A0"/>
                          </a:solidFill>
                        </a:rPr>
                        <a:t>Can</a:t>
                      </a:r>
                      <a:r>
                        <a:rPr lang="en-GB" sz="1100" baseline="0" dirty="0">
                          <a:solidFill>
                            <a:srgbClr val="7030A0"/>
                          </a:solidFill>
                        </a:rPr>
                        <a:t> we share our journey t explain what our area is like?</a:t>
                      </a:r>
                      <a:endParaRPr lang="en-GB" sz="11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9005618"/>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Make a 3-D model of your local area</a:t>
            </a:r>
          </a:p>
        </p:txBody>
      </p:sp>
      <p:sp>
        <p:nvSpPr>
          <p:cNvPr id="28" name="TextBox 27"/>
          <p:cNvSpPr txBox="1"/>
          <p:nvPr/>
        </p:nvSpPr>
        <p:spPr>
          <a:xfrm>
            <a:off x="1886065" y="249291"/>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1 Unit 1: Our local area  </a:t>
            </a:r>
          </a:p>
        </p:txBody>
      </p:sp>
      <p:pic>
        <p:nvPicPr>
          <p:cNvPr id="11" name="Picture 10"/>
          <p:cNvPicPr>
            <a:picLocks noChangeAspect="1"/>
          </p:cNvPicPr>
          <p:nvPr/>
        </p:nvPicPr>
        <p:blipFill>
          <a:blip r:embed="rId3"/>
          <a:stretch>
            <a:fillRect/>
          </a:stretch>
        </p:blipFill>
        <p:spPr>
          <a:xfrm>
            <a:off x="330085" y="206382"/>
            <a:ext cx="1508661" cy="404553"/>
          </a:xfrm>
          <a:prstGeom prst="rect">
            <a:avLst/>
          </a:prstGeom>
        </p:spPr>
      </p:pic>
      <p:pic>
        <p:nvPicPr>
          <p:cNvPr id="16" name="Picture 15">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632731" y="8641061"/>
            <a:ext cx="308780" cy="308780"/>
          </a:xfrm>
          <a:prstGeom prst="rect">
            <a:avLst/>
          </a:prstGeom>
        </p:spPr>
      </p:pic>
      <p:pic>
        <p:nvPicPr>
          <p:cNvPr id="13" name="Picture 12">
            <a:extLst>
              <a:ext uri="{FF2B5EF4-FFF2-40B4-BE49-F238E27FC236}">
                <a16:creationId xmlns:a16="http://schemas.microsoft.com/office/drawing/2014/main" id="{967F8788-924C-4D1A-A57B-233CFCF71B73}"/>
              </a:ext>
            </a:extLst>
          </p:cNvPr>
          <p:cNvPicPr>
            <a:picLocks noChangeAspect="1"/>
          </p:cNvPicPr>
          <p:nvPr/>
        </p:nvPicPr>
        <p:blipFill>
          <a:blip r:embed="rId5"/>
          <a:stretch>
            <a:fillRect/>
          </a:stretch>
        </p:blipFill>
        <p:spPr>
          <a:xfrm>
            <a:off x="3791243" y="8552417"/>
            <a:ext cx="405112" cy="405112"/>
          </a:xfrm>
          <a:prstGeom prst="rect">
            <a:avLst/>
          </a:prstGeom>
        </p:spPr>
      </p:pic>
      <p:pic>
        <p:nvPicPr>
          <p:cNvPr id="15" name="Picture 14">
            <a:extLst>
              <a:ext uri="{FF2B5EF4-FFF2-40B4-BE49-F238E27FC236}">
                <a16:creationId xmlns:a16="http://schemas.microsoft.com/office/drawing/2014/main" id="{967F8788-924C-4D1A-A57B-233CFCF71B73}"/>
              </a:ext>
            </a:extLst>
          </p:cNvPr>
          <p:cNvPicPr>
            <a:picLocks noChangeAspect="1"/>
          </p:cNvPicPr>
          <p:nvPr/>
        </p:nvPicPr>
        <p:blipFill>
          <a:blip r:embed="rId5"/>
          <a:stretch>
            <a:fillRect/>
          </a:stretch>
        </p:blipFill>
        <p:spPr>
          <a:xfrm>
            <a:off x="1830273" y="8572618"/>
            <a:ext cx="405112" cy="405112"/>
          </a:xfrm>
          <a:prstGeom prst="rect">
            <a:avLst/>
          </a:prstGeom>
        </p:spPr>
      </p:pic>
      <p:pic>
        <p:nvPicPr>
          <p:cNvPr id="20" name="Picture 19">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4770309" y="8606152"/>
            <a:ext cx="308780" cy="308780"/>
          </a:xfrm>
          <a:prstGeom prst="rect">
            <a:avLst/>
          </a:prstGeom>
        </p:spPr>
      </p:pic>
      <p:pic>
        <p:nvPicPr>
          <p:cNvPr id="21"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688069" y="8572618"/>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6776521" y="8620784"/>
            <a:ext cx="308780" cy="308780"/>
          </a:xfrm>
          <a:prstGeom prst="rect">
            <a:avLst/>
          </a:prstGeom>
        </p:spPr>
      </p:pic>
      <p:pic>
        <p:nvPicPr>
          <p:cNvPr id="23"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25340" y="8557449"/>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8794200" y="8572455"/>
            <a:ext cx="308780" cy="308780"/>
          </a:xfrm>
          <a:prstGeom prst="rect">
            <a:avLst/>
          </a:prstGeom>
        </p:spPr>
      </p:pic>
      <p:pic>
        <p:nvPicPr>
          <p:cNvPr id="26" name="Picture 25">
            <a:extLst>
              <a:ext uri="{FF2B5EF4-FFF2-40B4-BE49-F238E27FC236}">
                <a16:creationId xmlns:a16="http://schemas.microsoft.com/office/drawing/2014/main" id="{967F8788-924C-4D1A-A57B-233CFCF71B73}"/>
              </a:ext>
            </a:extLst>
          </p:cNvPr>
          <p:cNvPicPr>
            <a:picLocks noChangeAspect="1"/>
          </p:cNvPicPr>
          <p:nvPr/>
        </p:nvPicPr>
        <p:blipFill>
          <a:blip r:embed="rId5"/>
          <a:stretch>
            <a:fillRect/>
          </a:stretch>
        </p:blipFill>
        <p:spPr>
          <a:xfrm>
            <a:off x="9784530" y="8529147"/>
            <a:ext cx="405112" cy="405112"/>
          </a:xfrm>
          <a:prstGeom prst="rect">
            <a:avLst/>
          </a:prstGeom>
        </p:spPr>
      </p:pic>
      <p:pic>
        <p:nvPicPr>
          <p:cNvPr id="27"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255579" y="8597912"/>
            <a:ext cx="443837" cy="443837"/>
          </a:xfrm>
          <a:prstGeom prst="rect">
            <a:avLst/>
          </a:prstGeom>
          <a:noFill/>
          <a:extLst>
            <a:ext uri="{909E8E84-426E-40DD-AFC4-6F175D3DCCD1}">
              <a14:hiddenFill xmlns:a14="http://schemas.microsoft.com/office/drawing/2010/main">
                <a:solidFill>
                  <a:srgbClr val="FFFFFF"/>
                </a:solidFill>
              </a14:hiddenFill>
            </a:ext>
          </a:extLst>
        </p:spPr>
      </p:pic>
      <p:sp>
        <p:nvSpPr>
          <p:cNvPr id="19" name="Frame 18"/>
          <p:cNvSpPr/>
          <p:nvPr/>
        </p:nvSpPr>
        <p:spPr>
          <a:xfrm>
            <a:off x="-1" y="12192"/>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spTree>
    <p:extLst>
      <p:ext uri="{BB962C8B-B14F-4D97-AF65-F5344CB8AC3E}">
        <p14:creationId xmlns:p14="http://schemas.microsoft.com/office/powerpoint/2010/main" val="2687304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415102" y="262826"/>
            <a:ext cx="961772" cy="403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3791511178"/>
              </p:ext>
            </p:extLst>
          </p:nvPr>
        </p:nvGraphicFramePr>
        <p:xfrm>
          <a:off x="330086" y="626311"/>
          <a:ext cx="12141426" cy="8773298"/>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457276">
                  <a:extLst>
                    <a:ext uri="{9D8B030D-6E8A-4147-A177-3AD203B41FA5}">
                      <a16:colId xmlns:a16="http://schemas.microsoft.com/office/drawing/2014/main" val="1615232983"/>
                    </a:ext>
                  </a:extLst>
                </a:gridCol>
                <a:gridCol w="1566295">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291749">
                  <a:extLst>
                    <a:ext uri="{9D8B030D-6E8A-4147-A177-3AD203B41FA5}">
                      <a16:colId xmlns:a16="http://schemas.microsoft.com/office/drawing/2014/main" val="845078378"/>
                    </a:ext>
                  </a:extLst>
                </a:gridCol>
                <a:gridCol w="2023571">
                  <a:extLst>
                    <a:ext uri="{9D8B030D-6E8A-4147-A177-3AD203B41FA5}">
                      <a16:colId xmlns:a16="http://schemas.microsoft.com/office/drawing/2014/main" val="3713051723"/>
                    </a:ext>
                  </a:extLst>
                </a:gridCol>
              </a:tblGrid>
              <a:tr h="253036">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endParaRPr lang="en-GB" dirty="0"/>
                    </a:p>
                  </a:txBody>
                  <a:tcPr/>
                </a:tc>
                <a:extLst>
                  <a:ext uri="{0D108BD9-81ED-4DB2-BD59-A6C34878D82A}">
                    <a16:rowId xmlns:a16="http://schemas.microsoft.com/office/drawing/2014/main" val="96402867"/>
                  </a:ext>
                </a:extLst>
              </a:tr>
              <a:tr h="1399143">
                <a:tc rowSpan="3" gridSpan="2">
                  <a:txBody>
                    <a:bodyPr/>
                    <a:lstStyle/>
                    <a:p>
                      <a:pPr marL="0" indent="0">
                        <a:buFont typeface="Arial" panose="020B0604020202020204" pitchFamily="34" charset="0"/>
                        <a:buNone/>
                      </a:pPr>
                      <a:r>
                        <a:rPr lang="en-GB" sz="1000" dirty="0"/>
                        <a:t>Human</a:t>
                      </a:r>
                      <a:r>
                        <a:rPr lang="en-GB" sz="1000" baseline="0" dirty="0"/>
                        <a:t> and physical geography: identify seasonal and daily weather patterns in the UK and the location of hot and cold areas of the world in relation to the Equator and Poles ; use basic geographical vocabulary when referring to key physical and human features.</a:t>
                      </a:r>
                    </a:p>
                    <a:p>
                      <a:pPr marL="0" indent="0">
                        <a:buFont typeface="Arial" panose="020B0604020202020204" pitchFamily="34" charset="0"/>
                        <a:buNone/>
                      </a:pPr>
                      <a:r>
                        <a:rPr lang="en-GB" sz="1000" baseline="0" dirty="0"/>
                        <a:t>Geographical skills and fieldwork: use world maps, atlases and globes to identify the United Kingdom as well as  continents, countries and oceans studied in this key stage ; use simple compass directions and locational and directional language to describe the location of features and routes on map ; use aerial photographs and plan perspectives to recognise landmarks and basic human and physical features.</a:t>
                      </a:r>
                    </a:p>
                  </a:txBody>
                  <a:tcPr/>
                </a:tc>
                <a:tc rowSpan="3" hMerge="1">
                  <a:txBody>
                    <a:bodyPr/>
                    <a:lstStyle/>
                    <a:p>
                      <a:endParaRPr lang="en-GB"/>
                    </a:p>
                  </a:txBody>
                  <a:tcPr/>
                </a:tc>
                <a:tc rowSpan="7" gridSpan="4">
                  <a:txBody>
                    <a:bodyPr/>
                    <a:lstStyle/>
                    <a:p>
                      <a:pPr algn="l"/>
                      <a:r>
                        <a:rPr lang="en-GB" sz="900" dirty="0">
                          <a:solidFill>
                            <a:srgbClr val="FF0000"/>
                          </a:solidFill>
                        </a:rPr>
                        <a:t>Daily change is something that is familiar to us. Learning about the four UK seasons with their distinct characters and observation of the physical world develops children’s geographical skills. Eliciting children’s memories of weather patterns during recent times and through the year (What is it like near Christmas, Easter or Sports Day?) is important.</a:t>
                      </a:r>
                    </a:p>
                    <a:p>
                      <a:pPr algn="l"/>
                      <a:r>
                        <a:rPr lang="en-GB" sz="900" dirty="0">
                          <a:solidFill>
                            <a:srgbClr val="FF0000"/>
                          </a:solidFill>
                        </a:rPr>
                        <a:t>Try to consider what patterns are local to you – Are you near a hill or a mountain? How close to the coast are you? Are you urban or rural? All these will affect the general weather patterns close to you. Remember, in general, places in the east and south of the UK tend to be drier, warmer, sunnier and less windy than those further west and north. Favourable weather conditions usually occur more often in the spring and summer than in autumn and winter. Do look through the Met Office link in Resources below, which details regional climates.</a:t>
                      </a:r>
                    </a:p>
                    <a:p>
                      <a:pPr algn="l"/>
                      <a:r>
                        <a:rPr lang="en-GB" sz="900" dirty="0">
                          <a:solidFill>
                            <a:srgbClr val="FF0000"/>
                          </a:solidFill>
                        </a:rPr>
                        <a:t>You might need to explain what clouds are, and explain that they are tiny droplets of water. Boil a kettle (if necessary) and make a cloud! Use a mirror to collect the condensation and make it rain. Explain that dark clouds are full of water, that high clouds are made of ice sometimes, called horsetails. You might also use children’s books, such as Eric Carle’s Little Cloud.</a:t>
                      </a:r>
                      <a:endParaRPr lang="en-GB" sz="900" baseline="0" dirty="0">
                        <a:solidFill>
                          <a:srgbClr val="FFC000"/>
                        </a:solidFill>
                      </a:endParaRPr>
                    </a:p>
                    <a:p>
                      <a:pPr algn="l"/>
                      <a:endParaRPr lang="en-GB" sz="900" dirty="0">
                        <a:solidFill>
                          <a:srgbClr val="FFC000"/>
                        </a:solidFill>
                      </a:endParaRPr>
                    </a:p>
                    <a:p>
                      <a:pPr algn="l"/>
                      <a:r>
                        <a:rPr lang="en-GB" sz="900" dirty="0">
                          <a:solidFill>
                            <a:srgbClr val="FFC000"/>
                          </a:solidFill>
                        </a:rPr>
                        <a:t>Build the children’s vocabulary, both from what they can see and imagine, is important in these sessions. Giving them plenty of visual stimulus is important too – they may never have seen different types of weather, and catching sight of more extreme weather such as thunder, lightning or gales in some parts of the country is difficult. You need to focus on the senses – how is a gale different to wind? You might want to find additional videos online of these types of weathers if they find visualising them hard.</a:t>
                      </a:r>
                    </a:p>
                    <a:p>
                      <a:pPr algn="l"/>
                      <a:r>
                        <a:rPr lang="en-GB" sz="900" dirty="0">
                          <a:solidFill>
                            <a:srgbClr val="FFC000"/>
                          </a:solidFill>
                        </a:rPr>
                        <a:t>There are clear links to maths in these lessons – collecting data, interpreting it and presenting it in a form that can be understood. Vary how you present this data, and actively show the children the BBC weather site, as it is a very clear way for them to see how the weather is presented for your postcode. Ask them what should we type in to find out our weather? For higher attaining children, you might consider wind speed or other measures that the site shows, such as hours of sunshine, in preparation for the next lesson.</a:t>
                      </a:r>
                      <a:endParaRPr lang="en-GB" sz="900" dirty="0">
                        <a:solidFill>
                          <a:srgbClr val="FF6600"/>
                        </a:solidFill>
                      </a:endParaRPr>
                    </a:p>
                    <a:p>
                      <a:pPr algn="l"/>
                      <a:endParaRPr lang="en-GB" sz="900" dirty="0">
                        <a:solidFill>
                          <a:srgbClr val="00B050"/>
                        </a:solidFill>
                      </a:endParaRPr>
                    </a:p>
                    <a:p>
                      <a:pPr algn="l"/>
                      <a:r>
                        <a:rPr lang="en-GB" sz="900" dirty="0">
                          <a:solidFill>
                            <a:srgbClr val="00B050"/>
                          </a:solidFill>
                        </a:rPr>
                        <a:t>Explain that as we are on the edge of the Atlantic Ocean, as well as close to the continent of Europe, we get different weather from different directions. You might show or describe the illustration of UK with arrows and the prevailing winds (teaching slide 7). Winds from different directions have different properties. Even if you do not have a compass, you can work out the direction of the wind by looking at where the sun is (providing it is visible!) in the sky. It rises in the East and sinks in the West. It is worth teaching the children this.  Gain further by reading the excellent notes from the Royal Meteorological Society</a:t>
                      </a:r>
                    </a:p>
                    <a:p>
                      <a:pPr algn="l"/>
                      <a:r>
                        <a:rPr lang="en-GB" sz="900" dirty="0">
                          <a:solidFill>
                            <a:srgbClr val="00B050"/>
                          </a:solidFill>
                        </a:rPr>
                        <a:t>You could demonstrate concepts of why wind moves (and of air pressure without being explicit) using these</a:t>
                      </a:r>
                      <a:r>
                        <a:rPr lang="en-GB" sz="900" baseline="0" dirty="0">
                          <a:solidFill>
                            <a:srgbClr val="00B050"/>
                          </a:solidFill>
                        </a:rPr>
                        <a:t> ideas:</a:t>
                      </a:r>
                      <a:endParaRPr lang="en-GB" sz="900" dirty="0">
                        <a:solidFill>
                          <a:srgbClr val="00B050"/>
                        </a:solidFill>
                      </a:endParaRPr>
                    </a:p>
                    <a:p>
                      <a:pPr algn="l"/>
                      <a:r>
                        <a:rPr lang="en-GB" sz="900" dirty="0">
                          <a:solidFill>
                            <a:srgbClr val="00B050"/>
                          </a:solidFill>
                        </a:rPr>
                        <a:t>A</a:t>
                      </a:r>
                      <a:r>
                        <a:rPr lang="en-GB" sz="900" baseline="0" dirty="0">
                          <a:solidFill>
                            <a:srgbClr val="00B050"/>
                          </a:solidFill>
                        </a:rPr>
                        <a:t>) </a:t>
                      </a:r>
                      <a:r>
                        <a:rPr lang="en-GB" sz="900" dirty="0">
                          <a:solidFill>
                            <a:srgbClr val="00B050"/>
                          </a:solidFill>
                        </a:rPr>
                        <a:t>Show how the wind moves: Attach string to two balloons, and place either side of your head around 15 cm apart. Explain you are going to blow like the wind hard into the space – what might happen? The balloons appear to move magically together; this is because the air pressure is lowered, and is now higher on either side of the balloons. </a:t>
                      </a:r>
                    </a:p>
                    <a:p>
                      <a:pPr algn="l"/>
                      <a:r>
                        <a:rPr lang="en-GB" sz="900" dirty="0">
                          <a:solidFill>
                            <a:srgbClr val="00B050"/>
                          </a:solidFill>
                        </a:rPr>
                        <a:t>B)</a:t>
                      </a:r>
                      <a:r>
                        <a:rPr lang="en-GB" sz="900" baseline="0" dirty="0">
                          <a:solidFill>
                            <a:srgbClr val="00B050"/>
                          </a:solidFill>
                        </a:rPr>
                        <a:t> </a:t>
                      </a:r>
                      <a:r>
                        <a:rPr lang="en-GB" sz="900" dirty="0">
                          <a:solidFill>
                            <a:srgbClr val="00B050"/>
                          </a:solidFill>
                        </a:rPr>
                        <a:t>Work out the way the wind is blowing using the wet finger test: Go outside, wet your finger and hold it in the air. The side that feels the coldest shows which way the wind is coming from. Alternatively, use paper strips tied to a cane.</a:t>
                      </a:r>
                    </a:p>
                    <a:p>
                      <a:pPr algn="l"/>
                      <a:r>
                        <a:rPr lang="en-GB" sz="900" dirty="0">
                          <a:solidFill>
                            <a:srgbClr val="00B050"/>
                          </a:solidFill>
                        </a:rPr>
                        <a:t>C)</a:t>
                      </a:r>
                      <a:r>
                        <a:rPr lang="en-GB" sz="900" baseline="0" dirty="0">
                          <a:solidFill>
                            <a:srgbClr val="00B050"/>
                          </a:solidFill>
                        </a:rPr>
                        <a:t> </a:t>
                      </a:r>
                      <a:r>
                        <a:rPr lang="en-GB" sz="900" dirty="0">
                          <a:solidFill>
                            <a:srgbClr val="00B050"/>
                          </a:solidFill>
                        </a:rPr>
                        <a:t>You could also use a simple wind vane (see link in Resources below).</a:t>
                      </a:r>
                    </a:p>
                    <a:p>
                      <a:pPr algn="l"/>
                      <a:r>
                        <a:rPr lang="en-GB" sz="900" dirty="0">
                          <a:solidFill>
                            <a:srgbClr val="00B050"/>
                          </a:solidFill>
                        </a:rPr>
                        <a:t>One final idea is to get children to visualise what the weather conditions are based on sounds. An excellent resource is the free BBC sound archive (see the link in Resources below). Here, you will find over 50 different sound effects in the category of weather. </a:t>
                      </a:r>
                      <a:endParaRPr lang="en-GB" sz="900" dirty="0">
                        <a:solidFill>
                          <a:srgbClr val="FFC000"/>
                        </a:solidFill>
                      </a:endParaRPr>
                    </a:p>
                    <a:p>
                      <a:pPr algn="l"/>
                      <a:endParaRPr lang="en-GB" sz="900" dirty="0">
                        <a:solidFill>
                          <a:srgbClr val="0070C0"/>
                        </a:solidFill>
                      </a:endParaRPr>
                    </a:p>
                    <a:p>
                      <a:pPr algn="l"/>
                      <a:r>
                        <a:rPr lang="en-GB" sz="900" dirty="0">
                          <a:solidFill>
                            <a:srgbClr val="0070C0"/>
                          </a:solidFill>
                        </a:rPr>
                        <a:t>The key learning here is observation, discussion and acknowledgement that we can describe change in our local geography through time. Each season brings along with it vegetation changes, as well as behaviour changes in how we move around as humans.</a:t>
                      </a:r>
                    </a:p>
                    <a:p>
                      <a:pPr algn="l"/>
                      <a:r>
                        <a:rPr lang="en-GB" sz="900" dirty="0">
                          <a:solidFill>
                            <a:srgbClr val="0070C0"/>
                          </a:solidFill>
                        </a:rPr>
                        <a:t>It is much more important to be able to describe the four seasons and their variety, not just know of them. Children should be made to justify their answers and by creating these small world role play tools, which should allow you to start to assess how well they are progressing in being able to do this. When does one season start and stop? Higher attaining children might start to make connections between the rotation of the Earth and aspects of science. Remember that work with the local area is also in the science curriculum, particularly relating to the observation of and naming of trees.</a:t>
                      </a:r>
                      <a:endParaRPr lang="en-GB" sz="900" baseline="0" dirty="0">
                        <a:solidFill>
                          <a:srgbClr val="00CC00"/>
                        </a:solidFill>
                      </a:endParaRPr>
                    </a:p>
                    <a:p>
                      <a:pPr algn="l"/>
                      <a:endParaRPr lang="en-GB" sz="900" dirty="0">
                        <a:solidFill>
                          <a:srgbClr val="FF33CC"/>
                        </a:solidFill>
                      </a:endParaRPr>
                    </a:p>
                    <a:p>
                      <a:pPr algn="l"/>
                      <a:r>
                        <a:rPr lang="en-GB" sz="900" dirty="0">
                          <a:solidFill>
                            <a:srgbClr val="FF33CC"/>
                          </a:solidFill>
                        </a:rPr>
                        <a:t>Read the regional climate explanation for your region/home area of the UK on the Met Office website so that you understand how your region differs from other regions due to the physical geography. (See link in Resources to the Met Office.)</a:t>
                      </a:r>
                      <a:endParaRPr lang="en-GB" sz="900" baseline="0" dirty="0">
                        <a:solidFill>
                          <a:srgbClr val="0070C0"/>
                        </a:solidFill>
                      </a:endParaRPr>
                    </a:p>
                    <a:p>
                      <a:pPr algn="l"/>
                      <a:r>
                        <a:rPr lang="en-GB" sz="900" dirty="0">
                          <a:solidFill>
                            <a:srgbClr val="7030A0"/>
                          </a:solidFill>
                        </a:rPr>
                        <a:t>Key</a:t>
                      </a:r>
                      <a:r>
                        <a:rPr lang="en-GB" sz="900" baseline="0" dirty="0">
                          <a:solidFill>
                            <a:srgbClr val="7030A0"/>
                          </a:solidFill>
                        </a:rPr>
                        <a:t> Assessment Opportunity – Weather Wonderland.</a:t>
                      </a:r>
                      <a:endParaRPr lang="en-GB" sz="900" dirty="0">
                        <a:solidFill>
                          <a:srgbClr val="7030A0"/>
                        </a:solidFill>
                      </a:endParaRPr>
                    </a:p>
                  </a:txBody>
                  <a:tcPr/>
                </a:tc>
                <a:tc rowSpan="7" hMerge="1">
                  <a:txBody>
                    <a:bodyPr/>
                    <a:lstStyle/>
                    <a:p>
                      <a:endParaRPr lang="en-GB" sz="1100" dirty="0"/>
                    </a:p>
                  </a:txBody>
                  <a:tcPr/>
                </a:tc>
                <a:tc rowSpan="7" hMerge="1">
                  <a:txBody>
                    <a:bodyPr/>
                    <a:lstStyle/>
                    <a:p>
                      <a:endParaRPr lang="en-GB"/>
                    </a:p>
                  </a:txBody>
                  <a:tcPr/>
                </a:tc>
                <a:tc rowSpan="7" hMerge="1">
                  <a:txBody>
                    <a:bodyPr/>
                    <a:lstStyle/>
                    <a:p>
                      <a:endParaRPr lang="en-GB" sz="1100" dirty="0"/>
                    </a:p>
                  </a:txBody>
                  <a:tcPr/>
                </a:tc>
                <a:tc gridSpan="2">
                  <a:txBody>
                    <a:bodyPr/>
                    <a:lstStyle/>
                    <a:p>
                      <a:r>
                        <a:rPr lang="en-GB" sz="1100" dirty="0"/>
                        <a:t>Sun, cloud, weather symbol, satellite,</a:t>
                      </a:r>
                      <a:r>
                        <a:rPr lang="en-GB" sz="1100" baseline="0" dirty="0"/>
                        <a:t> above, sky, umbrella, predict, stormy, thunder, lightning, breeze, gale, winds, rains, torrents, tides, sunshine, snowflake, storm, oceans, roaring, compass points (4), days of the week, change, compass, blown, shiver, shine, icy blast, freezing, cold, warm, blow, thaw, melt, glow, winter, summer, bright, observe, climate, region, warm/cold air, continent, London, Edinburgh, Cardiff, Belfast, Atlantic</a:t>
                      </a:r>
                      <a:endParaRPr lang="en-GB" sz="1100" dirty="0"/>
                    </a:p>
                  </a:txBody>
                  <a:tcPr/>
                </a:tc>
                <a:tc hMerge="1">
                  <a:txBody>
                    <a:bodyPr/>
                    <a:lstStyle/>
                    <a:p>
                      <a:endParaRPr lang="en-GB" dirty="0"/>
                    </a:p>
                  </a:txBody>
                  <a:tcPr/>
                </a:tc>
                <a:extLst>
                  <a:ext uri="{0D108BD9-81ED-4DB2-BD59-A6C34878D82A}">
                    <a16:rowId xmlns:a16="http://schemas.microsoft.com/office/drawing/2014/main" val="1267818584"/>
                  </a:ext>
                </a:extLst>
              </a:tr>
              <a:tr h="253036">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100" dirty="0"/>
                        <a:t>People</a:t>
                      </a:r>
                      <a:r>
                        <a:rPr lang="en-GB" sz="1100" baseline="0" dirty="0"/>
                        <a:t> of interest</a:t>
                      </a:r>
                      <a:endParaRPr lang="en-GB" sz="1100" dirty="0"/>
                    </a:p>
                  </a:txBody>
                  <a:tcPr/>
                </a:tc>
                <a:tc>
                  <a:txBody>
                    <a:bodyPr/>
                    <a:lstStyle/>
                    <a:p>
                      <a:r>
                        <a:rPr lang="en-GB" sz="1100" dirty="0"/>
                        <a:t>Linked Texts</a:t>
                      </a:r>
                    </a:p>
                  </a:txBody>
                  <a:tcPr/>
                </a:tc>
                <a:extLst>
                  <a:ext uri="{0D108BD9-81ED-4DB2-BD59-A6C34878D82A}">
                    <a16:rowId xmlns:a16="http://schemas.microsoft.com/office/drawing/2014/main" val="1698299168"/>
                  </a:ext>
                </a:extLst>
              </a:tr>
              <a:tr h="1588859">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John</a:t>
                      </a:r>
                      <a:r>
                        <a:rPr lang="en-GB" sz="1100" baseline="0" dirty="0"/>
                        <a:t> Dalton</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aseline="0" dirty="0"/>
                        <a:t>Gabriel </a:t>
                      </a:r>
                      <a:r>
                        <a:rPr lang="en-GB" sz="1100" baseline="0" dirty="0" err="1"/>
                        <a:t>Fahreheit</a:t>
                      </a:r>
                      <a:endParaRPr lang="en-GB" sz="1100" baseline="0" dirty="0"/>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aseline="0" dirty="0"/>
                        <a:t>Anders Celsius</a:t>
                      </a:r>
                      <a:endParaRPr lang="en-GB" sz="1100" dirty="0"/>
                    </a:p>
                  </a:txBody>
                  <a:tcPr/>
                </a:tc>
                <a:tc>
                  <a:txBody>
                    <a:bodyPr/>
                    <a:lstStyle/>
                    <a:p>
                      <a:r>
                        <a:rPr lang="en-GB" sz="1100" baseline="0" dirty="0"/>
                        <a:t>‘The Sky Tree – seeing science through art’ by Thomas Locker</a:t>
                      </a:r>
                    </a:p>
                    <a:p>
                      <a:r>
                        <a:rPr lang="en-GB" sz="1100" baseline="0" dirty="0"/>
                        <a:t>‘When the Wind stops’ by Charlotte </a:t>
                      </a:r>
                      <a:r>
                        <a:rPr lang="en-GB" sz="1100" baseline="0" dirty="0" err="1"/>
                        <a:t>Zolotow</a:t>
                      </a:r>
                      <a:endParaRPr lang="en-GB" sz="1100" baseline="0" dirty="0"/>
                    </a:p>
                    <a:p>
                      <a:r>
                        <a:rPr lang="en-GB" sz="1100" baseline="0" dirty="0"/>
                        <a:t>‘Winter’s Child’ by Angel McAllister</a:t>
                      </a:r>
                    </a:p>
                    <a:p>
                      <a:r>
                        <a:rPr lang="en-GB" sz="1100" baseline="0" dirty="0"/>
                        <a:t>‘The Little Island’ by Margaret Wise Brown</a:t>
                      </a:r>
                    </a:p>
                  </a:txBody>
                  <a:tcPr/>
                </a:tc>
                <a:extLst>
                  <a:ext uri="{0D108BD9-81ED-4DB2-BD59-A6C34878D82A}">
                    <a16:rowId xmlns:a16="http://schemas.microsoft.com/office/drawing/2014/main" val="3817116731"/>
                  </a:ext>
                </a:extLst>
              </a:tr>
              <a:tr h="253036">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gridSpan="2">
                  <a:txBody>
                    <a:bodyPr/>
                    <a:lstStyle/>
                    <a:p>
                      <a:pPr algn="ctr"/>
                      <a:r>
                        <a:rPr lang="en-GB" sz="1100" dirty="0"/>
                        <a:t>Disciplinary Knowledge</a:t>
                      </a:r>
                    </a:p>
                  </a:txBody>
                  <a:tcPr/>
                </a:tc>
                <a:tc hMerge="1">
                  <a:txBody>
                    <a:bodyPr/>
                    <a:lstStyle/>
                    <a:p>
                      <a:endParaRPr lang="en-GB" sz="1100" dirty="0"/>
                    </a:p>
                  </a:txBody>
                  <a:tcPr/>
                </a:tc>
                <a:extLst>
                  <a:ext uri="{0D108BD9-81ED-4DB2-BD59-A6C34878D82A}">
                    <a16:rowId xmlns:a16="http://schemas.microsoft.com/office/drawing/2014/main" val="2656242789"/>
                  </a:ext>
                </a:extLst>
              </a:tr>
              <a:tr h="812531">
                <a:tc gridSpan="2">
                  <a:txBody>
                    <a:bodyPr/>
                    <a:lstStyle/>
                    <a:p>
                      <a:r>
                        <a:rPr lang="en-GB" sz="1100" dirty="0"/>
                        <a:t>N/A</a:t>
                      </a:r>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rowSpan="3" gridSpan="2">
                  <a:txBody>
                    <a:bodyPr/>
                    <a:lstStyle/>
                    <a:p>
                      <a:r>
                        <a:rPr lang="en-GB" sz="1100" dirty="0"/>
                        <a:t>In this unit, the children will:</a:t>
                      </a:r>
                    </a:p>
                    <a:p>
                      <a:r>
                        <a:rPr lang="en-GB" sz="1100" dirty="0"/>
                        <a:t>• develop locational and place</a:t>
                      </a:r>
                      <a:r>
                        <a:rPr lang="en-GB" sz="1100" baseline="0" dirty="0"/>
                        <a:t> </a:t>
                      </a:r>
                      <a:r>
                        <a:rPr lang="en-GB" sz="1100" dirty="0"/>
                        <a:t>knowledge about their locality, and</a:t>
                      </a:r>
                      <a:r>
                        <a:rPr lang="en-GB" sz="1100" baseline="0" dirty="0"/>
                        <a:t> </a:t>
                      </a:r>
                      <a:r>
                        <a:rPr lang="en-GB" sz="1100" dirty="0"/>
                        <a:t>the UK as a whole</a:t>
                      </a:r>
                    </a:p>
                    <a:p>
                      <a:r>
                        <a:rPr lang="en-GB" sz="1100" dirty="0"/>
                        <a:t>• understand basic subject-specific</a:t>
                      </a:r>
                      <a:r>
                        <a:rPr lang="en-GB" sz="1100" baseline="0" dirty="0"/>
                        <a:t> </a:t>
                      </a:r>
                      <a:r>
                        <a:rPr lang="en-GB" sz="1100" dirty="0"/>
                        <a:t>vocabulary relating to physical</a:t>
                      </a:r>
                      <a:r>
                        <a:rPr lang="en-GB" sz="1100" baseline="0" dirty="0"/>
                        <a:t> </a:t>
                      </a:r>
                      <a:r>
                        <a:rPr lang="en-GB" sz="1100" dirty="0"/>
                        <a:t>geography</a:t>
                      </a:r>
                    </a:p>
                    <a:p>
                      <a:r>
                        <a:rPr lang="en-GB" sz="1100" dirty="0"/>
                        <a:t>• begin to use geographical skills,</a:t>
                      </a:r>
                      <a:r>
                        <a:rPr lang="en-GB" sz="1100" baseline="0" dirty="0"/>
                        <a:t> </a:t>
                      </a:r>
                      <a:r>
                        <a:rPr lang="en-GB" sz="1100" dirty="0"/>
                        <a:t>including first-hand observation, to</a:t>
                      </a:r>
                      <a:r>
                        <a:rPr lang="en-GB" sz="1100" baseline="0" dirty="0"/>
                        <a:t> </a:t>
                      </a:r>
                      <a:r>
                        <a:rPr lang="en-GB" sz="1100" dirty="0"/>
                        <a:t>enhance their locational awareness</a:t>
                      </a:r>
                    </a:p>
                    <a:p>
                      <a:r>
                        <a:rPr lang="en-GB" sz="1100" dirty="0"/>
                        <a:t>• identify seasonal and daily weather</a:t>
                      </a:r>
                      <a:r>
                        <a:rPr lang="en-GB" sz="1100" baseline="0" dirty="0"/>
                        <a:t> </a:t>
                      </a:r>
                      <a:r>
                        <a:rPr lang="en-GB" sz="1100" dirty="0"/>
                        <a:t>patterns in the UK</a:t>
                      </a:r>
                    </a:p>
                    <a:p>
                      <a:r>
                        <a:rPr lang="en-GB" sz="1100" dirty="0"/>
                        <a:t>• use simple fieldwork and</a:t>
                      </a:r>
                      <a:r>
                        <a:rPr lang="en-GB" sz="1100" baseline="0" dirty="0"/>
                        <a:t> o</a:t>
                      </a:r>
                      <a:r>
                        <a:rPr lang="en-GB" sz="1100" dirty="0"/>
                        <a:t>bservational skills in their school, its</a:t>
                      </a:r>
                      <a:r>
                        <a:rPr lang="en-GB" sz="1100" baseline="0" dirty="0"/>
                        <a:t> </a:t>
                      </a:r>
                      <a:r>
                        <a:rPr lang="en-GB" sz="1100" dirty="0"/>
                        <a:t>grounds and surroundings</a:t>
                      </a:r>
                    </a:p>
                    <a:p>
                      <a:r>
                        <a:rPr lang="en-GB" sz="1100" dirty="0"/>
                        <a:t>• use and construct basic symbols in a</a:t>
                      </a:r>
                      <a:r>
                        <a:rPr lang="en-GB" sz="1100" baseline="0" dirty="0"/>
                        <a:t> </a:t>
                      </a:r>
                      <a:r>
                        <a:rPr lang="en-GB" sz="1100" dirty="0"/>
                        <a:t>key</a:t>
                      </a:r>
                    </a:p>
                    <a:p>
                      <a:endParaRPr lang="en-GB" sz="1100" dirty="0"/>
                    </a:p>
                    <a:p>
                      <a:endParaRPr lang="en-GB" sz="1100" dirty="0"/>
                    </a:p>
                  </a:txBody>
                  <a:tcPr/>
                </a:tc>
                <a:tc rowSpan="3" hMerge="1">
                  <a:txBody>
                    <a:bodyPr/>
                    <a:lstStyle/>
                    <a:p>
                      <a:endParaRPr lang="en-GB" sz="1100" dirty="0"/>
                    </a:p>
                  </a:txBody>
                  <a:tcPr/>
                </a:tc>
                <a:extLst>
                  <a:ext uri="{0D108BD9-81ED-4DB2-BD59-A6C34878D82A}">
                    <a16:rowId xmlns:a16="http://schemas.microsoft.com/office/drawing/2014/main" val="1740481448"/>
                  </a:ext>
                </a:extLst>
              </a:tr>
              <a:tr h="253036">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1643411">
                <a:tc gridSpan="2">
                  <a:txBody>
                    <a:bodyPr/>
                    <a:lstStyle/>
                    <a:p>
                      <a:r>
                        <a:rPr lang="en-GB" sz="1100" dirty="0"/>
                        <a:t>Y3: Climate and Weather (Why is climate important?)</a:t>
                      </a:r>
                    </a:p>
                    <a:p>
                      <a:r>
                        <a:rPr lang="en-GB" sz="1100" dirty="0"/>
                        <a:t>Y4: Rivers and the water cycle</a:t>
                      </a:r>
                      <a:r>
                        <a:rPr lang="en-GB" sz="1100" baseline="0" dirty="0"/>
                        <a:t> (How does the water go round and round?)</a:t>
                      </a:r>
                    </a:p>
                    <a:p>
                      <a:r>
                        <a:rPr lang="en-GB" sz="1100" baseline="0" dirty="0"/>
                        <a:t>Y4: Earthquakes and volcanoes (How does the Earth shake, rattle and roll?)</a:t>
                      </a:r>
                    </a:p>
                    <a:p>
                      <a:endParaRPr lang="en-GB" sz="1100" dirty="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17455">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409122">
                <a:tc>
                  <a:txBody>
                    <a:bodyPr/>
                    <a:lstStyle/>
                    <a:p>
                      <a:pPr algn="ctr"/>
                      <a:r>
                        <a:rPr lang="en-GB" sz="1100" u="none" dirty="0"/>
                        <a:t>WEEK 1</a:t>
                      </a:r>
                    </a:p>
                  </a:txBody>
                  <a:tcPr/>
                </a:tc>
                <a:tc gridSpan="2">
                  <a:txBody>
                    <a:bodyPr/>
                    <a:lstStyle/>
                    <a:p>
                      <a:pPr algn="ctr"/>
                      <a:r>
                        <a:rPr lang="en-GB" sz="1100" u="none"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a:t>
                      </a:r>
                      <a:r>
                        <a:rPr lang="en-GB" sz="1100" baseline="0" dirty="0"/>
                        <a:t> 4</a:t>
                      </a:r>
                      <a:endParaRPr lang="en-GB" sz="1100" dirty="0"/>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249681">
                <a:tc>
                  <a:txBody>
                    <a:bodyPr/>
                    <a:lstStyle/>
                    <a:p>
                      <a:pPr algn="ctr"/>
                      <a:endParaRPr lang="en-GB" sz="1100" dirty="0"/>
                    </a:p>
                    <a:p>
                      <a:pPr algn="ctr"/>
                      <a:r>
                        <a:rPr lang="en-GB" sz="1100" dirty="0">
                          <a:solidFill>
                            <a:srgbClr val="FF0000"/>
                          </a:solidFill>
                        </a:rPr>
                        <a:t>Can</a:t>
                      </a:r>
                      <a:r>
                        <a:rPr lang="en-GB" sz="1100" baseline="0" dirty="0">
                          <a:solidFill>
                            <a:srgbClr val="FF0000"/>
                          </a:solidFill>
                        </a:rPr>
                        <a:t> we observe the weather?</a:t>
                      </a:r>
                      <a:endParaRPr lang="en-GB" sz="1100" dirty="0">
                        <a:solidFill>
                          <a:srgbClr val="FF0000"/>
                        </a:solidFill>
                      </a:endParaRP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6600"/>
                          </a:solidFill>
                          <a:effectLst/>
                          <a:uLnTx/>
                          <a:uFillTx/>
                          <a:latin typeface="+mn-lt"/>
                          <a:ea typeface="+mn-ea"/>
                          <a:cs typeface="+mn-cs"/>
                        </a:rPr>
                        <a:t>What have we observed about the weather?</a:t>
                      </a:r>
                      <a:endParaRPr lang="en-GB" sz="1100" dirty="0"/>
                    </a:p>
                  </a:txBody>
                  <a:tcPr/>
                </a:tc>
                <a:tc hMerge="1">
                  <a:txBody>
                    <a:bodyPr/>
                    <a:lstStyle/>
                    <a:p>
                      <a:endParaRPr lang="en-GB"/>
                    </a:p>
                  </a:txBody>
                  <a:tcPr/>
                </a:tc>
                <a:tc>
                  <a:txBody>
                    <a:bodyPr/>
                    <a:lstStyle/>
                    <a:p>
                      <a:pPr algn="ctr"/>
                      <a:endParaRPr lang="en-GB" sz="1100" dirty="0"/>
                    </a:p>
                    <a:p>
                      <a:pPr algn="ctr"/>
                      <a:r>
                        <a:rPr lang="en-GB" sz="1100" dirty="0">
                          <a:solidFill>
                            <a:srgbClr val="00B050"/>
                          </a:solidFill>
                        </a:rPr>
                        <a:t>Why</a:t>
                      </a:r>
                      <a:r>
                        <a:rPr lang="en-GB" sz="1100" baseline="0" dirty="0">
                          <a:solidFill>
                            <a:srgbClr val="00B050"/>
                          </a:solidFill>
                        </a:rPr>
                        <a:t> does the weather change?</a:t>
                      </a:r>
                      <a:endParaRPr lang="en-GB" sz="1100" dirty="0">
                        <a:solidFill>
                          <a:srgbClr val="00B050"/>
                        </a:solidFill>
                      </a:endParaRPr>
                    </a:p>
                  </a:txBody>
                  <a:tcPr/>
                </a:tc>
                <a:tc>
                  <a:txBody>
                    <a:bodyPr/>
                    <a:lstStyle/>
                    <a:p>
                      <a:pPr algn="ctr"/>
                      <a:endParaRPr lang="en-GB" sz="1100" dirty="0"/>
                    </a:p>
                    <a:p>
                      <a:pPr algn="ctr"/>
                      <a:r>
                        <a:rPr lang="en-GB" sz="1100" dirty="0">
                          <a:solidFill>
                            <a:srgbClr val="0070C0"/>
                          </a:solidFill>
                        </a:rPr>
                        <a:t>What</a:t>
                      </a:r>
                      <a:r>
                        <a:rPr lang="en-GB" sz="1100" baseline="0" dirty="0">
                          <a:solidFill>
                            <a:srgbClr val="0070C0"/>
                          </a:solidFill>
                        </a:rPr>
                        <a:t> are the seasons?</a:t>
                      </a:r>
                      <a:endParaRPr lang="en-GB" sz="1100" dirty="0">
                        <a:solidFill>
                          <a:srgbClr val="0070C0"/>
                        </a:solidFill>
                      </a:endParaRPr>
                    </a:p>
                  </a:txBody>
                  <a:tcPr/>
                </a:tc>
                <a:tc gridSpan="2">
                  <a:txBody>
                    <a:bodyPr/>
                    <a:lstStyle/>
                    <a:p>
                      <a:pPr algn="ctr"/>
                      <a:endParaRPr lang="en-GB" sz="1100" dirty="0"/>
                    </a:p>
                    <a:p>
                      <a:pPr algn="ctr"/>
                      <a:r>
                        <a:rPr lang="en-GB" sz="1100" dirty="0">
                          <a:solidFill>
                            <a:srgbClr val="FF33CC"/>
                          </a:solidFill>
                        </a:rPr>
                        <a:t>What</a:t>
                      </a:r>
                      <a:r>
                        <a:rPr lang="en-GB" sz="1100" baseline="0" dirty="0">
                          <a:solidFill>
                            <a:srgbClr val="FF33CC"/>
                          </a:solidFill>
                        </a:rPr>
                        <a:t> can we find out about the weather in different parts of the country?</a:t>
                      </a:r>
                      <a:endParaRPr lang="en-GB" sz="1100" dirty="0">
                        <a:solidFill>
                          <a:srgbClr val="FF33CC"/>
                        </a:solidFill>
                      </a:endParaRPr>
                    </a:p>
                  </a:txBody>
                  <a:tcPr/>
                </a:tc>
                <a:tc hMerge="1">
                  <a:txBody>
                    <a:bodyPr/>
                    <a:lstStyle/>
                    <a:p>
                      <a:endParaRPr lang="en-GB"/>
                    </a:p>
                  </a:txBody>
                  <a:tcPr/>
                </a:tc>
                <a:tc>
                  <a:txBody>
                    <a:bodyPr/>
                    <a:lstStyle/>
                    <a:p>
                      <a:pPr algn="ctr"/>
                      <a:endParaRPr lang="en-GB" sz="1100" dirty="0"/>
                    </a:p>
                    <a:p>
                      <a:pPr algn="ctr"/>
                      <a:r>
                        <a:rPr lang="en-GB" sz="1100" dirty="0">
                          <a:solidFill>
                            <a:srgbClr val="7030A0"/>
                          </a:solidFill>
                        </a:rPr>
                        <a:t>What</a:t>
                      </a:r>
                      <a:r>
                        <a:rPr lang="en-GB" sz="1100" baseline="0" dirty="0">
                          <a:solidFill>
                            <a:srgbClr val="7030A0"/>
                          </a:solidFill>
                        </a:rPr>
                        <a:t> changes occur through the season and how are they shown on the map?</a:t>
                      </a:r>
                      <a:endParaRPr lang="en-GB" sz="11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9005618"/>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Create a painting inspired by seasonal change</a:t>
            </a:r>
          </a:p>
        </p:txBody>
      </p:sp>
      <p:sp>
        <p:nvSpPr>
          <p:cNvPr id="28" name="TextBox 27"/>
          <p:cNvSpPr txBox="1"/>
          <p:nvPr/>
        </p:nvSpPr>
        <p:spPr>
          <a:xfrm>
            <a:off x="1886065" y="249291"/>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2 Unit 1: Weather and Seasons </a:t>
            </a:r>
          </a:p>
        </p:txBody>
      </p:sp>
      <p:pic>
        <p:nvPicPr>
          <p:cNvPr id="11" name="Picture 10"/>
          <p:cNvPicPr>
            <a:picLocks noChangeAspect="1"/>
          </p:cNvPicPr>
          <p:nvPr/>
        </p:nvPicPr>
        <p:blipFill>
          <a:blip r:embed="rId3"/>
          <a:stretch>
            <a:fillRect/>
          </a:stretch>
        </p:blipFill>
        <p:spPr>
          <a:xfrm>
            <a:off x="330085" y="206382"/>
            <a:ext cx="1508661" cy="404553"/>
          </a:xfrm>
          <a:prstGeom prst="rect">
            <a:avLst/>
          </a:prstGeom>
        </p:spPr>
      </p:pic>
      <p:pic>
        <p:nvPicPr>
          <p:cNvPr id="13" name="Picture 12">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757478" y="8621071"/>
            <a:ext cx="308780" cy="308780"/>
          </a:xfrm>
          <a:prstGeom prst="rect">
            <a:avLst/>
          </a:prstGeom>
        </p:spPr>
      </p:pic>
      <p:pic>
        <p:nvPicPr>
          <p:cNvPr id="14" name="Picture 13">
            <a:extLst>
              <a:ext uri="{FF2B5EF4-FFF2-40B4-BE49-F238E27FC236}">
                <a16:creationId xmlns:a16="http://schemas.microsoft.com/office/drawing/2014/main" id="{967F8788-924C-4D1A-A57B-233CFCF71B73}"/>
              </a:ext>
            </a:extLst>
          </p:cNvPr>
          <p:cNvPicPr>
            <a:picLocks noChangeAspect="1"/>
          </p:cNvPicPr>
          <p:nvPr/>
        </p:nvPicPr>
        <p:blipFill>
          <a:blip r:embed="rId5"/>
          <a:stretch>
            <a:fillRect/>
          </a:stretch>
        </p:blipFill>
        <p:spPr>
          <a:xfrm>
            <a:off x="1683509" y="8552417"/>
            <a:ext cx="405112" cy="405112"/>
          </a:xfrm>
          <a:prstGeom prst="rect">
            <a:avLst/>
          </a:prstGeom>
        </p:spPr>
      </p:pic>
      <p:pic>
        <p:nvPicPr>
          <p:cNvPr id="15"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85275" y="8557485"/>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967F8788-924C-4D1A-A57B-233CFCF71B73}"/>
              </a:ext>
            </a:extLst>
          </p:cNvPr>
          <p:cNvPicPr>
            <a:picLocks noChangeAspect="1"/>
          </p:cNvPicPr>
          <p:nvPr/>
        </p:nvPicPr>
        <p:blipFill>
          <a:blip r:embed="rId5"/>
          <a:stretch>
            <a:fillRect/>
          </a:stretch>
        </p:blipFill>
        <p:spPr>
          <a:xfrm>
            <a:off x="2513351" y="8592818"/>
            <a:ext cx="405112" cy="405112"/>
          </a:xfrm>
          <a:prstGeom prst="rect">
            <a:avLst/>
          </a:prstGeom>
        </p:spPr>
      </p:pic>
      <p:pic>
        <p:nvPicPr>
          <p:cNvPr id="20" name="Picture 19">
            <a:extLst>
              <a:ext uri="{FF2B5EF4-FFF2-40B4-BE49-F238E27FC236}">
                <a16:creationId xmlns:a16="http://schemas.microsoft.com/office/drawing/2014/main" id="{967F8788-924C-4D1A-A57B-233CFCF71B73}"/>
              </a:ext>
            </a:extLst>
          </p:cNvPr>
          <p:cNvPicPr>
            <a:picLocks noChangeAspect="1"/>
          </p:cNvPicPr>
          <p:nvPr/>
        </p:nvPicPr>
        <p:blipFill>
          <a:blip r:embed="rId5"/>
          <a:stretch>
            <a:fillRect/>
          </a:stretch>
        </p:blipFill>
        <p:spPr>
          <a:xfrm>
            <a:off x="4756398" y="8601471"/>
            <a:ext cx="405112" cy="405112"/>
          </a:xfrm>
          <a:prstGeom prst="rect">
            <a:avLst/>
          </a:prstGeom>
        </p:spPr>
      </p:pic>
      <p:pic>
        <p:nvPicPr>
          <p:cNvPr id="21"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491596" y="8573455"/>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a:extLst>
              <a:ext uri="{FF2B5EF4-FFF2-40B4-BE49-F238E27FC236}">
                <a16:creationId xmlns:a16="http://schemas.microsoft.com/office/drawing/2014/main" id="{C5F4FD40-EB6C-465E-B349-739A1CA09CC6}"/>
              </a:ext>
            </a:extLst>
          </p:cNvPr>
          <p:cNvPicPr>
            <a:picLocks noChangeAspect="1"/>
          </p:cNvPicPr>
          <p:nvPr/>
        </p:nvPicPr>
        <p:blipFill>
          <a:blip r:embed="rId7"/>
          <a:stretch>
            <a:fillRect/>
          </a:stretch>
        </p:blipFill>
        <p:spPr>
          <a:xfrm>
            <a:off x="6915346" y="8565131"/>
            <a:ext cx="364720" cy="364720"/>
          </a:xfrm>
          <a:prstGeom prst="rect">
            <a:avLst/>
          </a:prstGeom>
        </p:spPr>
      </p:pic>
      <p:pic>
        <p:nvPicPr>
          <p:cNvPr id="23" name="Picture 22">
            <a:extLst>
              <a:ext uri="{FF2B5EF4-FFF2-40B4-BE49-F238E27FC236}">
                <a16:creationId xmlns:a16="http://schemas.microsoft.com/office/drawing/2014/main" id="{967F8788-924C-4D1A-A57B-233CFCF71B73}"/>
              </a:ext>
            </a:extLst>
          </p:cNvPr>
          <p:cNvPicPr>
            <a:picLocks noChangeAspect="1"/>
          </p:cNvPicPr>
          <p:nvPr/>
        </p:nvPicPr>
        <p:blipFill>
          <a:blip r:embed="rId5"/>
          <a:stretch>
            <a:fillRect/>
          </a:stretch>
        </p:blipFill>
        <p:spPr>
          <a:xfrm>
            <a:off x="7705662" y="8592817"/>
            <a:ext cx="323297" cy="405112"/>
          </a:xfrm>
          <a:prstGeom prst="rect">
            <a:avLst/>
          </a:prstGeom>
        </p:spPr>
      </p:pic>
      <p:pic>
        <p:nvPicPr>
          <p:cNvPr id="25" name="Picture 24">
            <a:extLst>
              <a:ext uri="{FF2B5EF4-FFF2-40B4-BE49-F238E27FC236}">
                <a16:creationId xmlns:a16="http://schemas.microsoft.com/office/drawing/2014/main" id="{C5F4FD40-EB6C-465E-B349-739A1CA09CC6}"/>
              </a:ext>
            </a:extLst>
          </p:cNvPr>
          <p:cNvPicPr>
            <a:picLocks noChangeAspect="1"/>
          </p:cNvPicPr>
          <p:nvPr/>
        </p:nvPicPr>
        <p:blipFill>
          <a:blip r:embed="rId7"/>
          <a:stretch>
            <a:fillRect/>
          </a:stretch>
        </p:blipFill>
        <p:spPr>
          <a:xfrm>
            <a:off x="8721667" y="8652572"/>
            <a:ext cx="364720" cy="364720"/>
          </a:xfrm>
          <a:prstGeom prst="rect">
            <a:avLst/>
          </a:prstGeom>
        </p:spPr>
      </p:pic>
      <p:pic>
        <p:nvPicPr>
          <p:cNvPr id="26" name="Picture 25">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10506413" y="8697154"/>
            <a:ext cx="308780" cy="308780"/>
          </a:xfrm>
          <a:prstGeom prst="rect">
            <a:avLst/>
          </a:prstGeom>
        </p:spPr>
      </p:pic>
      <p:pic>
        <p:nvPicPr>
          <p:cNvPr id="27"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933037" y="8632785"/>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826251" y="8621071"/>
            <a:ext cx="443837" cy="443837"/>
          </a:xfrm>
          <a:prstGeom prst="rect">
            <a:avLst/>
          </a:prstGeom>
          <a:noFill/>
          <a:extLst>
            <a:ext uri="{909E8E84-426E-40DD-AFC4-6F175D3DCCD1}">
              <a14:hiddenFill xmlns:a14="http://schemas.microsoft.com/office/drawing/2010/main">
                <a:solidFill>
                  <a:srgbClr val="FFFFFF"/>
                </a:solidFill>
              </a14:hiddenFill>
            </a:ext>
          </a:extLst>
        </p:spPr>
      </p:pic>
      <p:sp>
        <p:nvSpPr>
          <p:cNvPr id="24" name="Frame 23"/>
          <p:cNvSpPr/>
          <p:nvPr/>
        </p:nvSpPr>
        <p:spPr>
          <a:xfrm>
            <a:off x="-1" y="12192"/>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spTree>
    <p:extLst>
      <p:ext uri="{BB962C8B-B14F-4D97-AF65-F5344CB8AC3E}">
        <p14:creationId xmlns:p14="http://schemas.microsoft.com/office/powerpoint/2010/main" val="2423800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415102" y="262826"/>
            <a:ext cx="961772" cy="403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897882199"/>
              </p:ext>
            </p:extLst>
          </p:nvPr>
        </p:nvGraphicFramePr>
        <p:xfrm>
          <a:off x="330086" y="626311"/>
          <a:ext cx="12141426" cy="8674990"/>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457276">
                  <a:extLst>
                    <a:ext uri="{9D8B030D-6E8A-4147-A177-3AD203B41FA5}">
                      <a16:colId xmlns:a16="http://schemas.microsoft.com/office/drawing/2014/main" val="1615232983"/>
                    </a:ext>
                  </a:extLst>
                </a:gridCol>
                <a:gridCol w="1566295">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291749">
                  <a:extLst>
                    <a:ext uri="{9D8B030D-6E8A-4147-A177-3AD203B41FA5}">
                      <a16:colId xmlns:a16="http://schemas.microsoft.com/office/drawing/2014/main" val="845078378"/>
                    </a:ext>
                  </a:extLst>
                </a:gridCol>
                <a:gridCol w="2023571">
                  <a:extLst>
                    <a:ext uri="{9D8B030D-6E8A-4147-A177-3AD203B41FA5}">
                      <a16:colId xmlns:a16="http://schemas.microsoft.com/office/drawing/2014/main" val="3713051723"/>
                    </a:ext>
                  </a:extLst>
                </a:gridCol>
              </a:tblGrid>
              <a:tr h="252432">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endParaRPr lang="en-GB" dirty="0"/>
                    </a:p>
                  </a:txBody>
                  <a:tcPr/>
                </a:tc>
                <a:extLst>
                  <a:ext uri="{0D108BD9-81ED-4DB2-BD59-A6C34878D82A}">
                    <a16:rowId xmlns:a16="http://schemas.microsoft.com/office/drawing/2014/main" val="96402867"/>
                  </a:ext>
                </a:extLst>
              </a:tr>
              <a:tr h="1722476">
                <a:tc rowSpan="3" gridSpan="2">
                  <a:txBody>
                    <a:bodyPr/>
                    <a:lstStyle/>
                    <a:p>
                      <a:pPr marL="0" indent="0">
                        <a:buFont typeface="Arial" panose="020B0604020202020204" pitchFamily="34" charset="0"/>
                        <a:buNone/>
                      </a:pPr>
                      <a:r>
                        <a:rPr lang="en-GB" sz="1000" dirty="0"/>
                        <a:t>Locational</a:t>
                      </a:r>
                      <a:r>
                        <a:rPr lang="en-GB" sz="1000" baseline="0" dirty="0"/>
                        <a:t> knowledge: name and locate the world’s seven continents and five oceans</a:t>
                      </a:r>
                    </a:p>
                    <a:p>
                      <a:pPr marL="0" indent="0">
                        <a:buFont typeface="Arial" panose="020B0604020202020204" pitchFamily="34" charset="0"/>
                        <a:buNone/>
                      </a:pPr>
                      <a:r>
                        <a:rPr lang="en-GB" sz="1000" baseline="0" dirty="0"/>
                        <a:t>Place knowledge: understand the geographical similarities and differences through studying the human and physical geography of small area of a non-European country</a:t>
                      </a:r>
                    </a:p>
                    <a:p>
                      <a:pPr marL="0" indent="0">
                        <a:buFont typeface="Arial" panose="020B0604020202020204" pitchFamily="34" charset="0"/>
                        <a:buNone/>
                      </a:pPr>
                      <a:r>
                        <a:rPr lang="en-GB" sz="1000" baseline="0" dirty="0"/>
                        <a:t>Human and physical geography: identify the location of the hot and cold areas of the world in relation to the Equator and the Poles ; use basic geographical vocabulary when referring to key human and physical features</a:t>
                      </a:r>
                    </a:p>
                    <a:p>
                      <a:pPr marL="0" indent="0">
                        <a:buFont typeface="Arial" panose="020B0604020202020204" pitchFamily="34" charset="0"/>
                        <a:buNone/>
                      </a:pPr>
                      <a:r>
                        <a:rPr lang="en-GB" sz="1000" baseline="0" dirty="0"/>
                        <a:t>Geographical skills and fieldwork: use world atlases, maps and globes to identify the continents and oceans studied in this key stage ; use simple compass directions, locational and directional language ; use aerial photographs to recognise landmarks</a:t>
                      </a:r>
                    </a:p>
                  </a:txBody>
                  <a:tcPr/>
                </a:tc>
                <a:tc rowSpan="3" hMerge="1">
                  <a:txBody>
                    <a:bodyPr/>
                    <a:lstStyle/>
                    <a:p>
                      <a:endParaRPr lang="en-GB"/>
                    </a:p>
                  </a:txBody>
                  <a:tcPr/>
                </a:tc>
                <a:tc rowSpan="7" gridSpan="4">
                  <a:txBody>
                    <a:bodyPr/>
                    <a:lstStyle/>
                    <a:p>
                      <a:pPr algn="l"/>
                      <a:r>
                        <a:rPr lang="en-GB" sz="1000" dirty="0">
                          <a:solidFill>
                            <a:srgbClr val="FF0000"/>
                          </a:solidFill>
                        </a:rPr>
                        <a:t>To know the relationship between weather and climate, key lines of latitude, major climate zones, how to read maps and keys, e.g. world temperature map. </a:t>
                      </a:r>
                    </a:p>
                    <a:p>
                      <a:pPr algn="l"/>
                      <a:r>
                        <a:rPr lang="en-GB" sz="1000" dirty="0">
                          <a:solidFill>
                            <a:srgbClr val="FF0000"/>
                          </a:solidFill>
                        </a:rPr>
                        <a:t>To know that relationship between climate zone and seasons:</a:t>
                      </a:r>
                    </a:p>
                    <a:p>
                      <a:pPr algn="l"/>
                      <a:r>
                        <a:rPr lang="en-GB" sz="1000" dirty="0">
                          <a:solidFill>
                            <a:srgbClr val="FF0000"/>
                          </a:solidFill>
                        </a:rPr>
                        <a:t>●</a:t>
                      </a:r>
                      <a:r>
                        <a:rPr lang="en-GB" sz="1000" baseline="0" dirty="0">
                          <a:solidFill>
                            <a:srgbClr val="FF0000"/>
                          </a:solidFill>
                        </a:rPr>
                        <a:t> </a:t>
                      </a:r>
                      <a:r>
                        <a:rPr lang="en-GB" sz="1000" dirty="0">
                          <a:solidFill>
                            <a:srgbClr val="FF0000"/>
                          </a:solidFill>
                        </a:rPr>
                        <a:t>tropical/equatorial zone – rain every month throughout the year</a:t>
                      </a:r>
                    </a:p>
                    <a:p>
                      <a:pPr algn="l"/>
                      <a:r>
                        <a:rPr lang="en-GB" sz="1000" dirty="0">
                          <a:solidFill>
                            <a:srgbClr val="FF0000"/>
                          </a:solidFill>
                        </a:rPr>
                        <a:t>●</a:t>
                      </a:r>
                      <a:r>
                        <a:rPr lang="en-GB" sz="1000" baseline="0" dirty="0">
                          <a:solidFill>
                            <a:srgbClr val="FF0000"/>
                          </a:solidFill>
                        </a:rPr>
                        <a:t> </a:t>
                      </a:r>
                      <a:r>
                        <a:rPr lang="en-GB" sz="1000" dirty="0">
                          <a:solidFill>
                            <a:srgbClr val="FF0000"/>
                          </a:solidFill>
                        </a:rPr>
                        <a:t>sub-tropical zone – two seasons, hot wet and hot dry</a:t>
                      </a:r>
                    </a:p>
                    <a:p>
                      <a:pPr algn="l"/>
                      <a:r>
                        <a:rPr lang="en-GB" sz="1000" dirty="0">
                          <a:solidFill>
                            <a:srgbClr val="FF0000"/>
                          </a:solidFill>
                        </a:rPr>
                        <a:t>●</a:t>
                      </a:r>
                      <a:r>
                        <a:rPr lang="en-GB" sz="1000" baseline="0" dirty="0">
                          <a:solidFill>
                            <a:srgbClr val="FF0000"/>
                          </a:solidFill>
                        </a:rPr>
                        <a:t> </a:t>
                      </a:r>
                      <a:r>
                        <a:rPr lang="en-GB" sz="1000" dirty="0">
                          <a:solidFill>
                            <a:srgbClr val="FF0000"/>
                          </a:solidFill>
                        </a:rPr>
                        <a:t>temperate zone (e.g. the UK) – four seasons</a:t>
                      </a:r>
                    </a:p>
                    <a:p>
                      <a:pPr algn="l"/>
                      <a:r>
                        <a:rPr lang="en-GB" sz="1000" dirty="0">
                          <a:solidFill>
                            <a:srgbClr val="FF0000"/>
                          </a:solidFill>
                        </a:rPr>
                        <a:t>●</a:t>
                      </a:r>
                      <a:r>
                        <a:rPr lang="en-GB" sz="1000" baseline="0" dirty="0">
                          <a:solidFill>
                            <a:srgbClr val="FF0000"/>
                          </a:solidFill>
                        </a:rPr>
                        <a:t> </a:t>
                      </a:r>
                      <a:r>
                        <a:rPr lang="en-GB" sz="1000" dirty="0">
                          <a:solidFill>
                            <a:srgbClr val="FF0000"/>
                          </a:solidFill>
                        </a:rPr>
                        <a:t>polar – two seasons, summer (when sun does not set), and winter (when sun does not rise).</a:t>
                      </a:r>
                      <a:endParaRPr lang="en-GB" sz="1000" baseline="0" dirty="0">
                        <a:solidFill>
                          <a:srgbClr val="FFC000"/>
                        </a:solidFill>
                      </a:endParaRPr>
                    </a:p>
                    <a:p>
                      <a:pPr algn="l"/>
                      <a:endParaRPr lang="en-GB" sz="1000" dirty="0">
                        <a:solidFill>
                          <a:srgbClr val="FFC000"/>
                        </a:solidFill>
                      </a:endParaRPr>
                    </a:p>
                    <a:p>
                      <a:pPr algn="l"/>
                      <a:r>
                        <a:rPr lang="en-GB" sz="1000" dirty="0">
                          <a:solidFill>
                            <a:srgbClr val="FFC000"/>
                          </a:solidFill>
                        </a:rPr>
                        <a:t>To know that Antarctica (Southern Hemisphere) is a continent with land beneath the ice sheet, surrounded by sea.</a:t>
                      </a:r>
                    </a:p>
                    <a:p>
                      <a:pPr algn="l"/>
                      <a:r>
                        <a:rPr lang="en-GB" sz="1000" dirty="0">
                          <a:solidFill>
                            <a:srgbClr val="FFC000"/>
                          </a:solidFill>
                        </a:rPr>
                        <a:t>To</a:t>
                      </a:r>
                      <a:r>
                        <a:rPr lang="en-GB" sz="1000" baseline="0" dirty="0">
                          <a:solidFill>
                            <a:srgbClr val="FFC000"/>
                          </a:solidFill>
                        </a:rPr>
                        <a:t> know that </a:t>
                      </a:r>
                      <a:r>
                        <a:rPr lang="en-GB" sz="1000" dirty="0">
                          <a:solidFill>
                            <a:srgbClr val="FFC000"/>
                          </a:solidFill>
                        </a:rPr>
                        <a:t>Arctic (Northern Hemisphere) is water beneath the sea ice, surrounded by land.</a:t>
                      </a:r>
                    </a:p>
                    <a:p>
                      <a:pPr algn="l"/>
                      <a:r>
                        <a:rPr lang="en-GB" sz="1000" dirty="0">
                          <a:solidFill>
                            <a:srgbClr val="FFC000"/>
                          </a:solidFill>
                        </a:rPr>
                        <a:t>To</a:t>
                      </a:r>
                      <a:r>
                        <a:rPr lang="en-GB" sz="1000" baseline="0" dirty="0">
                          <a:solidFill>
                            <a:srgbClr val="FFC000"/>
                          </a:solidFill>
                        </a:rPr>
                        <a:t> know that </a:t>
                      </a:r>
                      <a:r>
                        <a:rPr lang="en-GB" sz="1000" dirty="0">
                          <a:solidFill>
                            <a:srgbClr val="FFC000"/>
                          </a:solidFill>
                        </a:rPr>
                        <a:t>Polar regions have two seasons: summer (sun does not set) and winter (sun does not rise); Arctic summer (24hrs daylight) is during our summer – ‘Land of the Midnight Sun’; Antarctic summer is during our winter.</a:t>
                      </a:r>
                    </a:p>
                    <a:p>
                      <a:pPr algn="l"/>
                      <a:r>
                        <a:rPr lang="en-GB" sz="1000" dirty="0">
                          <a:solidFill>
                            <a:srgbClr val="FFC000"/>
                          </a:solidFill>
                        </a:rPr>
                        <a:t>To</a:t>
                      </a:r>
                      <a:r>
                        <a:rPr lang="en-GB" sz="1000" baseline="0" dirty="0">
                          <a:solidFill>
                            <a:srgbClr val="FFC000"/>
                          </a:solidFill>
                        </a:rPr>
                        <a:t> know that the i</a:t>
                      </a:r>
                      <a:r>
                        <a:rPr lang="en-GB" sz="1000" dirty="0">
                          <a:solidFill>
                            <a:srgbClr val="FFC000"/>
                          </a:solidFill>
                        </a:rPr>
                        <a:t>ce melts, and water freezes, at 0°C.</a:t>
                      </a:r>
                      <a:endParaRPr lang="en-GB" sz="1000" dirty="0">
                        <a:solidFill>
                          <a:srgbClr val="FF6600"/>
                        </a:solidFill>
                      </a:endParaRPr>
                    </a:p>
                    <a:p>
                      <a:pPr algn="l"/>
                      <a:endParaRPr lang="en-GB" sz="1000" dirty="0">
                        <a:solidFill>
                          <a:srgbClr val="00B050"/>
                        </a:solidFill>
                      </a:endParaRPr>
                    </a:p>
                    <a:p>
                      <a:pPr algn="l"/>
                      <a:r>
                        <a:rPr lang="en-GB" sz="1000" dirty="0">
                          <a:solidFill>
                            <a:srgbClr val="00B050"/>
                          </a:solidFill>
                        </a:rPr>
                        <a:t>To know the</a:t>
                      </a:r>
                      <a:r>
                        <a:rPr lang="en-GB" sz="1000" baseline="0" dirty="0">
                          <a:solidFill>
                            <a:srgbClr val="00B050"/>
                          </a:solidFill>
                        </a:rPr>
                        <a:t> d</a:t>
                      </a:r>
                      <a:r>
                        <a:rPr lang="en-GB" sz="1000" dirty="0">
                          <a:solidFill>
                            <a:srgbClr val="00B050"/>
                          </a:solidFill>
                        </a:rPr>
                        <a:t>istribution of hot, arid deserts; characteristics of the arid desert biome, world average rainfall pattern – information supplied in resources. For more information and illustrations of the ten hottest places, see the link in Resources. Note: the ‘top’ hottest places are variable, so you will find resources stating different locations. </a:t>
                      </a:r>
                      <a:endParaRPr lang="en-GB" sz="1000" dirty="0">
                        <a:solidFill>
                          <a:srgbClr val="FFC000"/>
                        </a:solidFill>
                      </a:endParaRPr>
                    </a:p>
                    <a:p>
                      <a:pPr algn="l"/>
                      <a:endParaRPr lang="en-GB" sz="1000" dirty="0">
                        <a:solidFill>
                          <a:srgbClr val="0070C0"/>
                        </a:solidFill>
                      </a:endParaRPr>
                    </a:p>
                    <a:p>
                      <a:pPr algn="l"/>
                      <a:r>
                        <a:rPr lang="en-GB" sz="1000" dirty="0">
                          <a:solidFill>
                            <a:srgbClr val="0070C0"/>
                          </a:solidFill>
                        </a:rPr>
                        <a:t>To know the characteristics of the monsoon; ability to read/interpret a variety of maps and their keys – temperature, rainfall, climate zones</a:t>
                      </a:r>
                      <a:endParaRPr lang="en-GB" sz="1000" baseline="0" dirty="0">
                        <a:solidFill>
                          <a:srgbClr val="0070C0"/>
                        </a:solidFill>
                      </a:endParaRPr>
                    </a:p>
                    <a:p>
                      <a:pPr algn="l"/>
                      <a:endParaRPr lang="en-GB" sz="1000" baseline="0" dirty="0">
                        <a:solidFill>
                          <a:srgbClr val="00CC00"/>
                        </a:solidFill>
                      </a:endParaRPr>
                    </a:p>
                    <a:p>
                      <a:pPr algn="l"/>
                      <a:r>
                        <a:rPr lang="en-GB" sz="1000" dirty="0">
                          <a:solidFill>
                            <a:srgbClr val="FF33CC"/>
                          </a:solidFill>
                        </a:rPr>
                        <a:t>To know the native deciduous trees e.g. oak, ash, sycamore. (See ‘A simple guide to identifying British trees’ in Resources.) Causes of climate change. (See suggested links in Resources.)</a:t>
                      </a:r>
                      <a:endParaRPr lang="en-GB" sz="1000" baseline="0" dirty="0">
                        <a:solidFill>
                          <a:srgbClr val="FF33CC"/>
                        </a:solidFill>
                      </a:endParaRPr>
                    </a:p>
                    <a:p>
                      <a:pPr algn="l"/>
                      <a:endParaRPr lang="en-GB" sz="1000" baseline="0" dirty="0">
                        <a:solidFill>
                          <a:srgbClr val="0070C0"/>
                        </a:solidFill>
                      </a:endParaRPr>
                    </a:p>
                    <a:p>
                      <a:pPr algn="l"/>
                      <a:r>
                        <a:rPr lang="en-GB" sz="1000" dirty="0">
                          <a:solidFill>
                            <a:srgbClr val="7030A0"/>
                          </a:solidFill>
                        </a:rPr>
                        <a:t>Some specific research may be needed to support children with their chosen subject. </a:t>
                      </a:r>
                    </a:p>
                  </a:txBody>
                  <a:tcPr/>
                </a:tc>
                <a:tc rowSpan="7" hMerge="1">
                  <a:txBody>
                    <a:bodyPr/>
                    <a:lstStyle/>
                    <a:p>
                      <a:endParaRPr lang="en-GB" sz="1100" dirty="0"/>
                    </a:p>
                  </a:txBody>
                  <a:tcPr/>
                </a:tc>
                <a:tc rowSpan="7" hMerge="1">
                  <a:txBody>
                    <a:bodyPr/>
                    <a:lstStyle/>
                    <a:p>
                      <a:endParaRPr lang="en-GB"/>
                    </a:p>
                  </a:txBody>
                  <a:tcPr/>
                </a:tc>
                <a:tc rowSpan="7" hMerge="1">
                  <a:txBody>
                    <a:bodyPr/>
                    <a:lstStyle/>
                    <a:p>
                      <a:endParaRPr lang="en-GB" sz="1100" dirty="0"/>
                    </a:p>
                  </a:txBody>
                  <a:tcPr/>
                </a:tc>
                <a:tc gridSpan="2">
                  <a:txBody>
                    <a:bodyPr/>
                    <a:lstStyle/>
                    <a:p>
                      <a:r>
                        <a:rPr lang="en-GB" sz="1100" dirty="0"/>
                        <a:t>Weather, forecast,</a:t>
                      </a:r>
                      <a:r>
                        <a:rPr lang="en-GB" sz="1100" baseline="0" dirty="0"/>
                        <a:t> season, climate zone (polar, temperate, equatorial / tropical / rain forest), biomes, flora, fauna, vegetation, temperature, frozen/ freeze/ freezing, glacier, iceberg, ice flow, ice cap, Antarctic, continent, polar and alpine tundra, caribou, reindeer, polar bear, penguin, seal, Northern and Southern Hemisphere, permafrost, taiga, desert, sub-tropical, Sahara, Namibian and Mojave Desert, dry, arid, rain shadow, monsoon, rainfall map, </a:t>
                      </a:r>
                      <a:r>
                        <a:rPr lang="en-GB" sz="1100" baseline="0" dirty="0" err="1"/>
                        <a:t>Cherrapunjee</a:t>
                      </a:r>
                      <a:r>
                        <a:rPr lang="en-GB" sz="1100" baseline="0" dirty="0"/>
                        <a:t>, </a:t>
                      </a:r>
                      <a:r>
                        <a:rPr lang="en-GB" sz="1100" baseline="0" dirty="0" err="1"/>
                        <a:t>Mawsynram</a:t>
                      </a:r>
                      <a:r>
                        <a:rPr lang="en-GB" sz="1100" baseline="0" dirty="0"/>
                        <a:t>, India, deciduous (trees)</a:t>
                      </a:r>
                      <a:endParaRPr lang="en-GB" sz="1100" dirty="0"/>
                    </a:p>
                  </a:txBody>
                  <a:tcPr/>
                </a:tc>
                <a:tc hMerge="1">
                  <a:txBody>
                    <a:bodyPr/>
                    <a:lstStyle/>
                    <a:p>
                      <a:endParaRPr lang="en-GB" dirty="0"/>
                    </a:p>
                  </a:txBody>
                  <a:tcPr/>
                </a:tc>
                <a:extLst>
                  <a:ext uri="{0D108BD9-81ED-4DB2-BD59-A6C34878D82A}">
                    <a16:rowId xmlns:a16="http://schemas.microsoft.com/office/drawing/2014/main" val="1267818584"/>
                  </a:ext>
                </a:extLst>
              </a:tr>
              <a:tr h="252432">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100" dirty="0"/>
                        <a:t>People</a:t>
                      </a:r>
                      <a:r>
                        <a:rPr lang="en-GB" sz="1100" baseline="0" dirty="0"/>
                        <a:t> of interest</a:t>
                      </a:r>
                      <a:endParaRPr lang="en-GB" sz="1100" dirty="0"/>
                    </a:p>
                  </a:txBody>
                  <a:tcPr/>
                </a:tc>
                <a:tc>
                  <a:txBody>
                    <a:bodyPr/>
                    <a:lstStyle/>
                    <a:p>
                      <a:r>
                        <a:rPr lang="en-GB" sz="1100" dirty="0"/>
                        <a:t>Linked Texts</a:t>
                      </a:r>
                    </a:p>
                  </a:txBody>
                  <a:tcPr/>
                </a:tc>
                <a:extLst>
                  <a:ext uri="{0D108BD9-81ED-4DB2-BD59-A6C34878D82A}">
                    <a16:rowId xmlns:a16="http://schemas.microsoft.com/office/drawing/2014/main" val="1698299168"/>
                  </a:ext>
                </a:extLst>
              </a:tr>
              <a:tr h="1524522">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Greta</a:t>
                      </a:r>
                      <a:r>
                        <a:rPr lang="en-GB" sz="1100" baseline="0" dirty="0"/>
                        <a:t> Thunberg</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aseline="0" dirty="0"/>
                        <a:t>Richard Attenborough</a:t>
                      </a:r>
                    </a:p>
                    <a:p>
                      <a:pPr marL="0" marR="0" lvl="0" indent="0" algn="l" defTabSz="1280160" rtl="0" eaLnBrk="1" fontAlgn="auto" latinLnBrk="0" hangingPunct="1">
                        <a:lnSpc>
                          <a:spcPct val="100000"/>
                        </a:lnSpc>
                        <a:spcBef>
                          <a:spcPts val="0"/>
                        </a:spcBef>
                        <a:spcAft>
                          <a:spcPts val="0"/>
                        </a:spcAft>
                        <a:buClrTx/>
                        <a:buSzTx/>
                        <a:buFontTx/>
                        <a:buNone/>
                        <a:tabLst/>
                        <a:defRPr/>
                      </a:pPr>
                      <a:endParaRPr lang="en-GB" sz="1100" dirty="0"/>
                    </a:p>
                  </a:txBody>
                  <a:tcPr/>
                </a:tc>
                <a:tc>
                  <a:txBody>
                    <a:bodyPr/>
                    <a:lstStyle/>
                    <a:p>
                      <a:r>
                        <a:rPr lang="en-GB" sz="1100" baseline="0" dirty="0"/>
                        <a:t>‘The Akimbo Adventures’ by Alexander McCall Smith</a:t>
                      </a:r>
                    </a:p>
                    <a:p>
                      <a:r>
                        <a:rPr lang="en-GB" sz="1100" baseline="0" dirty="0"/>
                        <a:t>‘The Hunter’ by Paul </a:t>
                      </a:r>
                      <a:r>
                        <a:rPr lang="en-GB" sz="1100" baseline="0" dirty="0" err="1"/>
                        <a:t>Geraghty</a:t>
                      </a:r>
                      <a:endParaRPr lang="en-GB" sz="1100" baseline="0" dirty="0"/>
                    </a:p>
                    <a:p>
                      <a:r>
                        <a:rPr lang="en-GB" sz="1100" baseline="0" dirty="0"/>
                        <a:t>‘Sleep well </a:t>
                      </a:r>
                      <a:r>
                        <a:rPr lang="en-GB" sz="1100" baseline="0" dirty="0" err="1"/>
                        <a:t>Siba</a:t>
                      </a:r>
                      <a:r>
                        <a:rPr lang="en-GB" sz="1100" baseline="0" dirty="0"/>
                        <a:t> and </a:t>
                      </a:r>
                      <a:r>
                        <a:rPr lang="en-GB" sz="1100" baseline="0" dirty="0" err="1"/>
                        <a:t>Saba</a:t>
                      </a:r>
                      <a:r>
                        <a:rPr lang="en-GB" sz="1100" baseline="0" dirty="0"/>
                        <a:t>’ by </a:t>
                      </a:r>
                      <a:r>
                        <a:rPr lang="en-GB" sz="1100" baseline="0" dirty="0" err="1"/>
                        <a:t>Nansuboga</a:t>
                      </a:r>
                      <a:r>
                        <a:rPr lang="en-GB" sz="1100" baseline="0" dirty="0"/>
                        <a:t> </a:t>
                      </a:r>
                      <a:r>
                        <a:rPr lang="en-GB" sz="1100" baseline="0" dirty="0" err="1"/>
                        <a:t>Nagadaya</a:t>
                      </a:r>
                      <a:endParaRPr lang="en-GB" sz="1100" baseline="0" dirty="0"/>
                    </a:p>
                    <a:p>
                      <a:r>
                        <a:rPr lang="en-GB" sz="1100" baseline="0" dirty="0"/>
                        <a:t>‘Butterfly Lion’ by Michael </a:t>
                      </a:r>
                      <a:r>
                        <a:rPr lang="en-GB" sz="1100" baseline="0" dirty="0" err="1"/>
                        <a:t>Morpurgo</a:t>
                      </a:r>
                      <a:endParaRPr lang="en-GB" sz="1100" baseline="0" dirty="0"/>
                    </a:p>
                  </a:txBody>
                  <a:tcPr/>
                </a:tc>
                <a:extLst>
                  <a:ext uri="{0D108BD9-81ED-4DB2-BD59-A6C34878D82A}">
                    <a16:rowId xmlns:a16="http://schemas.microsoft.com/office/drawing/2014/main" val="3817116731"/>
                  </a:ext>
                </a:extLst>
              </a:tr>
              <a:tr h="252432">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gridSpan="2">
                  <a:txBody>
                    <a:bodyPr/>
                    <a:lstStyle/>
                    <a:p>
                      <a:pPr algn="ctr"/>
                      <a:r>
                        <a:rPr lang="en-GB" sz="1100" dirty="0"/>
                        <a:t>Disciplinary Knowledge</a:t>
                      </a:r>
                    </a:p>
                  </a:txBody>
                  <a:tcPr/>
                </a:tc>
                <a:tc hMerge="1">
                  <a:txBody>
                    <a:bodyPr/>
                    <a:lstStyle/>
                    <a:p>
                      <a:endParaRPr lang="en-GB" sz="1100" dirty="0"/>
                    </a:p>
                  </a:txBody>
                  <a:tcPr/>
                </a:tc>
                <a:extLst>
                  <a:ext uri="{0D108BD9-81ED-4DB2-BD59-A6C34878D82A}">
                    <a16:rowId xmlns:a16="http://schemas.microsoft.com/office/drawing/2014/main" val="2656242789"/>
                  </a:ext>
                </a:extLst>
              </a:tr>
              <a:tr h="779629">
                <a:tc gridSpan="2">
                  <a:txBody>
                    <a:bodyPr/>
                    <a:lstStyle/>
                    <a:p>
                      <a:r>
                        <a:rPr lang="en-GB" sz="1100" dirty="0"/>
                        <a:t>Y2: Seasons (What are the seasons?)</a:t>
                      </a:r>
                    </a:p>
                    <a:p>
                      <a:endParaRPr lang="en-GB" sz="1100" dirty="0"/>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rowSpan="3" gridSpan="2">
                  <a:txBody>
                    <a:bodyPr/>
                    <a:lstStyle/>
                    <a:p>
                      <a:r>
                        <a:rPr lang="en-GB" sz="1100" dirty="0"/>
                        <a:t>In this unit, the children will:</a:t>
                      </a:r>
                    </a:p>
                    <a:p>
                      <a:r>
                        <a:rPr lang="en-GB" sz="1100" dirty="0"/>
                        <a:t>• locate some of the world’s</a:t>
                      </a:r>
                      <a:r>
                        <a:rPr lang="en-GB" sz="1100" baseline="0" dirty="0"/>
                        <a:t> </a:t>
                      </a:r>
                      <a:r>
                        <a:rPr lang="en-GB" sz="1100" dirty="0"/>
                        <a:t>climate zones on a globe or map,</a:t>
                      </a:r>
                      <a:r>
                        <a:rPr lang="en-GB" sz="1100" baseline="0" dirty="0"/>
                        <a:t> </a:t>
                      </a:r>
                      <a:r>
                        <a:rPr lang="en-GB" sz="1100" dirty="0"/>
                        <a:t>name examples and have some</a:t>
                      </a:r>
                      <a:r>
                        <a:rPr lang="en-GB" sz="1100" baseline="0" dirty="0"/>
                        <a:t> </a:t>
                      </a:r>
                      <a:r>
                        <a:rPr lang="en-GB" sz="1100" dirty="0"/>
                        <a:t>understanding of them</a:t>
                      </a:r>
                    </a:p>
                    <a:p>
                      <a:r>
                        <a:rPr lang="en-GB" sz="1100" dirty="0"/>
                        <a:t>• extract geographical data (e.g. rainfall,</a:t>
                      </a:r>
                      <a:r>
                        <a:rPr lang="en-GB" sz="1100" baseline="0" dirty="0"/>
                        <a:t> </a:t>
                      </a:r>
                      <a:r>
                        <a:rPr lang="en-GB" sz="1100" dirty="0"/>
                        <a:t>temperature, weather, climate/</a:t>
                      </a:r>
                      <a:r>
                        <a:rPr lang="en-GB" sz="1100" baseline="0" dirty="0"/>
                        <a:t> </a:t>
                      </a:r>
                      <a:r>
                        <a:rPr lang="en-GB" sz="1100" dirty="0"/>
                        <a:t>vegetation zones) from pictorial/</a:t>
                      </a:r>
                      <a:r>
                        <a:rPr lang="en-GB" sz="1100" baseline="0" dirty="0"/>
                        <a:t> </a:t>
                      </a:r>
                      <a:r>
                        <a:rPr lang="en-GB" sz="1100" dirty="0"/>
                        <a:t>graphical representations</a:t>
                      </a:r>
                    </a:p>
                    <a:p>
                      <a:r>
                        <a:rPr lang="en-GB" sz="1100" dirty="0"/>
                        <a:t>• describe and give examples of the</a:t>
                      </a:r>
                      <a:r>
                        <a:rPr lang="en-GB" sz="1100" baseline="0" dirty="0"/>
                        <a:t> </a:t>
                      </a:r>
                      <a:r>
                        <a:rPr lang="en-GB" sz="1100" dirty="0"/>
                        <a:t>variety of biomes and vegetation belts</a:t>
                      </a:r>
                    </a:p>
                    <a:p>
                      <a:r>
                        <a:rPr lang="en-GB" sz="1100" dirty="0"/>
                        <a:t>• use appropriate geographical</a:t>
                      </a:r>
                      <a:r>
                        <a:rPr lang="en-GB" sz="1100" baseline="0" dirty="0"/>
                        <a:t> </a:t>
                      </a:r>
                      <a:r>
                        <a:rPr lang="en-GB" sz="1100" dirty="0"/>
                        <a:t>vocabulary to describe weather,</a:t>
                      </a:r>
                      <a:r>
                        <a:rPr lang="en-GB" sz="1100" baseline="0" dirty="0"/>
                        <a:t> </a:t>
                      </a:r>
                      <a:r>
                        <a:rPr lang="en-GB" sz="1100" dirty="0"/>
                        <a:t>climate, climate zones, biomes and</a:t>
                      </a:r>
                    </a:p>
                    <a:p>
                      <a:r>
                        <a:rPr lang="en-GB" sz="1100" dirty="0"/>
                        <a:t>vegetation belts</a:t>
                      </a:r>
                    </a:p>
                    <a:p>
                      <a:r>
                        <a:rPr lang="en-GB" sz="1100" dirty="0"/>
                        <a:t>• identify the world’s hottest, coldest,</a:t>
                      </a:r>
                      <a:r>
                        <a:rPr lang="en-GB" sz="1100" baseline="0" dirty="0"/>
                        <a:t> </a:t>
                      </a:r>
                      <a:r>
                        <a:rPr lang="en-GB" sz="1100" dirty="0"/>
                        <a:t>wettest and driest locations.</a:t>
                      </a:r>
                    </a:p>
                  </a:txBody>
                  <a:tcPr/>
                </a:tc>
                <a:tc rowSpan="3" hMerge="1">
                  <a:txBody>
                    <a:bodyPr/>
                    <a:lstStyle/>
                    <a:p>
                      <a:endParaRPr lang="en-GB" sz="1100" dirty="0"/>
                    </a:p>
                  </a:txBody>
                  <a:tcPr/>
                </a:tc>
                <a:extLst>
                  <a:ext uri="{0D108BD9-81ED-4DB2-BD59-A6C34878D82A}">
                    <a16:rowId xmlns:a16="http://schemas.microsoft.com/office/drawing/2014/main" val="1740481448"/>
                  </a:ext>
                </a:extLst>
              </a:tr>
              <a:tr h="252432">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1670445">
                <a:tc gridSpan="2">
                  <a:txBody>
                    <a:bodyPr/>
                    <a:lstStyle/>
                    <a:p>
                      <a:r>
                        <a:rPr lang="en-GB" sz="1100" dirty="0"/>
                        <a:t>Y4: Rivers and the water cycle</a:t>
                      </a:r>
                      <a:r>
                        <a:rPr lang="en-GB" sz="1100" baseline="0" dirty="0"/>
                        <a:t> (How does the water go round and round?)</a:t>
                      </a:r>
                    </a:p>
                    <a:p>
                      <a:r>
                        <a:rPr lang="en-GB" sz="1100" baseline="0" dirty="0"/>
                        <a:t>Y4: Earthquakes and volcanoes (How does the Earth shake, rattle and roll?)</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04600">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392556">
                <a:tc>
                  <a:txBody>
                    <a:bodyPr/>
                    <a:lstStyle/>
                    <a:p>
                      <a:pPr algn="ctr"/>
                      <a:r>
                        <a:rPr lang="en-GB" sz="1100" u="none" dirty="0"/>
                        <a:t>WEEK 1</a:t>
                      </a:r>
                    </a:p>
                  </a:txBody>
                  <a:tcPr/>
                </a:tc>
                <a:tc gridSpan="2">
                  <a:txBody>
                    <a:bodyPr/>
                    <a:lstStyle/>
                    <a:p>
                      <a:pPr algn="ctr"/>
                      <a:r>
                        <a:rPr lang="en-GB" sz="1100" u="none"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a:t>
                      </a:r>
                      <a:r>
                        <a:rPr lang="en-GB" sz="1100" baseline="0" dirty="0"/>
                        <a:t> 4</a:t>
                      </a:r>
                      <a:endParaRPr lang="en-GB" sz="1100" dirty="0"/>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199078">
                <a:tc>
                  <a:txBody>
                    <a:bodyPr/>
                    <a:lstStyle/>
                    <a:p>
                      <a:pPr algn="ctr"/>
                      <a:endParaRPr lang="en-GB" sz="1100" dirty="0"/>
                    </a:p>
                    <a:p>
                      <a:pPr algn="ctr"/>
                      <a:r>
                        <a:rPr lang="en-GB" sz="1100" dirty="0">
                          <a:solidFill>
                            <a:srgbClr val="FF0000"/>
                          </a:solidFill>
                        </a:rPr>
                        <a:t>What</a:t>
                      </a:r>
                      <a:r>
                        <a:rPr lang="en-GB" sz="1100" baseline="0" dirty="0">
                          <a:solidFill>
                            <a:srgbClr val="FF0000"/>
                          </a:solidFill>
                        </a:rPr>
                        <a:t> are weather, climate and biomes?</a:t>
                      </a:r>
                      <a:endParaRPr lang="en-GB" sz="1100" dirty="0">
                        <a:solidFill>
                          <a:srgbClr val="FF0000"/>
                        </a:solidFill>
                      </a:endParaRP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6600"/>
                          </a:solidFill>
                          <a:effectLst/>
                          <a:uLnTx/>
                          <a:uFillTx/>
                          <a:latin typeface="+mn-lt"/>
                          <a:ea typeface="+mn-ea"/>
                          <a:cs typeface="+mn-cs"/>
                        </a:rPr>
                        <a:t>What are the polar regions like?</a:t>
                      </a:r>
                      <a:endParaRPr lang="en-GB" sz="1100" dirty="0"/>
                    </a:p>
                  </a:txBody>
                  <a:tcPr/>
                </a:tc>
                <a:tc hMerge="1">
                  <a:txBody>
                    <a:bodyPr/>
                    <a:lstStyle/>
                    <a:p>
                      <a:endParaRPr lang="en-GB"/>
                    </a:p>
                  </a:txBody>
                  <a:tcPr/>
                </a:tc>
                <a:tc>
                  <a:txBody>
                    <a:bodyPr/>
                    <a:lstStyle/>
                    <a:p>
                      <a:pPr algn="ctr"/>
                      <a:endParaRPr lang="en-GB" sz="1100" dirty="0"/>
                    </a:p>
                    <a:p>
                      <a:pPr algn="ctr"/>
                      <a:r>
                        <a:rPr lang="en-GB" sz="1100" dirty="0">
                          <a:solidFill>
                            <a:srgbClr val="00B050"/>
                          </a:solidFill>
                        </a:rPr>
                        <a:t>Where</a:t>
                      </a:r>
                      <a:r>
                        <a:rPr lang="en-GB" sz="1100" baseline="0" dirty="0">
                          <a:solidFill>
                            <a:srgbClr val="00B050"/>
                          </a:solidFill>
                        </a:rPr>
                        <a:t> are the hottest, driest places in the world?</a:t>
                      </a:r>
                      <a:endParaRPr lang="en-GB" sz="1100" dirty="0">
                        <a:solidFill>
                          <a:srgbClr val="00B050"/>
                        </a:solidFill>
                      </a:endParaRPr>
                    </a:p>
                  </a:txBody>
                  <a:tcPr/>
                </a:tc>
                <a:tc>
                  <a:txBody>
                    <a:bodyPr/>
                    <a:lstStyle/>
                    <a:p>
                      <a:pPr algn="ctr"/>
                      <a:endParaRPr lang="en-GB" sz="1100" dirty="0"/>
                    </a:p>
                    <a:p>
                      <a:pPr algn="ctr"/>
                      <a:r>
                        <a:rPr lang="en-GB" sz="1100" dirty="0">
                          <a:solidFill>
                            <a:srgbClr val="0070C0"/>
                          </a:solidFill>
                        </a:rPr>
                        <a:t>Where</a:t>
                      </a:r>
                      <a:r>
                        <a:rPr lang="en-GB" sz="1100" baseline="0" dirty="0">
                          <a:solidFill>
                            <a:srgbClr val="0070C0"/>
                          </a:solidFill>
                        </a:rPr>
                        <a:t> are the hottest, wettest places in the world? </a:t>
                      </a:r>
                      <a:endParaRPr lang="en-GB" sz="1100" dirty="0">
                        <a:solidFill>
                          <a:srgbClr val="0070C0"/>
                        </a:solidFill>
                      </a:endParaRPr>
                    </a:p>
                  </a:txBody>
                  <a:tcPr/>
                </a:tc>
                <a:tc gridSpan="2">
                  <a:txBody>
                    <a:bodyPr/>
                    <a:lstStyle/>
                    <a:p>
                      <a:pPr algn="ctr"/>
                      <a:endParaRPr lang="en-GB" sz="1100" dirty="0"/>
                    </a:p>
                    <a:p>
                      <a:pPr algn="ctr"/>
                      <a:r>
                        <a:rPr lang="en-GB" sz="1100" dirty="0">
                          <a:solidFill>
                            <a:srgbClr val="FF33CC"/>
                          </a:solidFill>
                        </a:rPr>
                        <a:t>Which</a:t>
                      </a:r>
                      <a:r>
                        <a:rPr lang="en-GB" sz="1100" baseline="0" dirty="0">
                          <a:solidFill>
                            <a:srgbClr val="FF33CC"/>
                          </a:solidFill>
                        </a:rPr>
                        <a:t> climate zone and biome do we live in?</a:t>
                      </a:r>
                      <a:endParaRPr lang="en-GB" sz="1100" dirty="0">
                        <a:solidFill>
                          <a:srgbClr val="FF33CC"/>
                        </a:solidFill>
                      </a:endParaRPr>
                    </a:p>
                  </a:txBody>
                  <a:tcPr/>
                </a:tc>
                <a:tc hMerge="1">
                  <a:txBody>
                    <a:bodyPr/>
                    <a:lstStyle/>
                    <a:p>
                      <a:endParaRPr lang="en-GB"/>
                    </a:p>
                  </a:txBody>
                  <a:tcPr/>
                </a:tc>
                <a:tc>
                  <a:txBody>
                    <a:bodyPr/>
                    <a:lstStyle/>
                    <a:p>
                      <a:pPr algn="ctr"/>
                      <a:endParaRPr lang="en-GB" sz="1100" dirty="0"/>
                    </a:p>
                    <a:p>
                      <a:pPr algn="ctr"/>
                      <a:r>
                        <a:rPr lang="en-GB" sz="1100" dirty="0">
                          <a:solidFill>
                            <a:srgbClr val="7030A0"/>
                          </a:solidFill>
                        </a:rPr>
                        <a:t>Why</a:t>
                      </a:r>
                      <a:r>
                        <a:rPr lang="en-GB" sz="1100" baseline="0" dirty="0">
                          <a:solidFill>
                            <a:srgbClr val="7030A0"/>
                          </a:solidFill>
                        </a:rPr>
                        <a:t> is climate important?</a:t>
                      </a:r>
                      <a:endParaRPr lang="en-GB" sz="11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8987578"/>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Prepare a Climate Report</a:t>
            </a:r>
          </a:p>
        </p:txBody>
      </p:sp>
      <p:sp>
        <p:nvSpPr>
          <p:cNvPr id="28" name="TextBox 27"/>
          <p:cNvSpPr txBox="1"/>
          <p:nvPr/>
        </p:nvSpPr>
        <p:spPr>
          <a:xfrm>
            <a:off x="1886065" y="249291"/>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3 Unit 1: Climate </a:t>
            </a:r>
          </a:p>
        </p:txBody>
      </p:sp>
      <p:pic>
        <p:nvPicPr>
          <p:cNvPr id="11" name="Picture 10"/>
          <p:cNvPicPr>
            <a:picLocks noChangeAspect="1"/>
          </p:cNvPicPr>
          <p:nvPr/>
        </p:nvPicPr>
        <p:blipFill>
          <a:blip r:embed="rId3"/>
          <a:stretch>
            <a:fillRect/>
          </a:stretch>
        </p:blipFill>
        <p:spPr>
          <a:xfrm>
            <a:off x="330085" y="206382"/>
            <a:ext cx="1508661" cy="404553"/>
          </a:xfrm>
          <a:prstGeom prst="rect">
            <a:avLst/>
          </a:prstGeom>
        </p:spPr>
      </p:pic>
      <p:pic>
        <p:nvPicPr>
          <p:cNvPr id="13"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93183" y="8495652"/>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34544" y="8551202"/>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967F8788-924C-4D1A-A57B-233CFCF71B73}"/>
              </a:ext>
            </a:extLst>
          </p:cNvPr>
          <p:cNvPicPr>
            <a:picLocks noChangeAspect="1"/>
          </p:cNvPicPr>
          <p:nvPr/>
        </p:nvPicPr>
        <p:blipFill>
          <a:blip r:embed="rId5"/>
          <a:stretch>
            <a:fillRect/>
          </a:stretch>
        </p:blipFill>
        <p:spPr>
          <a:xfrm>
            <a:off x="8514630" y="8534377"/>
            <a:ext cx="405112" cy="405112"/>
          </a:xfrm>
          <a:prstGeom prst="rect">
            <a:avLst/>
          </a:prstGeom>
        </p:spPr>
      </p:pic>
      <p:pic>
        <p:nvPicPr>
          <p:cNvPr id="17" name="Picture 16">
            <a:extLst>
              <a:ext uri="{FF2B5EF4-FFF2-40B4-BE49-F238E27FC236}">
                <a16:creationId xmlns:a16="http://schemas.microsoft.com/office/drawing/2014/main" id="{C5F4FD40-EB6C-465E-B349-739A1CA09CC6}"/>
              </a:ext>
            </a:extLst>
          </p:cNvPr>
          <p:cNvPicPr>
            <a:picLocks noChangeAspect="1"/>
          </p:cNvPicPr>
          <p:nvPr/>
        </p:nvPicPr>
        <p:blipFill>
          <a:blip r:embed="rId6"/>
          <a:stretch>
            <a:fillRect/>
          </a:stretch>
        </p:blipFill>
        <p:spPr>
          <a:xfrm>
            <a:off x="6626923" y="8583694"/>
            <a:ext cx="364720" cy="364720"/>
          </a:xfrm>
          <a:prstGeom prst="rect">
            <a:avLst/>
          </a:prstGeom>
        </p:spPr>
      </p:pic>
      <p:pic>
        <p:nvPicPr>
          <p:cNvPr id="21" name="Picture 20">
            <a:extLst>
              <a:ext uri="{FF2B5EF4-FFF2-40B4-BE49-F238E27FC236}">
                <a16:creationId xmlns:a16="http://schemas.microsoft.com/office/drawing/2014/main" id="{C5F4FD40-EB6C-465E-B349-739A1CA09CC6}"/>
              </a:ext>
            </a:extLst>
          </p:cNvPr>
          <p:cNvPicPr>
            <a:picLocks noChangeAspect="1"/>
          </p:cNvPicPr>
          <p:nvPr/>
        </p:nvPicPr>
        <p:blipFill>
          <a:blip r:embed="rId6"/>
          <a:stretch>
            <a:fillRect/>
          </a:stretch>
        </p:blipFill>
        <p:spPr>
          <a:xfrm>
            <a:off x="4535181" y="8598814"/>
            <a:ext cx="364720" cy="364720"/>
          </a:xfrm>
          <a:prstGeom prst="rect">
            <a:avLst/>
          </a:prstGeom>
        </p:spPr>
      </p:pic>
      <p:pic>
        <p:nvPicPr>
          <p:cNvPr id="23" name="Picture 22">
            <a:extLst>
              <a:ext uri="{FF2B5EF4-FFF2-40B4-BE49-F238E27FC236}">
                <a16:creationId xmlns:a16="http://schemas.microsoft.com/office/drawing/2014/main" id="{02CED631-AC9B-470E-915D-CA0E03374975}"/>
              </a:ext>
            </a:extLst>
          </p:cNvPr>
          <p:cNvPicPr>
            <a:picLocks noChangeAspect="1"/>
          </p:cNvPicPr>
          <p:nvPr/>
        </p:nvPicPr>
        <p:blipFill>
          <a:blip r:embed="rId7"/>
          <a:stretch>
            <a:fillRect/>
          </a:stretch>
        </p:blipFill>
        <p:spPr>
          <a:xfrm>
            <a:off x="2710267" y="8552628"/>
            <a:ext cx="308780" cy="308780"/>
          </a:xfrm>
          <a:prstGeom prst="rect">
            <a:avLst/>
          </a:prstGeom>
        </p:spPr>
      </p:pic>
      <p:pic>
        <p:nvPicPr>
          <p:cNvPr id="26"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51440" y="8612714"/>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53803" y="8544135"/>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9">
            <a:extLst>
              <a:ext uri="{FF2B5EF4-FFF2-40B4-BE49-F238E27FC236}">
                <a16:creationId xmlns:a16="http://schemas.microsoft.com/office/drawing/2014/main" id="{967F8788-924C-4D1A-A57B-233CFCF71B73}"/>
              </a:ext>
            </a:extLst>
          </p:cNvPr>
          <p:cNvPicPr>
            <a:picLocks noChangeAspect="1"/>
          </p:cNvPicPr>
          <p:nvPr/>
        </p:nvPicPr>
        <p:blipFill>
          <a:blip r:embed="rId5"/>
          <a:stretch>
            <a:fillRect/>
          </a:stretch>
        </p:blipFill>
        <p:spPr>
          <a:xfrm>
            <a:off x="3597924" y="8481751"/>
            <a:ext cx="405112" cy="405112"/>
          </a:xfrm>
          <a:prstGeom prst="rect">
            <a:avLst/>
          </a:prstGeom>
        </p:spPr>
      </p:pic>
      <p:pic>
        <p:nvPicPr>
          <p:cNvPr id="31" name="Picture 30">
            <a:extLst>
              <a:ext uri="{FF2B5EF4-FFF2-40B4-BE49-F238E27FC236}">
                <a16:creationId xmlns:a16="http://schemas.microsoft.com/office/drawing/2014/main" id="{C5F4FD40-EB6C-465E-B349-739A1CA09CC6}"/>
              </a:ext>
            </a:extLst>
          </p:cNvPr>
          <p:cNvPicPr>
            <a:picLocks noChangeAspect="1"/>
          </p:cNvPicPr>
          <p:nvPr/>
        </p:nvPicPr>
        <p:blipFill>
          <a:blip r:embed="rId6"/>
          <a:stretch>
            <a:fillRect/>
          </a:stretch>
        </p:blipFill>
        <p:spPr>
          <a:xfrm>
            <a:off x="592144" y="8542847"/>
            <a:ext cx="364720" cy="364720"/>
          </a:xfrm>
          <a:prstGeom prst="rect">
            <a:avLst/>
          </a:prstGeom>
        </p:spPr>
      </p:pic>
      <p:pic>
        <p:nvPicPr>
          <p:cNvPr id="32" name="Picture 31">
            <a:extLst>
              <a:ext uri="{FF2B5EF4-FFF2-40B4-BE49-F238E27FC236}">
                <a16:creationId xmlns:a16="http://schemas.microsoft.com/office/drawing/2014/main" id="{967F8788-924C-4D1A-A57B-233CFCF71B73}"/>
              </a:ext>
            </a:extLst>
          </p:cNvPr>
          <p:cNvPicPr>
            <a:picLocks noChangeAspect="1"/>
          </p:cNvPicPr>
          <p:nvPr/>
        </p:nvPicPr>
        <p:blipFill>
          <a:blip r:embed="rId5"/>
          <a:stretch>
            <a:fillRect/>
          </a:stretch>
        </p:blipFill>
        <p:spPr>
          <a:xfrm>
            <a:off x="1738078" y="8504462"/>
            <a:ext cx="405112" cy="405112"/>
          </a:xfrm>
          <a:prstGeom prst="rect">
            <a:avLst/>
          </a:prstGeom>
        </p:spPr>
      </p:pic>
      <p:sp>
        <p:nvSpPr>
          <p:cNvPr id="20" name="Frame 19"/>
          <p:cNvSpPr/>
          <p:nvPr/>
        </p:nvSpPr>
        <p:spPr>
          <a:xfrm>
            <a:off x="-1" y="12192"/>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spTree>
    <p:extLst>
      <p:ext uri="{BB962C8B-B14F-4D97-AF65-F5344CB8AC3E}">
        <p14:creationId xmlns:p14="http://schemas.microsoft.com/office/powerpoint/2010/main" val="75785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415102" y="262826"/>
            <a:ext cx="961772" cy="403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3996500551"/>
              </p:ext>
            </p:extLst>
          </p:nvPr>
        </p:nvGraphicFramePr>
        <p:xfrm>
          <a:off x="330086" y="626311"/>
          <a:ext cx="12141426" cy="8698937"/>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457276">
                  <a:extLst>
                    <a:ext uri="{9D8B030D-6E8A-4147-A177-3AD203B41FA5}">
                      <a16:colId xmlns:a16="http://schemas.microsoft.com/office/drawing/2014/main" val="1615232983"/>
                    </a:ext>
                  </a:extLst>
                </a:gridCol>
                <a:gridCol w="1566295">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291749">
                  <a:extLst>
                    <a:ext uri="{9D8B030D-6E8A-4147-A177-3AD203B41FA5}">
                      <a16:colId xmlns:a16="http://schemas.microsoft.com/office/drawing/2014/main" val="845078378"/>
                    </a:ext>
                  </a:extLst>
                </a:gridCol>
                <a:gridCol w="2023571">
                  <a:extLst>
                    <a:ext uri="{9D8B030D-6E8A-4147-A177-3AD203B41FA5}">
                      <a16:colId xmlns:a16="http://schemas.microsoft.com/office/drawing/2014/main" val="3713051723"/>
                    </a:ext>
                  </a:extLst>
                </a:gridCol>
              </a:tblGrid>
              <a:tr h="252997">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endParaRPr lang="en-GB" dirty="0"/>
                    </a:p>
                  </a:txBody>
                  <a:tcPr/>
                </a:tc>
                <a:extLst>
                  <a:ext uri="{0D108BD9-81ED-4DB2-BD59-A6C34878D82A}">
                    <a16:rowId xmlns:a16="http://schemas.microsoft.com/office/drawing/2014/main" val="96402867"/>
                  </a:ext>
                </a:extLst>
              </a:tr>
              <a:tr h="1726330">
                <a:tc rowSpan="3" gridSpan="2">
                  <a:txBody>
                    <a:bodyPr/>
                    <a:lstStyle/>
                    <a:p>
                      <a:pPr marL="0" indent="0">
                        <a:buFont typeface="Arial" panose="020B0604020202020204" pitchFamily="34" charset="0"/>
                        <a:buNone/>
                      </a:pPr>
                      <a:r>
                        <a:rPr lang="en-GB" sz="1000" dirty="0"/>
                        <a:t>Locational knowledge: locate the world’s countries</a:t>
                      </a:r>
                      <a:r>
                        <a:rPr lang="en-GB" sz="1000" baseline="0" dirty="0"/>
                        <a:t> including North America, identify the position and significance of latitude, longitude, Equator, hemispheres and tropics.</a:t>
                      </a:r>
                    </a:p>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aseline="0" dirty="0"/>
                        <a:t>Place knowledge: understand geographical similarities and differences through the study of human and physical geography of regions in North and South Americas.</a:t>
                      </a:r>
                    </a:p>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aseline="0" dirty="0"/>
                        <a:t>Physical geography: biomes and vegetation belts, rivers and mountains ; types of settlement and land use, economic activity, distribution of natural resources</a:t>
                      </a:r>
                    </a:p>
                    <a:p>
                      <a:pPr marL="0" indent="0">
                        <a:buFont typeface="Arial" panose="020B0604020202020204" pitchFamily="34" charset="0"/>
                        <a:buNone/>
                      </a:pPr>
                      <a:r>
                        <a:rPr lang="en-GB" sz="1000" baseline="0" dirty="0"/>
                        <a:t>Geographical skills and fieldwork: use maps, atlases, globes and digital mapping to locate countries to describe features studied, use eight points of c compass, four and six grid references and key to describe features studied. </a:t>
                      </a:r>
                      <a:endParaRPr lang="en-GB" sz="1000" dirty="0"/>
                    </a:p>
                    <a:p>
                      <a:pPr marL="0" marR="0" lvl="0" indent="0" algn="l" defTabSz="128016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baseline="0" dirty="0"/>
                    </a:p>
                    <a:p>
                      <a:pPr marL="0" indent="0">
                        <a:buFont typeface="Arial" panose="020B0604020202020204" pitchFamily="34" charset="0"/>
                        <a:buNone/>
                      </a:pPr>
                      <a:endParaRPr lang="en-GB" sz="1000" baseline="0" dirty="0"/>
                    </a:p>
                  </a:txBody>
                  <a:tcPr/>
                </a:tc>
                <a:tc rowSpan="3" hMerge="1">
                  <a:txBody>
                    <a:bodyPr/>
                    <a:lstStyle/>
                    <a:p>
                      <a:endParaRPr lang="en-GB"/>
                    </a:p>
                  </a:txBody>
                  <a:tcPr/>
                </a:tc>
                <a:tc rowSpan="7" gridSpan="4">
                  <a:txBody>
                    <a:bodyPr/>
                    <a:lstStyle/>
                    <a:p>
                      <a:pPr algn="l"/>
                      <a:r>
                        <a:rPr lang="en-GB" sz="1000" dirty="0">
                          <a:solidFill>
                            <a:srgbClr val="FF0000"/>
                          </a:solidFill>
                        </a:rPr>
                        <a:t>To know the</a:t>
                      </a:r>
                      <a:r>
                        <a:rPr lang="en-GB" sz="1000" baseline="0" dirty="0">
                          <a:solidFill>
                            <a:srgbClr val="FF0000"/>
                          </a:solidFill>
                        </a:rPr>
                        <a:t> d</a:t>
                      </a:r>
                      <a:r>
                        <a:rPr lang="en-GB" sz="1000" dirty="0">
                          <a:solidFill>
                            <a:srgbClr val="FF0000"/>
                          </a:solidFill>
                        </a:rPr>
                        <a:t>ifference between continent, country, state, city, that Alaska is a US state and not part of Canada, compass directions. What are 'states' in the USA are referred to as 'provinces' in Canada, but you could probably ignore this complication.</a:t>
                      </a:r>
                      <a:endParaRPr lang="en-GB" sz="1000" baseline="0" dirty="0">
                        <a:solidFill>
                          <a:srgbClr val="FF0000"/>
                        </a:solidFill>
                      </a:endParaRPr>
                    </a:p>
                    <a:p>
                      <a:pPr algn="l"/>
                      <a:endParaRPr lang="en-GB" sz="1000" baseline="0" dirty="0">
                        <a:solidFill>
                          <a:srgbClr val="FFC000"/>
                        </a:solidFill>
                      </a:endParaRPr>
                    </a:p>
                    <a:p>
                      <a:pPr algn="l"/>
                      <a:r>
                        <a:rPr lang="en-GB" sz="1000" dirty="0">
                          <a:solidFill>
                            <a:srgbClr val="FFC000"/>
                          </a:solidFill>
                        </a:rPr>
                        <a:t>To have the map and satellite image reading skills, countries of South American continent</a:t>
                      </a:r>
                      <a:endParaRPr lang="en-GB" sz="1000" baseline="0" dirty="0">
                        <a:solidFill>
                          <a:srgbClr val="FFC000"/>
                        </a:solidFill>
                      </a:endParaRPr>
                    </a:p>
                    <a:p>
                      <a:pPr algn="l"/>
                      <a:endParaRPr lang="en-GB" sz="1000" dirty="0">
                        <a:solidFill>
                          <a:srgbClr val="FF6600"/>
                        </a:solidFill>
                      </a:endParaRPr>
                    </a:p>
                    <a:p>
                      <a:pPr algn="l"/>
                      <a:r>
                        <a:rPr lang="en-GB" sz="1000" dirty="0">
                          <a:solidFill>
                            <a:srgbClr val="00B050"/>
                          </a:solidFill>
                        </a:rPr>
                        <a:t>To know the</a:t>
                      </a:r>
                      <a:r>
                        <a:rPr lang="en-GB" sz="1000" baseline="0" dirty="0">
                          <a:solidFill>
                            <a:srgbClr val="00B050"/>
                          </a:solidFill>
                        </a:rPr>
                        <a:t> </a:t>
                      </a:r>
                      <a:r>
                        <a:rPr lang="en-GB" sz="1000" dirty="0">
                          <a:solidFill>
                            <a:srgbClr val="00B050"/>
                          </a:solidFill>
                        </a:rPr>
                        <a:t>Countries and environmental regions of North America, (Western coastal strip, Rockies (Rocky Mountains), Great Plains/Prairies, Canadian Shield, Caribbean, Eastern coastal strip, Great Lakes) and South America (Brazil/Amazon Basin, the Andes)</a:t>
                      </a:r>
                    </a:p>
                    <a:p>
                      <a:pPr algn="l"/>
                      <a:endParaRPr lang="en-GB" sz="1000" dirty="0">
                        <a:solidFill>
                          <a:srgbClr val="FFC000"/>
                        </a:solidFill>
                      </a:endParaRPr>
                    </a:p>
                    <a:p>
                      <a:pPr algn="l"/>
                      <a:r>
                        <a:rPr lang="en-GB" sz="1000" dirty="0">
                          <a:solidFill>
                            <a:srgbClr val="0070C0"/>
                          </a:solidFill>
                        </a:rPr>
                        <a:t>To know the locations and characteristics of the regions mentioned above and in the previous week. Possibly information about American National Parks.</a:t>
                      </a:r>
                      <a:endParaRPr lang="en-GB" sz="1000" baseline="0" dirty="0">
                        <a:solidFill>
                          <a:srgbClr val="0070C0"/>
                        </a:solidFill>
                      </a:endParaRPr>
                    </a:p>
                    <a:p>
                      <a:pPr algn="l"/>
                      <a:endParaRPr lang="en-GB" sz="1000" baseline="0" dirty="0">
                        <a:solidFill>
                          <a:srgbClr val="00CC00"/>
                        </a:solidFill>
                      </a:endParaRPr>
                    </a:p>
                    <a:p>
                      <a:pPr algn="l"/>
                      <a:r>
                        <a:rPr lang="en-GB" sz="1000" dirty="0">
                          <a:solidFill>
                            <a:srgbClr val="FF33CC"/>
                          </a:solidFill>
                        </a:rPr>
                        <a:t>To know</a:t>
                      </a:r>
                      <a:r>
                        <a:rPr lang="en-GB" sz="1000" baseline="0" dirty="0">
                          <a:solidFill>
                            <a:srgbClr val="FF33CC"/>
                          </a:solidFill>
                        </a:rPr>
                        <a:t> some</a:t>
                      </a:r>
                      <a:r>
                        <a:rPr lang="en-GB" sz="1000" dirty="0">
                          <a:solidFill>
                            <a:srgbClr val="FF33CC"/>
                          </a:solidFill>
                        </a:rPr>
                        <a:t> historical and geographical knowledge about Route 66.</a:t>
                      </a:r>
                      <a:endParaRPr lang="en-GB" sz="1000" baseline="0" dirty="0">
                        <a:solidFill>
                          <a:srgbClr val="FF33CC"/>
                        </a:solidFill>
                      </a:endParaRPr>
                    </a:p>
                    <a:p>
                      <a:pPr algn="l"/>
                      <a:endParaRPr lang="en-GB" sz="1000" baseline="0" dirty="0">
                        <a:solidFill>
                          <a:srgbClr val="0070C0"/>
                        </a:solidFill>
                      </a:endParaRPr>
                    </a:p>
                    <a:p>
                      <a:pPr algn="l"/>
                      <a:r>
                        <a:rPr lang="en-GB" sz="1000" dirty="0">
                          <a:solidFill>
                            <a:srgbClr val="7030A0"/>
                          </a:solidFill>
                        </a:rPr>
                        <a:t>Key Assessment</a:t>
                      </a:r>
                      <a:r>
                        <a:rPr lang="en-GB" sz="1000" baseline="0" dirty="0">
                          <a:solidFill>
                            <a:srgbClr val="7030A0"/>
                          </a:solidFill>
                        </a:rPr>
                        <a:t> opportunity - t</a:t>
                      </a:r>
                      <a:r>
                        <a:rPr lang="en-GB" sz="1000" dirty="0">
                          <a:solidFill>
                            <a:srgbClr val="7030A0"/>
                          </a:solidFill>
                        </a:rPr>
                        <a:t>o recap</a:t>
                      </a:r>
                      <a:r>
                        <a:rPr lang="en-GB" sz="1000" baseline="0" dirty="0">
                          <a:solidFill>
                            <a:srgbClr val="7030A0"/>
                          </a:solidFill>
                        </a:rPr>
                        <a:t> all the</a:t>
                      </a:r>
                      <a:r>
                        <a:rPr lang="en-GB" sz="1000" dirty="0">
                          <a:solidFill>
                            <a:srgbClr val="7030A0"/>
                          </a:solidFill>
                        </a:rPr>
                        <a:t> knowledge accumulated from the unit.</a:t>
                      </a:r>
                    </a:p>
                  </a:txBody>
                  <a:tcPr/>
                </a:tc>
                <a:tc rowSpan="7" hMerge="1">
                  <a:txBody>
                    <a:bodyPr/>
                    <a:lstStyle/>
                    <a:p>
                      <a:endParaRPr lang="en-GB" sz="1100" dirty="0"/>
                    </a:p>
                  </a:txBody>
                  <a:tcPr/>
                </a:tc>
                <a:tc rowSpan="7" hMerge="1">
                  <a:txBody>
                    <a:bodyPr/>
                    <a:lstStyle/>
                    <a:p>
                      <a:endParaRPr lang="en-GB"/>
                    </a:p>
                  </a:txBody>
                  <a:tcPr/>
                </a:tc>
                <a:tc rowSpan="7" hMerge="1">
                  <a:txBody>
                    <a:bodyPr/>
                    <a:lstStyle/>
                    <a:p>
                      <a:endParaRPr lang="en-GB" sz="1100" dirty="0"/>
                    </a:p>
                  </a:txBody>
                  <a:tcPr/>
                </a:tc>
                <a:tc gridSpan="2">
                  <a:txBody>
                    <a:bodyPr/>
                    <a:lstStyle/>
                    <a:p>
                      <a:r>
                        <a:rPr lang="en-GB" sz="1100" dirty="0"/>
                        <a:t>City,</a:t>
                      </a:r>
                      <a:r>
                        <a:rPr lang="en-GB" sz="1100" baseline="0" dirty="0"/>
                        <a:t> state, country, continent, South and North America, Northern and Southern hemisphere, compass points (8), Brazil and other South American countries, types of buildings (</a:t>
                      </a:r>
                      <a:r>
                        <a:rPr lang="en-GB" sz="1100" baseline="0" dirty="0" err="1"/>
                        <a:t>eg</a:t>
                      </a:r>
                      <a:r>
                        <a:rPr lang="en-GB" sz="1100" baseline="0" dirty="0"/>
                        <a:t>. Skyscraper, public, religious), </a:t>
                      </a:r>
                      <a:r>
                        <a:rPr lang="en-GB" sz="1100" baseline="0" dirty="0" err="1"/>
                        <a:t>routeways</a:t>
                      </a:r>
                      <a:r>
                        <a:rPr lang="en-GB" sz="1100" baseline="0" dirty="0"/>
                        <a:t>, city networks, road lay-out patterns, surrounding landscape (</a:t>
                      </a:r>
                      <a:r>
                        <a:rPr lang="en-GB" sz="1100" baseline="0" dirty="0" err="1"/>
                        <a:t>eg</a:t>
                      </a:r>
                      <a:r>
                        <a:rPr lang="en-GB" sz="1100" baseline="0" dirty="0"/>
                        <a:t> mountains, plains), Pacific and Atlantic Ocean, regions of North America (</a:t>
                      </a:r>
                      <a:r>
                        <a:rPr lang="en-GB" sz="1100" baseline="0" dirty="0" err="1"/>
                        <a:t>eg</a:t>
                      </a:r>
                      <a:r>
                        <a:rPr lang="en-GB" sz="1100" baseline="0" dirty="0"/>
                        <a:t> Western, Pacific, costal strip, Canadian Shield, Rookies, Great Plain/Prairies, Caribbean, Eastern, Great Lakes, itinerary.</a:t>
                      </a:r>
                      <a:endParaRPr lang="en-GB" sz="1100" dirty="0"/>
                    </a:p>
                  </a:txBody>
                  <a:tcPr/>
                </a:tc>
                <a:tc hMerge="1">
                  <a:txBody>
                    <a:bodyPr/>
                    <a:lstStyle/>
                    <a:p>
                      <a:endParaRPr lang="en-GB" dirty="0"/>
                    </a:p>
                  </a:txBody>
                  <a:tcPr/>
                </a:tc>
                <a:extLst>
                  <a:ext uri="{0D108BD9-81ED-4DB2-BD59-A6C34878D82A}">
                    <a16:rowId xmlns:a16="http://schemas.microsoft.com/office/drawing/2014/main" val="1267818584"/>
                  </a:ext>
                </a:extLst>
              </a:tr>
              <a:tr h="252997">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100" dirty="0"/>
                        <a:t>People</a:t>
                      </a:r>
                      <a:r>
                        <a:rPr lang="en-GB" sz="1100" baseline="0" dirty="0"/>
                        <a:t> of interest</a:t>
                      </a:r>
                      <a:endParaRPr lang="en-GB" sz="1100" dirty="0"/>
                    </a:p>
                  </a:txBody>
                  <a:tcPr/>
                </a:tc>
                <a:tc>
                  <a:txBody>
                    <a:bodyPr/>
                    <a:lstStyle/>
                    <a:p>
                      <a:r>
                        <a:rPr lang="en-GB" sz="1100" dirty="0"/>
                        <a:t>Linked Texts</a:t>
                      </a:r>
                    </a:p>
                  </a:txBody>
                  <a:tcPr/>
                </a:tc>
                <a:extLst>
                  <a:ext uri="{0D108BD9-81ED-4DB2-BD59-A6C34878D82A}">
                    <a16:rowId xmlns:a16="http://schemas.microsoft.com/office/drawing/2014/main" val="1698299168"/>
                  </a:ext>
                </a:extLst>
              </a:tr>
              <a:tr h="1513921">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Christopher</a:t>
                      </a:r>
                      <a:r>
                        <a:rPr lang="en-GB" sz="1100" baseline="0" dirty="0"/>
                        <a:t> Columbus</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aseline="0" dirty="0"/>
                        <a:t>Jane Jacobs</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aseline="0" dirty="0"/>
                        <a:t>Cyrus Avery</a:t>
                      </a:r>
                    </a:p>
                    <a:p>
                      <a:pPr marL="0" marR="0" lvl="0" indent="0" algn="l" defTabSz="1280160" rtl="0" eaLnBrk="1" fontAlgn="auto" latinLnBrk="0" hangingPunct="1">
                        <a:lnSpc>
                          <a:spcPct val="100000"/>
                        </a:lnSpc>
                        <a:spcBef>
                          <a:spcPts val="0"/>
                        </a:spcBef>
                        <a:spcAft>
                          <a:spcPts val="0"/>
                        </a:spcAft>
                        <a:buClrTx/>
                        <a:buSzTx/>
                        <a:buFontTx/>
                        <a:buNone/>
                        <a:tabLst/>
                        <a:defRPr/>
                      </a:pPr>
                      <a:endParaRPr lang="en-GB" sz="1100" dirty="0"/>
                    </a:p>
                  </a:txBody>
                  <a:tcPr/>
                </a:tc>
                <a:tc>
                  <a:txBody>
                    <a:bodyPr/>
                    <a:lstStyle/>
                    <a:p>
                      <a:r>
                        <a:rPr lang="en-GB" sz="1100" baseline="0" dirty="0"/>
                        <a:t>‘Blue Sky, White Stars’ by </a:t>
                      </a:r>
                      <a:r>
                        <a:rPr lang="en-GB" sz="1100" baseline="0" dirty="0" err="1"/>
                        <a:t>Sarvinder</a:t>
                      </a:r>
                      <a:r>
                        <a:rPr lang="en-GB" sz="1100" baseline="0" dirty="0"/>
                        <a:t> </a:t>
                      </a:r>
                      <a:r>
                        <a:rPr lang="en-GB" sz="1100" baseline="0" dirty="0" err="1"/>
                        <a:t>Naberhaus</a:t>
                      </a:r>
                      <a:endParaRPr lang="en-GB" sz="1100" baseline="0" dirty="0"/>
                    </a:p>
                    <a:p>
                      <a:r>
                        <a:rPr lang="en-GB" sz="1100" baseline="0" dirty="0"/>
                        <a:t>‘Ada’s Violin – the story of the recycled orchestra of Paraguay’ by Susan Hood</a:t>
                      </a:r>
                    </a:p>
                    <a:p>
                      <a:r>
                        <a:rPr lang="en-GB" sz="1100" baseline="0" dirty="0"/>
                        <a:t>‘Amazon Diary – the jungle adventures of Alex Winter’ by Hudson </a:t>
                      </a:r>
                      <a:r>
                        <a:rPr lang="en-GB" sz="1100" baseline="0" dirty="0" err="1"/>
                        <a:t>Talbott</a:t>
                      </a:r>
                      <a:endParaRPr lang="en-GB" sz="1100" baseline="0" dirty="0"/>
                    </a:p>
                  </a:txBody>
                  <a:tcPr/>
                </a:tc>
                <a:extLst>
                  <a:ext uri="{0D108BD9-81ED-4DB2-BD59-A6C34878D82A}">
                    <a16:rowId xmlns:a16="http://schemas.microsoft.com/office/drawing/2014/main" val="3817116731"/>
                  </a:ext>
                </a:extLst>
              </a:tr>
              <a:tr h="252997">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gridSpan="2">
                  <a:txBody>
                    <a:bodyPr/>
                    <a:lstStyle/>
                    <a:p>
                      <a:pPr algn="ctr"/>
                      <a:r>
                        <a:rPr lang="en-GB" sz="1100" dirty="0"/>
                        <a:t>Disciplinary Knowledge</a:t>
                      </a:r>
                    </a:p>
                  </a:txBody>
                  <a:tcPr/>
                </a:tc>
                <a:tc hMerge="1">
                  <a:txBody>
                    <a:bodyPr/>
                    <a:lstStyle/>
                    <a:p>
                      <a:endParaRPr lang="en-GB" sz="1100" dirty="0"/>
                    </a:p>
                  </a:txBody>
                  <a:tcPr/>
                </a:tc>
                <a:extLst>
                  <a:ext uri="{0D108BD9-81ED-4DB2-BD59-A6C34878D82A}">
                    <a16:rowId xmlns:a16="http://schemas.microsoft.com/office/drawing/2014/main" val="2656242789"/>
                  </a:ext>
                </a:extLst>
              </a:tr>
              <a:tr h="774209">
                <a:tc gridSpan="2">
                  <a:txBody>
                    <a:bodyPr/>
                    <a:lstStyle/>
                    <a:p>
                      <a:r>
                        <a:rPr lang="en-GB" sz="1100" dirty="0"/>
                        <a:t>YEFS: Animals (Why</a:t>
                      </a:r>
                      <a:r>
                        <a:rPr lang="en-GB" sz="1100" baseline="0" dirty="0"/>
                        <a:t> do we live here?)</a:t>
                      </a:r>
                    </a:p>
                    <a:p>
                      <a:r>
                        <a:rPr lang="en-GB" sz="1100" baseline="0" dirty="0"/>
                        <a:t>Y1: People and their communities (Where in the world do these people live?)</a:t>
                      </a:r>
                    </a:p>
                    <a:p>
                      <a:r>
                        <a:rPr lang="en-GB" sz="1100" baseline="0" dirty="0"/>
                        <a:t>Y1: Animals and their habitats (Where do our favourite animals live?)</a:t>
                      </a:r>
                    </a:p>
                    <a:p>
                      <a:r>
                        <a:rPr lang="en-GB" sz="1100" baseline="0" dirty="0"/>
                        <a:t>Y2: Our wonderful World (What are the 7 wonders of our world?)</a:t>
                      </a:r>
                    </a:p>
                    <a:p>
                      <a:r>
                        <a:rPr lang="en-GB" sz="1100" baseline="0" dirty="0"/>
                        <a:t>Y3: Our World (Where on Earth are we?)</a:t>
                      </a:r>
                      <a:endParaRPr lang="en-GB" sz="1100" dirty="0"/>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rowSpan="3" gridSpan="2">
                  <a:txBody>
                    <a:bodyPr/>
                    <a:lstStyle/>
                    <a:p>
                      <a:r>
                        <a:rPr lang="en-GB" sz="1100" dirty="0"/>
                        <a:t>In this unit, the children will: </a:t>
                      </a:r>
                    </a:p>
                    <a:p>
                      <a:r>
                        <a:rPr lang="en-GB" sz="1100" dirty="0"/>
                        <a:t>• enhance their locational and place knowledge </a:t>
                      </a:r>
                    </a:p>
                    <a:p>
                      <a:r>
                        <a:rPr lang="en-GB" sz="1100" dirty="0"/>
                        <a:t>• focus on North and South America, concentrating on their environmental regions, key physical and human characteristics, countries, states and (some) major cities </a:t>
                      </a:r>
                    </a:p>
                    <a:p>
                      <a:r>
                        <a:rPr lang="en-GB" sz="1100" dirty="0"/>
                        <a:t>• understand geographical similarities and differences through looking at regions in North and South America • begin to associate weather/climate with landscape and environment </a:t>
                      </a:r>
                    </a:p>
                    <a:p>
                      <a:r>
                        <a:rPr lang="en-GB" sz="1100" dirty="0"/>
                        <a:t>• use maps, atlases, globes and digital/ computer mapping </a:t>
                      </a:r>
                    </a:p>
                    <a:p>
                      <a:r>
                        <a:rPr lang="en-GB" sz="1100" dirty="0"/>
                        <a:t>• learn to use the eight points of a compass</a:t>
                      </a:r>
                    </a:p>
                    <a:p>
                      <a:endParaRPr lang="en-GB" sz="1100" dirty="0"/>
                    </a:p>
                  </a:txBody>
                  <a:tcPr/>
                </a:tc>
                <a:tc rowSpan="3" hMerge="1">
                  <a:txBody>
                    <a:bodyPr/>
                    <a:lstStyle/>
                    <a:p>
                      <a:endParaRPr lang="en-GB" sz="1100" dirty="0"/>
                    </a:p>
                  </a:txBody>
                  <a:tcPr/>
                </a:tc>
                <a:extLst>
                  <a:ext uri="{0D108BD9-81ED-4DB2-BD59-A6C34878D82A}">
                    <a16:rowId xmlns:a16="http://schemas.microsoft.com/office/drawing/2014/main" val="1740481448"/>
                  </a:ext>
                </a:extLst>
              </a:tr>
              <a:tr h="252997">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729968">
                <a:tc gridSpan="2">
                  <a:txBody>
                    <a:bodyPr/>
                    <a:lstStyle/>
                    <a:p>
                      <a:r>
                        <a:rPr lang="en-GB" sz="1100" dirty="0"/>
                        <a:t>Y6:</a:t>
                      </a:r>
                      <a:r>
                        <a:rPr lang="en-GB" sz="1100" baseline="0" dirty="0"/>
                        <a:t> South America and the Amazon (What is life like in the Amazon?)</a:t>
                      </a:r>
                      <a:endParaRPr lang="en-GB" sz="1100" dirty="0"/>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dirty="0"/>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02482">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389826">
                <a:tc>
                  <a:txBody>
                    <a:bodyPr/>
                    <a:lstStyle/>
                    <a:p>
                      <a:pPr algn="ctr"/>
                      <a:r>
                        <a:rPr lang="en-GB" sz="1100" u="none" dirty="0"/>
                        <a:t>WEEK 1</a:t>
                      </a:r>
                    </a:p>
                  </a:txBody>
                  <a:tcPr/>
                </a:tc>
                <a:tc gridSpan="2">
                  <a:txBody>
                    <a:bodyPr/>
                    <a:lstStyle/>
                    <a:p>
                      <a:pPr algn="ctr"/>
                      <a:r>
                        <a:rPr lang="en-GB" sz="1100" u="none"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a:t>
                      </a:r>
                      <a:r>
                        <a:rPr lang="en-GB" sz="1100" baseline="0" dirty="0"/>
                        <a:t> 4</a:t>
                      </a:r>
                      <a:endParaRPr lang="en-GB" sz="1100" dirty="0"/>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190740">
                <a:tc>
                  <a:txBody>
                    <a:bodyPr/>
                    <a:lstStyle/>
                    <a:p>
                      <a:pPr algn="ctr"/>
                      <a:endParaRPr lang="en-GB" sz="1100" dirty="0"/>
                    </a:p>
                    <a:p>
                      <a:pPr algn="ctr"/>
                      <a:r>
                        <a:rPr lang="en-GB" sz="1100" dirty="0">
                          <a:solidFill>
                            <a:srgbClr val="FF0000"/>
                          </a:solidFill>
                        </a:rPr>
                        <a:t>What</a:t>
                      </a:r>
                      <a:r>
                        <a:rPr lang="en-GB" sz="1100" baseline="0" dirty="0">
                          <a:solidFill>
                            <a:srgbClr val="FF0000"/>
                          </a:solidFill>
                        </a:rPr>
                        <a:t> are North American cities like?</a:t>
                      </a:r>
                      <a:endParaRPr lang="en-GB" sz="1100" dirty="0">
                        <a:solidFill>
                          <a:srgbClr val="FF0000"/>
                        </a:solidFill>
                      </a:endParaRP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6600"/>
                          </a:solidFill>
                          <a:effectLst/>
                          <a:uLnTx/>
                          <a:uFillTx/>
                          <a:latin typeface="+mn-lt"/>
                          <a:ea typeface="+mn-ea"/>
                          <a:cs typeface="+mn-cs"/>
                        </a:rPr>
                        <a:t>What are South American cities like?</a:t>
                      </a:r>
                      <a:endParaRPr lang="en-GB" sz="1100" dirty="0"/>
                    </a:p>
                  </a:txBody>
                  <a:tcPr/>
                </a:tc>
                <a:tc hMerge="1">
                  <a:txBody>
                    <a:bodyPr/>
                    <a:lstStyle/>
                    <a:p>
                      <a:endParaRPr lang="en-GB"/>
                    </a:p>
                  </a:txBody>
                  <a:tcPr/>
                </a:tc>
                <a:tc>
                  <a:txBody>
                    <a:bodyPr/>
                    <a:lstStyle/>
                    <a:p>
                      <a:pPr algn="ctr"/>
                      <a:endParaRPr lang="en-GB" sz="1100" dirty="0"/>
                    </a:p>
                    <a:p>
                      <a:pPr algn="ctr"/>
                      <a:r>
                        <a:rPr lang="en-GB" sz="1100" dirty="0">
                          <a:solidFill>
                            <a:srgbClr val="00B050"/>
                          </a:solidFill>
                        </a:rPr>
                        <a:t>Are</a:t>
                      </a:r>
                      <a:r>
                        <a:rPr lang="en-GB" sz="1100" baseline="0" dirty="0">
                          <a:solidFill>
                            <a:srgbClr val="00B050"/>
                          </a:solidFill>
                        </a:rPr>
                        <a:t> South American cities similar to North American cities?</a:t>
                      </a:r>
                      <a:endParaRPr lang="en-GB" sz="1100" dirty="0">
                        <a:solidFill>
                          <a:srgbClr val="00B050"/>
                        </a:solidFill>
                      </a:endParaRPr>
                    </a:p>
                  </a:txBody>
                  <a:tcPr/>
                </a:tc>
                <a:tc>
                  <a:txBody>
                    <a:bodyPr/>
                    <a:lstStyle/>
                    <a:p>
                      <a:pPr algn="ctr"/>
                      <a:endParaRPr lang="en-GB" sz="1100" dirty="0"/>
                    </a:p>
                    <a:p>
                      <a:pPr algn="ctr"/>
                      <a:r>
                        <a:rPr lang="en-GB" sz="1100" dirty="0">
                          <a:solidFill>
                            <a:srgbClr val="0070C0"/>
                          </a:solidFill>
                        </a:rPr>
                        <a:t>What</a:t>
                      </a:r>
                      <a:r>
                        <a:rPr lang="en-GB" sz="1100" baseline="0" dirty="0">
                          <a:solidFill>
                            <a:srgbClr val="0070C0"/>
                          </a:solidFill>
                        </a:rPr>
                        <a:t> are the Americas’ main environmental regions?</a:t>
                      </a:r>
                      <a:endParaRPr lang="en-GB" sz="1100" dirty="0">
                        <a:solidFill>
                          <a:srgbClr val="0070C0"/>
                        </a:solidFill>
                      </a:endParaRPr>
                    </a:p>
                  </a:txBody>
                  <a:tcPr/>
                </a:tc>
                <a:tc gridSpan="2">
                  <a:txBody>
                    <a:bodyPr/>
                    <a:lstStyle/>
                    <a:p>
                      <a:pPr algn="ctr"/>
                      <a:endParaRPr lang="en-GB" sz="1100" dirty="0"/>
                    </a:p>
                    <a:p>
                      <a:pPr algn="ctr"/>
                      <a:r>
                        <a:rPr lang="en-GB" sz="1100" dirty="0">
                          <a:solidFill>
                            <a:srgbClr val="FF33CC"/>
                          </a:solidFill>
                        </a:rPr>
                        <a:t>What</a:t>
                      </a:r>
                      <a:r>
                        <a:rPr lang="en-GB" sz="1100" baseline="0" dirty="0">
                          <a:solidFill>
                            <a:srgbClr val="FF33CC"/>
                          </a:solidFill>
                        </a:rPr>
                        <a:t> is Route 66?</a:t>
                      </a:r>
                      <a:endParaRPr lang="en-GB" sz="1100" dirty="0">
                        <a:solidFill>
                          <a:srgbClr val="FF33CC"/>
                        </a:solidFill>
                      </a:endParaRPr>
                    </a:p>
                  </a:txBody>
                  <a:tcPr/>
                </a:tc>
                <a:tc hMerge="1">
                  <a:txBody>
                    <a:bodyPr/>
                    <a:lstStyle/>
                    <a:p>
                      <a:endParaRPr lang="en-GB"/>
                    </a:p>
                  </a:txBody>
                  <a:tcPr/>
                </a:tc>
                <a:tc>
                  <a:txBody>
                    <a:bodyPr/>
                    <a:lstStyle/>
                    <a:p>
                      <a:pPr algn="ctr"/>
                      <a:endParaRPr lang="en-GB" sz="1100" dirty="0"/>
                    </a:p>
                    <a:p>
                      <a:pPr algn="ctr"/>
                      <a:r>
                        <a:rPr lang="en-GB" sz="1100" dirty="0">
                          <a:solidFill>
                            <a:srgbClr val="7030A0"/>
                          </a:solidFill>
                        </a:rPr>
                        <a:t>Have</a:t>
                      </a:r>
                      <a:r>
                        <a:rPr lang="en-GB" sz="1100" baseline="0" dirty="0">
                          <a:solidFill>
                            <a:srgbClr val="7030A0"/>
                          </a:solidFill>
                        </a:rPr>
                        <a:t> you been along Route 66?</a:t>
                      </a:r>
                      <a:endParaRPr lang="en-GB" sz="11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9005618"/>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Create a song / rap about America</a:t>
            </a:r>
          </a:p>
        </p:txBody>
      </p:sp>
      <p:sp>
        <p:nvSpPr>
          <p:cNvPr id="28" name="TextBox 27"/>
          <p:cNvSpPr txBox="1"/>
          <p:nvPr/>
        </p:nvSpPr>
        <p:spPr>
          <a:xfrm>
            <a:off x="1886065" y="188331"/>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4 Unit 1: The Americas</a:t>
            </a:r>
          </a:p>
        </p:txBody>
      </p:sp>
      <p:pic>
        <p:nvPicPr>
          <p:cNvPr id="11" name="Picture 10"/>
          <p:cNvPicPr>
            <a:picLocks noChangeAspect="1"/>
          </p:cNvPicPr>
          <p:nvPr/>
        </p:nvPicPr>
        <p:blipFill>
          <a:blip r:embed="rId3"/>
          <a:stretch>
            <a:fillRect/>
          </a:stretch>
        </p:blipFill>
        <p:spPr>
          <a:xfrm>
            <a:off x="330085" y="206382"/>
            <a:ext cx="1508661" cy="404553"/>
          </a:xfrm>
          <a:prstGeom prst="rect">
            <a:avLst/>
          </a:prstGeom>
        </p:spPr>
      </p:pic>
      <p:pic>
        <p:nvPicPr>
          <p:cNvPr id="16" name="Picture 15">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8847453" y="8580717"/>
            <a:ext cx="308780" cy="308780"/>
          </a:xfrm>
          <a:prstGeom prst="rect">
            <a:avLst/>
          </a:prstGeom>
        </p:spPr>
      </p:pic>
      <p:pic>
        <p:nvPicPr>
          <p:cNvPr id="13" name="Picture 12">
            <a:extLst>
              <a:ext uri="{FF2B5EF4-FFF2-40B4-BE49-F238E27FC236}">
                <a16:creationId xmlns:a16="http://schemas.microsoft.com/office/drawing/2014/main" id="{C5F4FD40-EB6C-465E-B349-739A1CA09CC6}"/>
              </a:ext>
            </a:extLst>
          </p:cNvPr>
          <p:cNvPicPr>
            <a:picLocks noChangeAspect="1"/>
          </p:cNvPicPr>
          <p:nvPr/>
        </p:nvPicPr>
        <p:blipFill>
          <a:blip r:embed="rId5"/>
          <a:stretch>
            <a:fillRect/>
          </a:stretch>
        </p:blipFill>
        <p:spPr>
          <a:xfrm>
            <a:off x="719695" y="8585121"/>
            <a:ext cx="364720" cy="364720"/>
          </a:xfrm>
          <a:prstGeom prst="rect">
            <a:avLst/>
          </a:prstGeom>
        </p:spPr>
      </p:pic>
      <p:pic>
        <p:nvPicPr>
          <p:cNvPr id="14" name="Picture 13">
            <a:extLst>
              <a:ext uri="{FF2B5EF4-FFF2-40B4-BE49-F238E27FC236}">
                <a16:creationId xmlns:a16="http://schemas.microsoft.com/office/drawing/2014/main" id="{C5F4FD40-EB6C-465E-B349-739A1CA09CC6}"/>
              </a:ext>
            </a:extLst>
          </p:cNvPr>
          <p:cNvPicPr>
            <a:picLocks noChangeAspect="1"/>
          </p:cNvPicPr>
          <p:nvPr/>
        </p:nvPicPr>
        <p:blipFill>
          <a:blip r:embed="rId5"/>
          <a:stretch>
            <a:fillRect/>
          </a:stretch>
        </p:blipFill>
        <p:spPr>
          <a:xfrm>
            <a:off x="2583228" y="8597008"/>
            <a:ext cx="364720" cy="364720"/>
          </a:xfrm>
          <a:prstGeom prst="rect">
            <a:avLst/>
          </a:prstGeom>
        </p:spPr>
      </p:pic>
      <p:pic>
        <p:nvPicPr>
          <p:cNvPr id="15" name="Picture 14">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3752825" y="8580717"/>
            <a:ext cx="308780" cy="308780"/>
          </a:xfrm>
          <a:prstGeom prst="rect">
            <a:avLst/>
          </a:prstGeom>
        </p:spPr>
      </p:pic>
      <p:pic>
        <p:nvPicPr>
          <p:cNvPr id="17" name="Picture 16">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1835866" y="8624978"/>
            <a:ext cx="308780" cy="308780"/>
          </a:xfrm>
          <a:prstGeom prst="rect">
            <a:avLst/>
          </a:prstGeom>
        </p:spPr>
      </p:pic>
      <p:pic>
        <p:nvPicPr>
          <p:cNvPr id="20" name="Picture 19">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4681700" y="8556616"/>
            <a:ext cx="405112" cy="405112"/>
          </a:xfrm>
          <a:prstGeom prst="rect">
            <a:avLst/>
          </a:prstGeom>
        </p:spPr>
      </p:pic>
      <p:pic>
        <p:nvPicPr>
          <p:cNvPr id="21"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752977" y="8609156"/>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6890174" y="8660908"/>
            <a:ext cx="308780" cy="308780"/>
          </a:xfrm>
          <a:prstGeom prst="rect">
            <a:avLst/>
          </a:prstGeom>
        </p:spPr>
      </p:pic>
      <p:pic>
        <p:nvPicPr>
          <p:cNvPr id="23" name="Picture 22">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7551399" y="8556616"/>
            <a:ext cx="405112" cy="405112"/>
          </a:xfrm>
          <a:prstGeom prst="rect">
            <a:avLst/>
          </a:prstGeom>
        </p:spPr>
      </p:pic>
      <p:pic>
        <p:nvPicPr>
          <p:cNvPr id="25" name="Picture 24">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9607974" y="8569119"/>
            <a:ext cx="405112" cy="405112"/>
          </a:xfrm>
          <a:prstGeom prst="rect">
            <a:avLst/>
          </a:prstGeom>
        </p:spPr>
      </p:pic>
      <p:pic>
        <p:nvPicPr>
          <p:cNvPr id="26"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343334" y="8580717"/>
            <a:ext cx="443837" cy="443837"/>
          </a:xfrm>
          <a:prstGeom prst="rect">
            <a:avLst/>
          </a:prstGeom>
          <a:noFill/>
          <a:extLst>
            <a:ext uri="{909E8E84-426E-40DD-AFC4-6F175D3DCCD1}">
              <a14:hiddenFill xmlns:a14="http://schemas.microsoft.com/office/drawing/2010/main">
                <a:solidFill>
                  <a:srgbClr val="FFFFFF"/>
                </a:solidFill>
              </a14:hiddenFill>
            </a:ext>
          </a:extLst>
        </p:spPr>
      </p:pic>
      <p:sp>
        <p:nvSpPr>
          <p:cNvPr id="24" name="Frame 23"/>
          <p:cNvSpPr/>
          <p:nvPr/>
        </p:nvSpPr>
        <p:spPr>
          <a:xfrm>
            <a:off x="-1" y="12192"/>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spTree>
    <p:extLst>
      <p:ext uri="{BB962C8B-B14F-4D97-AF65-F5344CB8AC3E}">
        <p14:creationId xmlns:p14="http://schemas.microsoft.com/office/powerpoint/2010/main" val="2483555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415102" y="262826"/>
            <a:ext cx="961772" cy="403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2538450207"/>
              </p:ext>
            </p:extLst>
          </p:nvPr>
        </p:nvGraphicFramePr>
        <p:xfrm>
          <a:off x="330086" y="626311"/>
          <a:ext cx="12141426" cy="8773298"/>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457276">
                  <a:extLst>
                    <a:ext uri="{9D8B030D-6E8A-4147-A177-3AD203B41FA5}">
                      <a16:colId xmlns:a16="http://schemas.microsoft.com/office/drawing/2014/main" val="1615232983"/>
                    </a:ext>
                  </a:extLst>
                </a:gridCol>
                <a:gridCol w="1566295">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291749">
                  <a:extLst>
                    <a:ext uri="{9D8B030D-6E8A-4147-A177-3AD203B41FA5}">
                      <a16:colId xmlns:a16="http://schemas.microsoft.com/office/drawing/2014/main" val="845078378"/>
                    </a:ext>
                  </a:extLst>
                </a:gridCol>
                <a:gridCol w="2023571">
                  <a:extLst>
                    <a:ext uri="{9D8B030D-6E8A-4147-A177-3AD203B41FA5}">
                      <a16:colId xmlns:a16="http://schemas.microsoft.com/office/drawing/2014/main" val="3713051723"/>
                    </a:ext>
                  </a:extLst>
                </a:gridCol>
              </a:tblGrid>
              <a:tr h="253036">
                <a:tc gridSpan="2">
                  <a:txBody>
                    <a:bodyPr/>
                    <a:lstStyle/>
                    <a:p>
                      <a:pPr algn="ctr"/>
                      <a:r>
                        <a:rPr lang="en-GB" sz="1100" dirty="0"/>
                        <a:t>National Curriculum Objectives </a:t>
                      </a:r>
                    </a:p>
                  </a:txBody>
                  <a:tcPr/>
                </a:tc>
                <a:tc hMerge="1">
                  <a:txBody>
                    <a:bodyPr/>
                    <a:lstStyle/>
                    <a:p>
                      <a:endParaRPr lang="en-GB"/>
                    </a:p>
                  </a:txBody>
                  <a:tcPr/>
                </a:tc>
                <a:tc gridSpan="4">
                  <a:txBody>
                    <a:bodyPr/>
                    <a:lstStyle/>
                    <a:p>
                      <a:pPr algn="ctr"/>
                      <a:r>
                        <a:rPr lang="en-GB" sz="1100" dirty="0"/>
                        <a:t>Substantive Knowledge </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endParaRPr lang="en-GB" dirty="0"/>
                    </a:p>
                  </a:txBody>
                  <a:tcPr/>
                </a:tc>
                <a:extLst>
                  <a:ext uri="{0D108BD9-81ED-4DB2-BD59-A6C34878D82A}">
                    <a16:rowId xmlns:a16="http://schemas.microsoft.com/office/drawing/2014/main" val="96402867"/>
                  </a:ext>
                </a:extLst>
              </a:tr>
              <a:tr h="1399143">
                <a:tc rowSpan="3" gridSpan="2">
                  <a:txBody>
                    <a:bodyPr/>
                    <a:lstStyle/>
                    <a:p>
                      <a:pPr marL="0" indent="0">
                        <a:buFont typeface="Arial" panose="020B0604020202020204" pitchFamily="34" charset="0"/>
                        <a:buNone/>
                      </a:pPr>
                      <a:r>
                        <a:rPr lang="en-GB" sz="1000" dirty="0"/>
                        <a:t>Locational</a:t>
                      </a:r>
                      <a:r>
                        <a:rPr lang="en-GB" sz="1000" baseline="0" dirty="0"/>
                        <a:t> knowledge: name and locate counties and cities of the UK, geographical regions and their identifying human and physical characteristics, key topographical features.</a:t>
                      </a:r>
                    </a:p>
                    <a:p>
                      <a:pPr marL="0" indent="0">
                        <a:buFont typeface="Arial" panose="020B0604020202020204" pitchFamily="34" charset="0"/>
                        <a:buNone/>
                      </a:pPr>
                      <a:r>
                        <a:rPr lang="en-GB" sz="1000" baseline="0" dirty="0"/>
                        <a:t>Place knowledge: understand geographical similarities and differences through the study of human and physical geography of a region in the UK</a:t>
                      </a:r>
                    </a:p>
                    <a:p>
                      <a:pPr marL="0" indent="0">
                        <a:buFont typeface="Arial" panose="020B0604020202020204" pitchFamily="34" charset="0"/>
                        <a:buNone/>
                      </a:pPr>
                      <a:r>
                        <a:rPr lang="en-GB" sz="1000" baseline="0" dirty="0"/>
                        <a:t>Human and physical geography: economic activity including trade links.</a:t>
                      </a:r>
                    </a:p>
                    <a:p>
                      <a:pPr marL="0" indent="0">
                        <a:buFont typeface="Arial" panose="020B0604020202020204" pitchFamily="34" charset="0"/>
                        <a:buNone/>
                      </a:pPr>
                      <a:r>
                        <a:rPr lang="en-GB" sz="1000" baseline="0" dirty="0"/>
                        <a:t>Geographical skills and fieldwork: use maps, atlases, globes and digital mapping to locate regions and describe features studied</a:t>
                      </a:r>
                    </a:p>
                    <a:p>
                      <a:pPr marL="0" indent="0">
                        <a:buFont typeface="Arial" panose="020B0604020202020204" pitchFamily="34" charset="0"/>
                        <a:buNone/>
                      </a:pPr>
                      <a:r>
                        <a:rPr lang="en-GB" sz="1000" baseline="0" dirty="0"/>
                        <a:t>Use eight points of compass, four and six figure grid references, symbols and key; use fieldwork to observe, measure, record and present the human and physical features in the local area using a range of methods (sketch maps, plans, graphs, digital technologies)</a:t>
                      </a:r>
                      <a:endParaRPr lang="en-GB" sz="1000" dirty="0"/>
                    </a:p>
                  </a:txBody>
                  <a:tcPr/>
                </a:tc>
                <a:tc rowSpan="3" hMerge="1">
                  <a:txBody>
                    <a:bodyPr/>
                    <a:lstStyle/>
                    <a:p>
                      <a:endParaRPr lang="en-GB"/>
                    </a:p>
                  </a:txBody>
                  <a:tcPr/>
                </a:tc>
                <a:tc rowSpan="7" gridSpan="4">
                  <a:txBody>
                    <a:bodyPr/>
                    <a:lstStyle/>
                    <a:p>
                      <a:pPr algn="l"/>
                      <a:r>
                        <a:rPr lang="en-GB" sz="1000" dirty="0">
                          <a:solidFill>
                            <a:srgbClr val="FF0000"/>
                          </a:solidFill>
                        </a:rPr>
                        <a:t>To know that</a:t>
                      </a:r>
                      <a:r>
                        <a:rPr lang="en-GB" sz="1000" baseline="0" dirty="0">
                          <a:solidFill>
                            <a:srgbClr val="FF0000"/>
                          </a:solidFill>
                        </a:rPr>
                        <a:t> t</a:t>
                      </a:r>
                      <a:r>
                        <a:rPr lang="en-GB" sz="1000" dirty="0">
                          <a:solidFill>
                            <a:srgbClr val="FF0000"/>
                          </a:solidFill>
                        </a:rPr>
                        <a:t>he British Isles is a geographical term and refers to the islands of Great Britain and Ireland (including the Republic of Ireland), as well as the approximately 5000 smaller islands around the coastline.</a:t>
                      </a:r>
                    </a:p>
                    <a:p>
                      <a:pPr algn="l"/>
                      <a:r>
                        <a:rPr lang="en-GB" sz="1000" dirty="0">
                          <a:solidFill>
                            <a:srgbClr val="FF0000"/>
                          </a:solidFill>
                        </a:rPr>
                        <a:t>To</a:t>
                      </a:r>
                      <a:r>
                        <a:rPr lang="en-GB" sz="1000" baseline="0" dirty="0">
                          <a:solidFill>
                            <a:srgbClr val="FF0000"/>
                          </a:solidFill>
                        </a:rPr>
                        <a:t> know that t</a:t>
                      </a:r>
                      <a:r>
                        <a:rPr lang="en-GB" sz="1000" dirty="0">
                          <a:solidFill>
                            <a:srgbClr val="FF0000"/>
                          </a:solidFill>
                        </a:rPr>
                        <a:t>he United Kingdom of Great Britain and Northern Ireland is a political union, consisting of England, Wales, Scotland and Northern Ireland. The Channel Islands and the Isle of Man are not part of the UK (they are Crown Dependencies).</a:t>
                      </a:r>
                    </a:p>
                    <a:p>
                      <a:pPr algn="l"/>
                      <a:r>
                        <a:rPr lang="en-GB" sz="1000" dirty="0">
                          <a:solidFill>
                            <a:srgbClr val="FF0000"/>
                          </a:solidFill>
                        </a:rPr>
                        <a:t>To</a:t>
                      </a:r>
                      <a:r>
                        <a:rPr lang="en-GB" sz="1000" baseline="0" dirty="0">
                          <a:solidFill>
                            <a:srgbClr val="FF0000"/>
                          </a:solidFill>
                        </a:rPr>
                        <a:t> know that </a:t>
                      </a:r>
                      <a:r>
                        <a:rPr lang="en-GB" sz="1000" dirty="0">
                          <a:solidFill>
                            <a:srgbClr val="FF0000"/>
                          </a:solidFill>
                        </a:rPr>
                        <a:t>Great Britain is the official name given to the countries of England, Wales and Scotland. It is the largest island of the British Isles. </a:t>
                      </a:r>
                      <a:endParaRPr lang="en-GB" sz="1000" baseline="0" dirty="0">
                        <a:solidFill>
                          <a:srgbClr val="FFC000"/>
                        </a:solidFill>
                      </a:endParaRPr>
                    </a:p>
                    <a:p>
                      <a:pPr algn="l"/>
                      <a:endParaRPr lang="en-GB" sz="1000" dirty="0">
                        <a:solidFill>
                          <a:srgbClr val="FFC000"/>
                        </a:solidFill>
                      </a:endParaRPr>
                    </a:p>
                    <a:p>
                      <a:pPr algn="l"/>
                      <a:r>
                        <a:rPr lang="en-GB" sz="1000" dirty="0">
                          <a:solidFill>
                            <a:srgbClr val="FFC000"/>
                          </a:solidFill>
                        </a:rPr>
                        <a:t>To know that</a:t>
                      </a:r>
                      <a:r>
                        <a:rPr lang="en-GB" sz="1000" baseline="0" dirty="0">
                          <a:solidFill>
                            <a:srgbClr val="FFC000"/>
                          </a:solidFill>
                        </a:rPr>
                        <a:t> t</a:t>
                      </a:r>
                      <a:r>
                        <a:rPr lang="en-GB" sz="1000" dirty="0">
                          <a:solidFill>
                            <a:srgbClr val="FFC000"/>
                          </a:solidFill>
                        </a:rPr>
                        <a:t>he London 2012 Games were centred around the Olympic Park in East London, which is the site of a number of new sports venues. Up to 180,000 spectators a day entered the Park to enjoy the Games, making it the principal focus of Olympic activity.</a:t>
                      </a:r>
                    </a:p>
                    <a:p>
                      <a:pPr algn="l"/>
                      <a:r>
                        <a:rPr lang="en-GB" sz="1000" dirty="0">
                          <a:solidFill>
                            <a:srgbClr val="FFC000"/>
                          </a:solidFill>
                        </a:rPr>
                        <a:t>To</a:t>
                      </a:r>
                      <a:r>
                        <a:rPr lang="en-GB" sz="1000" baseline="0" dirty="0">
                          <a:solidFill>
                            <a:srgbClr val="FFC000"/>
                          </a:solidFill>
                        </a:rPr>
                        <a:t> know that o</a:t>
                      </a:r>
                      <a:r>
                        <a:rPr lang="en-GB" sz="1000" dirty="0">
                          <a:solidFill>
                            <a:srgbClr val="FFC000"/>
                          </a:solidFill>
                        </a:rPr>
                        <a:t>nce a predominantly agricultural area, Stratford experienced a period of economic overturn in the late 18th to early 19th centuries, becoming a site of industry when the polluting chemical plants and printers that had been banned in the city centre relocated there. The opening of the nearby Royal Docks from the 1850s was to greatly increase Stratford’s importance as a centre for transport and manufacturing. The area was impoverished and deprived throughout the 19th century and economic decline struck in the 20th, with Stratford becoming a site of class rioting during the interwar years, its economic decline made all the worse when the Royal Docks wound down in the 1960s and closed in the 1980s.</a:t>
                      </a:r>
                    </a:p>
                    <a:p>
                      <a:pPr algn="l"/>
                      <a:r>
                        <a:rPr lang="en-GB" sz="1000" dirty="0">
                          <a:solidFill>
                            <a:srgbClr val="FFC000"/>
                          </a:solidFill>
                        </a:rPr>
                        <a:t>To</a:t>
                      </a:r>
                      <a:r>
                        <a:rPr lang="en-GB" sz="1000" baseline="0" dirty="0">
                          <a:solidFill>
                            <a:srgbClr val="FFC000"/>
                          </a:solidFill>
                        </a:rPr>
                        <a:t> know that r</a:t>
                      </a:r>
                      <a:r>
                        <a:rPr lang="en-GB" sz="1000" dirty="0">
                          <a:solidFill>
                            <a:srgbClr val="FFC000"/>
                          </a:solidFill>
                        </a:rPr>
                        <a:t>egeneration in Stratford started in the 1960s, when homes were built to replace the pre-fab housing that stood on stretches of land that had been left as literal bombsites after the war. Stratford Shopping Centre was opened in the 1970s, while a library, cinema, and theatre opened in the 1990s. </a:t>
                      </a:r>
                    </a:p>
                    <a:p>
                      <a:pPr algn="l"/>
                      <a:r>
                        <a:rPr lang="en-GB" sz="1000" dirty="0">
                          <a:solidFill>
                            <a:srgbClr val="FFC000"/>
                          </a:solidFill>
                        </a:rPr>
                        <a:t>To</a:t>
                      </a:r>
                      <a:r>
                        <a:rPr lang="en-GB" sz="1000" baseline="0" dirty="0">
                          <a:solidFill>
                            <a:srgbClr val="FFC000"/>
                          </a:solidFill>
                        </a:rPr>
                        <a:t> know that s</a:t>
                      </a:r>
                      <a:r>
                        <a:rPr lang="en-GB" sz="1000" dirty="0">
                          <a:solidFill>
                            <a:srgbClr val="FFC000"/>
                          </a:solidFill>
                        </a:rPr>
                        <a:t>ince the 2012 Olympics, the area has undergone redevelopment on a huge scale, with many high-rise luxury accommodation blocks built. The new structures that join the East Village — the former Athletes Village since turned into ready-made residential accommodation — are several luxury hotels, office towers, and the Westfield Centre, one of Europe’s largest urban shopping centres, which opened in 2011. </a:t>
                      </a:r>
                    </a:p>
                    <a:p>
                      <a:pPr algn="l"/>
                      <a:r>
                        <a:rPr lang="en-GB" sz="1000" dirty="0">
                          <a:solidFill>
                            <a:srgbClr val="FFC000"/>
                          </a:solidFill>
                        </a:rPr>
                        <a:t>To</a:t>
                      </a:r>
                      <a:r>
                        <a:rPr lang="en-GB" sz="1000" baseline="0" dirty="0">
                          <a:solidFill>
                            <a:srgbClr val="FFC000"/>
                          </a:solidFill>
                        </a:rPr>
                        <a:t> know that s</a:t>
                      </a:r>
                      <a:r>
                        <a:rPr lang="en-GB" sz="1000" dirty="0">
                          <a:solidFill>
                            <a:srgbClr val="FFC000"/>
                          </a:solidFill>
                        </a:rPr>
                        <a:t>ustainability and the environment were at the heart of London’s successful bid for the 2012 Olympic and Paralympic Games. The Park aims to respect these promises, ‘creating a sustainable development in tune with the world’s changing climate and resource needs.’ </a:t>
                      </a:r>
                      <a:endParaRPr lang="en-GB" sz="1000" dirty="0">
                        <a:solidFill>
                          <a:srgbClr val="FF6600"/>
                        </a:solidFill>
                      </a:endParaRPr>
                    </a:p>
                    <a:p>
                      <a:pPr algn="l"/>
                      <a:r>
                        <a:rPr lang="en-GB" sz="1000" dirty="0">
                          <a:solidFill>
                            <a:srgbClr val="00B050"/>
                          </a:solidFill>
                        </a:rPr>
                        <a:t>To know that before the Second World War, the West Midlands had a huge metal-working industry. The city of Coventry made cars, bicycles, aeroplane engines and munitions – all expanded to support the war effort. Coventry became a target for air raids, and on the night of 14th November 1940 the city was heavily bombed in a raid intended to destroy factories. The attack demolished most of the city centre and the medieval cathedral; 568 people were killed and many injured; thousands of homes were destroyed or damaged. The bombers succeeded in damaging 75% of factories.</a:t>
                      </a:r>
                    </a:p>
                    <a:p>
                      <a:pPr algn="l"/>
                      <a:endParaRPr lang="en-GB" sz="1000" dirty="0">
                        <a:solidFill>
                          <a:srgbClr val="FFC000"/>
                        </a:solidFill>
                      </a:endParaRPr>
                    </a:p>
                    <a:p>
                      <a:pPr algn="l"/>
                      <a:r>
                        <a:rPr lang="en-GB" sz="1000" dirty="0">
                          <a:solidFill>
                            <a:srgbClr val="0070C0"/>
                          </a:solidFill>
                        </a:rPr>
                        <a:t>Fieldwork</a:t>
                      </a:r>
                      <a:r>
                        <a:rPr lang="en-GB" sz="1000" baseline="0" dirty="0">
                          <a:solidFill>
                            <a:srgbClr val="0070C0"/>
                          </a:solidFill>
                        </a:rPr>
                        <a:t> – see link for g</a:t>
                      </a:r>
                      <a:r>
                        <a:rPr lang="en-GB" sz="1000" dirty="0">
                          <a:solidFill>
                            <a:srgbClr val="0070C0"/>
                          </a:solidFill>
                        </a:rPr>
                        <a:t>eneral resources and guidance</a:t>
                      </a:r>
                      <a:endParaRPr lang="en-GB" sz="1000" baseline="0" dirty="0">
                        <a:solidFill>
                          <a:srgbClr val="0070C0"/>
                        </a:solidFill>
                      </a:endParaRPr>
                    </a:p>
                    <a:p>
                      <a:pPr algn="l"/>
                      <a:endParaRPr lang="en-GB" sz="1000" baseline="0" dirty="0">
                        <a:solidFill>
                          <a:srgbClr val="00CC00"/>
                        </a:solidFill>
                      </a:endParaRPr>
                    </a:p>
                    <a:p>
                      <a:pPr algn="l"/>
                      <a:r>
                        <a:rPr lang="en-GB" sz="1000" dirty="0">
                          <a:solidFill>
                            <a:srgbClr val="FF33CC"/>
                          </a:solidFill>
                        </a:rPr>
                        <a:t>Historical maps and aerial photographs can be found at sites such as Vision of Britain (see link) and Britain from above (see link)</a:t>
                      </a:r>
                    </a:p>
                    <a:p>
                      <a:pPr algn="l"/>
                      <a:endParaRPr lang="en-GB" sz="1000" baseline="0" dirty="0">
                        <a:solidFill>
                          <a:srgbClr val="0070C0"/>
                        </a:solidFill>
                      </a:endParaRPr>
                    </a:p>
                    <a:p>
                      <a:pPr algn="l"/>
                      <a:r>
                        <a:rPr lang="en-GB" sz="1000" dirty="0">
                          <a:solidFill>
                            <a:srgbClr val="7030A0"/>
                          </a:solidFill>
                        </a:rPr>
                        <a:t>Key Assessment</a:t>
                      </a:r>
                      <a:r>
                        <a:rPr lang="en-GB" sz="1000" baseline="0" dirty="0">
                          <a:solidFill>
                            <a:srgbClr val="7030A0"/>
                          </a:solidFill>
                        </a:rPr>
                        <a:t> opportunity – children to prepare 3 images / artwork each (past, present and future) of their local area.</a:t>
                      </a:r>
                      <a:endParaRPr lang="en-GB" sz="1000" dirty="0">
                        <a:solidFill>
                          <a:srgbClr val="7030A0"/>
                        </a:solidFill>
                      </a:endParaRPr>
                    </a:p>
                  </a:txBody>
                  <a:tcPr/>
                </a:tc>
                <a:tc rowSpan="7" hMerge="1">
                  <a:txBody>
                    <a:bodyPr/>
                    <a:lstStyle/>
                    <a:p>
                      <a:endParaRPr lang="en-GB" sz="1100" dirty="0"/>
                    </a:p>
                  </a:txBody>
                  <a:tcPr/>
                </a:tc>
                <a:tc rowSpan="7" hMerge="1">
                  <a:txBody>
                    <a:bodyPr/>
                    <a:lstStyle/>
                    <a:p>
                      <a:endParaRPr lang="en-GB"/>
                    </a:p>
                  </a:txBody>
                  <a:tcPr/>
                </a:tc>
                <a:tc rowSpan="7" hMerge="1">
                  <a:txBody>
                    <a:bodyPr/>
                    <a:lstStyle/>
                    <a:p>
                      <a:endParaRPr lang="en-GB" sz="1100" dirty="0"/>
                    </a:p>
                  </a:txBody>
                  <a:tcPr/>
                </a:tc>
                <a:tc gridSpan="2">
                  <a:txBody>
                    <a:bodyPr/>
                    <a:lstStyle/>
                    <a:p>
                      <a:r>
                        <a:rPr lang="en-GB" sz="1100" dirty="0"/>
                        <a:t>Continent, country,</a:t>
                      </a:r>
                      <a:r>
                        <a:rPr lang="en-GB" sz="1100" baseline="0" dirty="0"/>
                        <a:t> region, city, county, borough, locational language, compass points, physical and human features, British Isles, Great Britain, UK, sustainability, legacy, regeneration, development, roads, houses, canals, cathedral, enquiry, local area past, present, future</a:t>
                      </a:r>
                      <a:endParaRPr lang="en-GB" sz="1100" dirty="0"/>
                    </a:p>
                  </a:txBody>
                  <a:tcPr/>
                </a:tc>
                <a:tc hMerge="1">
                  <a:txBody>
                    <a:bodyPr/>
                    <a:lstStyle/>
                    <a:p>
                      <a:endParaRPr lang="en-GB" dirty="0"/>
                    </a:p>
                  </a:txBody>
                  <a:tcPr/>
                </a:tc>
                <a:extLst>
                  <a:ext uri="{0D108BD9-81ED-4DB2-BD59-A6C34878D82A}">
                    <a16:rowId xmlns:a16="http://schemas.microsoft.com/office/drawing/2014/main" val="1267818584"/>
                  </a:ext>
                </a:extLst>
              </a:tr>
              <a:tr h="253036">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100" dirty="0"/>
                        <a:t>People</a:t>
                      </a:r>
                      <a:r>
                        <a:rPr lang="en-GB" sz="1100" baseline="0" dirty="0"/>
                        <a:t> of interest</a:t>
                      </a:r>
                      <a:endParaRPr lang="en-GB" sz="1100" dirty="0"/>
                    </a:p>
                  </a:txBody>
                  <a:tcPr/>
                </a:tc>
                <a:tc>
                  <a:txBody>
                    <a:bodyPr/>
                    <a:lstStyle/>
                    <a:p>
                      <a:r>
                        <a:rPr lang="en-GB" sz="1100" dirty="0"/>
                        <a:t>Linked Texts</a:t>
                      </a:r>
                    </a:p>
                  </a:txBody>
                  <a:tcPr/>
                </a:tc>
                <a:extLst>
                  <a:ext uri="{0D108BD9-81ED-4DB2-BD59-A6C34878D82A}">
                    <a16:rowId xmlns:a16="http://schemas.microsoft.com/office/drawing/2014/main" val="1698299168"/>
                  </a:ext>
                </a:extLst>
              </a:tr>
              <a:tr h="1588859">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Parents</a:t>
                      </a:r>
                      <a:r>
                        <a:rPr lang="en-GB" sz="1100" baseline="0" dirty="0"/>
                        <a:t> / grandparents </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aseline="0" dirty="0"/>
                        <a:t>Community workers</a:t>
                      </a:r>
                    </a:p>
                  </a:txBody>
                  <a:tcPr/>
                </a:tc>
                <a:tc>
                  <a:txBody>
                    <a:bodyPr/>
                    <a:lstStyle/>
                    <a:p>
                      <a:r>
                        <a:rPr lang="en-GB" sz="1100" baseline="0" dirty="0"/>
                        <a:t>‘Bombs and Blackberries – WW1 – a play script’ by Julia Donaldson</a:t>
                      </a:r>
                    </a:p>
                    <a:p>
                      <a:r>
                        <a:rPr lang="en-GB" sz="1100" baseline="0" dirty="0"/>
                        <a:t>‘An Archive of WW1 Memories’ Google search</a:t>
                      </a:r>
                    </a:p>
                    <a:p>
                      <a:r>
                        <a:rPr lang="en-GB" sz="1100" baseline="0" dirty="0"/>
                        <a:t>The effects of WW1 on Grimsby Google search</a:t>
                      </a:r>
                    </a:p>
                  </a:txBody>
                  <a:tcPr/>
                </a:tc>
                <a:extLst>
                  <a:ext uri="{0D108BD9-81ED-4DB2-BD59-A6C34878D82A}">
                    <a16:rowId xmlns:a16="http://schemas.microsoft.com/office/drawing/2014/main" val="3817116731"/>
                  </a:ext>
                </a:extLst>
              </a:tr>
              <a:tr h="253036">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gridSpan="2">
                  <a:txBody>
                    <a:bodyPr/>
                    <a:lstStyle/>
                    <a:p>
                      <a:pPr algn="ctr"/>
                      <a:r>
                        <a:rPr lang="en-GB" sz="1100" dirty="0"/>
                        <a:t>Disciplinary Knowledge</a:t>
                      </a:r>
                    </a:p>
                  </a:txBody>
                  <a:tcPr/>
                </a:tc>
                <a:tc hMerge="1">
                  <a:txBody>
                    <a:bodyPr/>
                    <a:lstStyle/>
                    <a:p>
                      <a:endParaRPr lang="en-GB" sz="1100" dirty="0"/>
                    </a:p>
                  </a:txBody>
                  <a:tcPr/>
                </a:tc>
                <a:extLst>
                  <a:ext uri="{0D108BD9-81ED-4DB2-BD59-A6C34878D82A}">
                    <a16:rowId xmlns:a16="http://schemas.microsoft.com/office/drawing/2014/main" val="2656242789"/>
                  </a:ext>
                </a:extLst>
              </a:tr>
              <a:tr h="954771">
                <a:tc gridSpan="2">
                  <a:txBody>
                    <a:bodyPr/>
                    <a:lstStyle/>
                    <a:p>
                      <a:r>
                        <a:rPr lang="en-GB" sz="1100" dirty="0"/>
                        <a:t>YEFS: Homes</a:t>
                      </a:r>
                      <a:r>
                        <a:rPr lang="en-GB" sz="1100" baseline="0" dirty="0"/>
                        <a:t> (What is a home?)</a:t>
                      </a:r>
                    </a:p>
                    <a:p>
                      <a:r>
                        <a:rPr lang="en-GB" sz="1100" baseline="0" dirty="0"/>
                        <a:t>Y1: Our local area (What’s it like where we live?)</a:t>
                      </a:r>
                    </a:p>
                    <a:p>
                      <a:r>
                        <a:rPr lang="en-GB" sz="1100" baseline="0" dirty="0"/>
                        <a:t>Y3: Coasts (Do we like to be beside the seaside?)</a:t>
                      </a:r>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rowSpan="3" gridSpan="2">
                  <a:txBody>
                    <a:bodyPr/>
                    <a:lstStyle/>
                    <a:p>
                      <a:r>
                        <a:rPr lang="en-GB" sz="1000" dirty="0"/>
                        <a:t>In this unit, the children will: </a:t>
                      </a:r>
                    </a:p>
                    <a:p>
                      <a:r>
                        <a:rPr lang="en-GB" sz="1000" dirty="0"/>
                        <a:t>• name and locate counties and cities of the UK, geographical regions and their identifying human and physical characteristics, key topographical features (including hills, mountains, coasts and rivers), and land-use patterns; and understand how some of these aspects have changed over time </a:t>
                      </a:r>
                    </a:p>
                    <a:p>
                      <a:r>
                        <a:rPr lang="en-GB" sz="1000" dirty="0"/>
                        <a:t>• understand geographical similarities and differences through the study of human and physical geography of a region of the UK </a:t>
                      </a:r>
                    </a:p>
                    <a:p>
                      <a:r>
                        <a:rPr lang="en-GB" sz="1000" dirty="0"/>
                        <a:t>• use maps, atlases, globes and digital/computer mapping to locate countries and describe features </a:t>
                      </a:r>
                    </a:p>
                    <a:p>
                      <a:r>
                        <a:rPr lang="en-GB" sz="1000" dirty="0"/>
                        <a:t>• use the eight points of a compass, four- and six-figure grid references, symbols and key (including the use of OS maps) to build their knowledge of the UK and the wider world </a:t>
                      </a:r>
                    </a:p>
                    <a:p>
                      <a:r>
                        <a:rPr lang="en-GB" sz="1000" dirty="0"/>
                        <a:t>• use fieldwork to observe, measure, record and present the human and physical features in the local area using a range of methods, including sketch maps, plans and graphs and digital technologies. </a:t>
                      </a:r>
                    </a:p>
                  </a:txBody>
                  <a:tcPr/>
                </a:tc>
                <a:tc rowSpan="3" hMerge="1">
                  <a:txBody>
                    <a:bodyPr/>
                    <a:lstStyle/>
                    <a:p>
                      <a:endParaRPr lang="en-GB" sz="1100" dirty="0"/>
                    </a:p>
                  </a:txBody>
                  <a:tcPr/>
                </a:tc>
                <a:extLst>
                  <a:ext uri="{0D108BD9-81ED-4DB2-BD59-A6C34878D82A}">
                    <a16:rowId xmlns:a16="http://schemas.microsoft.com/office/drawing/2014/main" val="1740481448"/>
                  </a:ext>
                </a:extLst>
              </a:tr>
              <a:tr h="0">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3966714493"/>
                  </a:ext>
                </a:extLst>
              </a:tr>
              <a:tr h="947796">
                <a:tc gridSpan="2">
                  <a:txBody>
                    <a:bodyPr/>
                    <a:lstStyle/>
                    <a:p>
                      <a:r>
                        <a:rPr lang="en-GB" sz="1100" dirty="0"/>
                        <a:t>Y6: Our World in the future (How will our World look in the future?)</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17455">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409122">
                <a:tc>
                  <a:txBody>
                    <a:bodyPr/>
                    <a:lstStyle/>
                    <a:p>
                      <a:pPr algn="ctr"/>
                      <a:r>
                        <a:rPr lang="en-GB" sz="1100" u="none" dirty="0"/>
                        <a:t>WEEK 1</a:t>
                      </a:r>
                    </a:p>
                  </a:txBody>
                  <a:tcPr/>
                </a:tc>
                <a:tc gridSpan="2">
                  <a:txBody>
                    <a:bodyPr/>
                    <a:lstStyle/>
                    <a:p>
                      <a:pPr algn="ctr"/>
                      <a:r>
                        <a:rPr lang="en-GB" sz="1100" u="none"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a:t>
                      </a:r>
                      <a:r>
                        <a:rPr lang="en-GB" sz="1100" baseline="0" dirty="0"/>
                        <a:t> 4</a:t>
                      </a:r>
                      <a:endParaRPr lang="en-GB" sz="1100" dirty="0"/>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249681">
                <a:tc>
                  <a:txBody>
                    <a:bodyPr/>
                    <a:lstStyle/>
                    <a:p>
                      <a:pPr algn="ctr"/>
                      <a:endParaRPr lang="en-GB" sz="1100" dirty="0"/>
                    </a:p>
                    <a:p>
                      <a:pPr algn="ctr"/>
                      <a:r>
                        <a:rPr lang="en-GB" sz="1100" dirty="0">
                          <a:solidFill>
                            <a:srgbClr val="FF0000"/>
                          </a:solidFill>
                        </a:rPr>
                        <a:t>What</a:t>
                      </a:r>
                      <a:r>
                        <a:rPr lang="en-GB" sz="1100" baseline="0" dirty="0">
                          <a:solidFill>
                            <a:srgbClr val="FF0000"/>
                          </a:solidFill>
                        </a:rPr>
                        <a:t> are the key features of the UK?</a:t>
                      </a:r>
                      <a:endParaRPr lang="en-GB" sz="1100" dirty="0">
                        <a:solidFill>
                          <a:srgbClr val="FF0000"/>
                        </a:solidFill>
                      </a:endParaRP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6600"/>
                          </a:solidFill>
                          <a:effectLst/>
                          <a:uLnTx/>
                          <a:uFillTx/>
                          <a:latin typeface="+mn-lt"/>
                          <a:ea typeface="+mn-ea"/>
                          <a:cs typeface="+mn-cs"/>
                        </a:rPr>
                        <a:t>How did the 2012 Olympics change East London?</a:t>
                      </a:r>
                      <a:endParaRPr lang="en-GB" sz="1100" dirty="0"/>
                    </a:p>
                  </a:txBody>
                  <a:tcPr/>
                </a:tc>
                <a:tc hMerge="1">
                  <a:txBody>
                    <a:bodyPr/>
                    <a:lstStyle/>
                    <a:p>
                      <a:endParaRPr lang="en-GB"/>
                    </a:p>
                  </a:txBody>
                  <a:tcPr/>
                </a:tc>
                <a:tc>
                  <a:txBody>
                    <a:bodyPr/>
                    <a:lstStyle/>
                    <a:p>
                      <a:pPr algn="ctr"/>
                      <a:endParaRPr lang="en-GB" sz="1100" dirty="0"/>
                    </a:p>
                    <a:p>
                      <a:pPr algn="ctr"/>
                      <a:r>
                        <a:rPr lang="en-GB" sz="1100" dirty="0">
                          <a:solidFill>
                            <a:srgbClr val="00B050"/>
                          </a:solidFill>
                        </a:rPr>
                        <a:t>How</a:t>
                      </a:r>
                      <a:r>
                        <a:rPr lang="en-GB" sz="1100" baseline="0" dirty="0">
                          <a:solidFill>
                            <a:srgbClr val="00B050"/>
                          </a:solidFill>
                        </a:rPr>
                        <a:t> did the Second World War change West Midlands?</a:t>
                      </a:r>
                      <a:endParaRPr lang="en-GB" sz="1100" dirty="0">
                        <a:solidFill>
                          <a:srgbClr val="00B050"/>
                        </a:solidFill>
                      </a:endParaRPr>
                    </a:p>
                  </a:txBody>
                  <a:tcPr/>
                </a:tc>
                <a:tc>
                  <a:txBody>
                    <a:bodyPr/>
                    <a:lstStyle/>
                    <a:p>
                      <a:pPr algn="ctr"/>
                      <a:endParaRPr lang="en-GB" sz="1100" dirty="0"/>
                    </a:p>
                    <a:p>
                      <a:pPr algn="ctr"/>
                      <a:r>
                        <a:rPr lang="en-GB" sz="1100" dirty="0">
                          <a:solidFill>
                            <a:srgbClr val="0070C0"/>
                          </a:solidFill>
                        </a:rPr>
                        <a:t>How</a:t>
                      </a:r>
                      <a:r>
                        <a:rPr lang="en-GB" sz="1100" baseline="0" dirty="0">
                          <a:solidFill>
                            <a:srgbClr val="0070C0"/>
                          </a:solidFill>
                        </a:rPr>
                        <a:t> is our local area changing?</a:t>
                      </a:r>
                      <a:endParaRPr lang="en-GB" sz="1100" dirty="0">
                        <a:solidFill>
                          <a:srgbClr val="0070C0"/>
                        </a:solidFill>
                      </a:endParaRPr>
                    </a:p>
                  </a:txBody>
                  <a:tcPr/>
                </a:tc>
                <a:tc gridSpan="2">
                  <a:txBody>
                    <a:bodyPr/>
                    <a:lstStyle/>
                    <a:p>
                      <a:pPr algn="ctr"/>
                      <a:endParaRPr lang="en-GB" sz="1100" dirty="0"/>
                    </a:p>
                    <a:p>
                      <a:pPr algn="ctr"/>
                      <a:r>
                        <a:rPr lang="en-GB" sz="1100" dirty="0">
                          <a:solidFill>
                            <a:srgbClr val="FF33CC"/>
                          </a:solidFill>
                        </a:rPr>
                        <a:t>How</a:t>
                      </a:r>
                      <a:r>
                        <a:rPr lang="en-GB" sz="1100" baseline="0" dirty="0">
                          <a:solidFill>
                            <a:srgbClr val="FF33CC"/>
                          </a:solidFill>
                        </a:rPr>
                        <a:t> might our local area change in the future?</a:t>
                      </a:r>
                      <a:endParaRPr lang="en-GB" sz="1100" dirty="0">
                        <a:solidFill>
                          <a:srgbClr val="FF33CC"/>
                        </a:solidFill>
                      </a:endParaRPr>
                    </a:p>
                  </a:txBody>
                  <a:tcPr/>
                </a:tc>
                <a:tc hMerge="1">
                  <a:txBody>
                    <a:bodyPr/>
                    <a:lstStyle/>
                    <a:p>
                      <a:endParaRPr lang="en-GB"/>
                    </a:p>
                  </a:txBody>
                  <a:tcPr/>
                </a:tc>
                <a:tc>
                  <a:txBody>
                    <a:bodyPr/>
                    <a:lstStyle/>
                    <a:p>
                      <a:pPr algn="ctr"/>
                      <a:endParaRPr lang="en-GB" sz="1100" dirty="0"/>
                    </a:p>
                    <a:p>
                      <a:pPr algn="ctr"/>
                      <a:r>
                        <a:rPr lang="en-GB" sz="1100" dirty="0">
                          <a:solidFill>
                            <a:srgbClr val="7030A0"/>
                          </a:solidFill>
                        </a:rPr>
                        <a:t>How</a:t>
                      </a:r>
                      <a:r>
                        <a:rPr lang="en-GB" sz="1100" baseline="0" dirty="0">
                          <a:solidFill>
                            <a:srgbClr val="7030A0"/>
                          </a:solidFill>
                        </a:rPr>
                        <a:t> has our area changed from past to how might it look in the future?</a:t>
                      </a:r>
                      <a:endParaRPr lang="en-GB" sz="1100" dirty="0">
                        <a:solidFill>
                          <a:srgbClr val="7030A0"/>
                        </a:solidFill>
                      </a:endParaRPr>
                    </a:p>
                    <a:p>
                      <a:pPr algn="ctr"/>
                      <a:endParaRPr lang="en-GB" sz="11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6" y="9005618"/>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Create pieces of art representing our local area</a:t>
            </a:r>
          </a:p>
        </p:txBody>
      </p:sp>
      <p:sp>
        <p:nvSpPr>
          <p:cNvPr id="28" name="TextBox 27"/>
          <p:cNvSpPr txBox="1"/>
          <p:nvPr/>
        </p:nvSpPr>
        <p:spPr>
          <a:xfrm>
            <a:off x="1886065" y="249291"/>
            <a:ext cx="9481717"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5 Unit 1: Changes in our local environment</a:t>
            </a:r>
          </a:p>
        </p:txBody>
      </p:sp>
      <p:pic>
        <p:nvPicPr>
          <p:cNvPr id="11" name="Picture 10"/>
          <p:cNvPicPr>
            <a:picLocks noChangeAspect="1"/>
          </p:cNvPicPr>
          <p:nvPr/>
        </p:nvPicPr>
        <p:blipFill>
          <a:blip r:embed="rId3"/>
          <a:stretch>
            <a:fillRect/>
          </a:stretch>
        </p:blipFill>
        <p:spPr>
          <a:xfrm>
            <a:off x="330085" y="206382"/>
            <a:ext cx="1508661" cy="404553"/>
          </a:xfrm>
          <a:prstGeom prst="rect">
            <a:avLst/>
          </a:prstGeom>
        </p:spPr>
      </p:pic>
      <p:pic>
        <p:nvPicPr>
          <p:cNvPr id="16" name="Picture 15">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625577" y="8606856"/>
            <a:ext cx="308780" cy="308780"/>
          </a:xfrm>
          <a:prstGeom prst="rect">
            <a:avLst/>
          </a:prstGeom>
        </p:spPr>
      </p:pic>
      <p:pic>
        <p:nvPicPr>
          <p:cNvPr id="14"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16096" y="8585864"/>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50338" y="8581144"/>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0">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2557724" y="8682306"/>
            <a:ext cx="308780" cy="308780"/>
          </a:xfrm>
          <a:prstGeom prst="rect">
            <a:avLst/>
          </a:prstGeom>
        </p:spPr>
      </p:pic>
      <p:pic>
        <p:nvPicPr>
          <p:cNvPr id="22" name="Picture 21">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4582807" y="8682306"/>
            <a:ext cx="308780" cy="308780"/>
          </a:xfrm>
          <a:prstGeom prst="rect">
            <a:avLst/>
          </a:prstGeom>
        </p:spPr>
      </p:pic>
      <p:pic>
        <p:nvPicPr>
          <p:cNvPr id="23"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78262" y="8581144"/>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6807760" y="8555515"/>
            <a:ext cx="405112" cy="405112"/>
          </a:xfrm>
          <a:prstGeom prst="rect">
            <a:avLst/>
          </a:prstGeom>
        </p:spPr>
      </p:pic>
      <p:pic>
        <p:nvPicPr>
          <p:cNvPr id="26" name="Picture 25">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8639446" y="8499595"/>
            <a:ext cx="405112" cy="405112"/>
          </a:xfrm>
          <a:prstGeom prst="rect">
            <a:avLst/>
          </a:prstGeom>
        </p:spPr>
      </p:pic>
      <p:pic>
        <p:nvPicPr>
          <p:cNvPr id="27"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91112" y="8562475"/>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814427" y="8614777"/>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9">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10598726" y="8614777"/>
            <a:ext cx="405112" cy="405112"/>
          </a:xfrm>
          <a:prstGeom prst="rect">
            <a:avLst/>
          </a:prstGeom>
        </p:spPr>
      </p:pic>
      <p:pic>
        <p:nvPicPr>
          <p:cNvPr id="31"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18666" y="8550502"/>
            <a:ext cx="443837" cy="443837"/>
          </a:xfrm>
          <a:prstGeom prst="rect">
            <a:avLst/>
          </a:prstGeom>
          <a:noFill/>
          <a:extLst>
            <a:ext uri="{909E8E84-426E-40DD-AFC4-6F175D3DCCD1}">
              <a14:hiddenFill xmlns:a14="http://schemas.microsoft.com/office/drawing/2010/main">
                <a:solidFill>
                  <a:srgbClr val="FFFFFF"/>
                </a:solidFill>
              </a14:hiddenFill>
            </a:ext>
          </a:extLst>
        </p:spPr>
      </p:pic>
      <p:sp>
        <p:nvSpPr>
          <p:cNvPr id="24" name="Frame 23"/>
          <p:cNvSpPr/>
          <p:nvPr/>
        </p:nvSpPr>
        <p:spPr>
          <a:xfrm>
            <a:off x="-1" y="12192"/>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spTree>
    <p:extLst>
      <p:ext uri="{BB962C8B-B14F-4D97-AF65-F5344CB8AC3E}">
        <p14:creationId xmlns:p14="http://schemas.microsoft.com/office/powerpoint/2010/main" val="1637754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0" y="0"/>
            <a:ext cx="12801600" cy="9601200"/>
          </a:xfrm>
          <a:prstGeom prst="frame">
            <a:avLst>
              <a:gd name="adj1" fmla="val 2089"/>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pic>
        <p:nvPicPr>
          <p:cNvPr id="5" name="Picture 4"/>
          <p:cNvPicPr>
            <a:picLocks noChangeAspect="1"/>
          </p:cNvPicPr>
          <p:nvPr/>
        </p:nvPicPr>
        <p:blipFill>
          <a:blip r:embed="rId2"/>
          <a:stretch>
            <a:fillRect/>
          </a:stretch>
        </p:blipFill>
        <p:spPr>
          <a:xfrm>
            <a:off x="11415102" y="262826"/>
            <a:ext cx="961772" cy="403886"/>
          </a:xfrm>
          <a:prstGeom prst="rect">
            <a:avLst/>
          </a:prstGeom>
        </p:spPr>
      </p:pic>
      <p:sp>
        <p:nvSpPr>
          <p:cNvPr id="9" name="TextBox 8"/>
          <p:cNvSpPr txBox="1"/>
          <p:nvPr/>
        </p:nvSpPr>
        <p:spPr>
          <a:xfrm>
            <a:off x="5354167" y="262826"/>
            <a:ext cx="2093265" cy="348109"/>
          </a:xfrm>
          <a:prstGeom prst="rect">
            <a:avLst/>
          </a:prstGeom>
          <a:noFill/>
        </p:spPr>
        <p:txBody>
          <a:bodyPr wrap="none" rtlCol="0">
            <a:spAutoFit/>
          </a:bodyPr>
          <a:lstStyle/>
          <a:p>
            <a:r>
              <a:rPr lang="en-GB" sz="1662" dirty="0"/>
              <a:t>Unit 2: Roman Britain </a:t>
            </a:r>
          </a:p>
        </p:txBody>
      </p:sp>
      <p:graphicFrame>
        <p:nvGraphicFramePr>
          <p:cNvPr id="10" name="Table 9"/>
          <p:cNvGraphicFramePr>
            <a:graphicFrameLocks noGrp="1"/>
          </p:cNvGraphicFramePr>
          <p:nvPr>
            <p:extLst>
              <p:ext uri="{D42A27DB-BD31-4B8C-83A1-F6EECF244321}">
                <p14:modId xmlns:p14="http://schemas.microsoft.com/office/powerpoint/2010/main" val="3141692187"/>
              </p:ext>
            </p:extLst>
          </p:nvPr>
        </p:nvGraphicFramePr>
        <p:xfrm>
          <a:off x="330085" y="624369"/>
          <a:ext cx="12141426" cy="8887053"/>
        </p:xfrm>
        <a:graphic>
          <a:graphicData uri="http://schemas.openxmlformats.org/drawingml/2006/table">
            <a:tbl>
              <a:tblPr firstRow="1" bandRow="1">
                <a:tableStyleId>{5940675A-B579-460E-94D1-54222C63F5DA}</a:tableStyleId>
              </a:tblPr>
              <a:tblGrid>
                <a:gridCol w="2023571">
                  <a:extLst>
                    <a:ext uri="{9D8B030D-6E8A-4147-A177-3AD203B41FA5}">
                      <a16:colId xmlns:a16="http://schemas.microsoft.com/office/drawing/2014/main" val="3597595348"/>
                    </a:ext>
                  </a:extLst>
                </a:gridCol>
                <a:gridCol w="457276">
                  <a:extLst>
                    <a:ext uri="{9D8B030D-6E8A-4147-A177-3AD203B41FA5}">
                      <a16:colId xmlns:a16="http://schemas.microsoft.com/office/drawing/2014/main" val="1615232983"/>
                    </a:ext>
                  </a:extLst>
                </a:gridCol>
                <a:gridCol w="1566295">
                  <a:extLst>
                    <a:ext uri="{9D8B030D-6E8A-4147-A177-3AD203B41FA5}">
                      <a16:colId xmlns:a16="http://schemas.microsoft.com/office/drawing/2014/main" val="3415433277"/>
                    </a:ext>
                  </a:extLst>
                </a:gridCol>
                <a:gridCol w="2023571">
                  <a:extLst>
                    <a:ext uri="{9D8B030D-6E8A-4147-A177-3AD203B41FA5}">
                      <a16:colId xmlns:a16="http://schemas.microsoft.com/office/drawing/2014/main" val="1150712378"/>
                    </a:ext>
                  </a:extLst>
                </a:gridCol>
                <a:gridCol w="2023571">
                  <a:extLst>
                    <a:ext uri="{9D8B030D-6E8A-4147-A177-3AD203B41FA5}">
                      <a16:colId xmlns:a16="http://schemas.microsoft.com/office/drawing/2014/main" val="1772355279"/>
                    </a:ext>
                  </a:extLst>
                </a:gridCol>
                <a:gridCol w="731822">
                  <a:extLst>
                    <a:ext uri="{9D8B030D-6E8A-4147-A177-3AD203B41FA5}">
                      <a16:colId xmlns:a16="http://schemas.microsoft.com/office/drawing/2014/main" val="3947937341"/>
                    </a:ext>
                  </a:extLst>
                </a:gridCol>
                <a:gridCol w="1291749">
                  <a:extLst>
                    <a:ext uri="{9D8B030D-6E8A-4147-A177-3AD203B41FA5}">
                      <a16:colId xmlns:a16="http://schemas.microsoft.com/office/drawing/2014/main" val="845078378"/>
                    </a:ext>
                  </a:extLst>
                </a:gridCol>
                <a:gridCol w="2023571">
                  <a:extLst>
                    <a:ext uri="{9D8B030D-6E8A-4147-A177-3AD203B41FA5}">
                      <a16:colId xmlns:a16="http://schemas.microsoft.com/office/drawing/2014/main" val="3713051723"/>
                    </a:ext>
                  </a:extLst>
                </a:gridCol>
              </a:tblGrid>
              <a:tr h="256012">
                <a:tc gridSpan="2">
                  <a:txBody>
                    <a:bodyPr/>
                    <a:lstStyle/>
                    <a:p>
                      <a:pPr algn="ctr"/>
                      <a:r>
                        <a:rPr lang="en-GB" sz="1100" dirty="0"/>
                        <a:t>National Curriculum Objective </a:t>
                      </a:r>
                    </a:p>
                  </a:txBody>
                  <a:tcPr/>
                </a:tc>
                <a:tc hMerge="1">
                  <a:txBody>
                    <a:bodyPr/>
                    <a:lstStyle/>
                    <a:p>
                      <a:endParaRPr lang="en-GB"/>
                    </a:p>
                  </a:txBody>
                  <a:tcPr/>
                </a:tc>
                <a:tc gridSpan="4">
                  <a:txBody>
                    <a:bodyPr/>
                    <a:lstStyle/>
                    <a:p>
                      <a:pPr algn="ctr"/>
                      <a:r>
                        <a:rPr lang="en-GB" sz="1100" dirty="0"/>
                        <a:t>Substantive Knowledge</a:t>
                      </a:r>
                    </a:p>
                  </a:txBody>
                  <a:tcPr/>
                </a:tc>
                <a:tc hMerge="1">
                  <a:txBody>
                    <a:bodyPr/>
                    <a:lstStyle/>
                    <a:p>
                      <a:pPr algn="ctr"/>
                      <a:endParaRPr lang="en-GB" sz="1100" dirty="0"/>
                    </a:p>
                  </a:txBody>
                  <a:tcPr/>
                </a:tc>
                <a:tc hMerge="1">
                  <a:txBody>
                    <a:bodyPr/>
                    <a:lstStyle/>
                    <a:p>
                      <a:endParaRPr lang="en-GB"/>
                    </a:p>
                  </a:txBody>
                  <a:tcPr/>
                </a:tc>
                <a:tc hMerge="1">
                  <a:txBody>
                    <a:bodyPr/>
                    <a:lstStyle/>
                    <a:p>
                      <a:pPr algn="ctr"/>
                      <a:endParaRPr lang="en-GB" sz="1100" dirty="0"/>
                    </a:p>
                  </a:txBody>
                  <a:tcPr/>
                </a:tc>
                <a:tc gridSpan="2">
                  <a:txBody>
                    <a:bodyPr/>
                    <a:lstStyle/>
                    <a:p>
                      <a:pPr algn="ctr"/>
                      <a:r>
                        <a:rPr lang="en-GB" sz="1100" dirty="0"/>
                        <a:t>Vocabulary</a:t>
                      </a:r>
                    </a:p>
                  </a:txBody>
                  <a:tcPr/>
                </a:tc>
                <a:tc hMerge="1">
                  <a:txBody>
                    <a:bodyPr/>
                    <a:lstStyle/>
                    <a:p>
                      <a:endParaRPr lang="en-GB" dirty="0"/>
                    </a:p>
                  </a:txBody>
                  <a:tcPr/>
                </a:tc>
                <a:extLst>
                  <a:ext uri="{0D108BD9-81ED-4DB2-BD59-A6C34878D82A}">
                    <a16:rowId xmlns:a16="http://schemas.microsoft.com/office/drawing/2014/main" val="96402867"/>
                  </a:ext>
                </a:extLst>
              </a:tr>
              <a:tr h="1415595">
                <a:tc rowSpan="3" gridSpan="2">
                  <a:txBody>
                    <a:bodyPr/>
                    <a:lstStyle/>
                    <a:p>
                      <a:pPr marL="0" indent="0">
                        <a:buFont typeface="Arial" panose="020B0604020202020204" pitchFamily="34" charset="0"/>
                        <a:buNone/>
                      </a:pPr>
                      <a:r>
                        <a:rPr lang="en-GB" sz="1000" dirty="0"/>
                        <a:t>Locational knowledge:</a:t>
                      </a:r>
                      <a:r>
                        <a:rPr lang="en-GB" sz="1000" baseline="0" dirty="0"/>
                        <a:t> locate the world’s countries, concentrating on their environmental regions, key physical and human characteristics; identify the position and significance of latitude, longitude, Equator, hemispheres and tropics.</a:t>
                      </a:r>
                    </a:p>
                    <a:p>
                      <a:pPr marL="0" indent="0">
                        <a:buFont typeface="Arial" panose="020B0604020202020204" pitchFamily="34" charset="0"/>
                        <a:buNone/>
                      </a:pPr>
                      <a:r>
                        <a:rPr lang="en-GB" sz="1000" baseline="0" dirty="0"/>
                        <a:t>Place knowledge: understand geographical similarities and differences through the study of human and physical geography of a region within South America.</a:t>
                      </a:r>
                    </a:p>
                    <a:p>
                      <a:pPr marL="0" indent="0">
                        <a:buFont typeface="Arial" panose="020B0604020202020204" pitchFamily="34" charset="0"/>
                        <a:buNone/>
                      </a:pPr>
                      <a:r>
                        <a:rPr lang="en-GB" sz="1000" baseline="0" dirty="0"/>
                        <a:t>Human and physical geography: climate zones, biomes, vegetation belts and rivers ; types of settlements and land use, economic activity (incl. trade links), distribution of natural resources. </a:t>
                      </a:r>
                    </a:p>
                    <a:p>
                      <a:pPr marL="0" indent="0">
                        <a:buFont typeface="Arial" panose="020B0604020202020204" pitchFamily="34" charset="0"/>
                        <a:buNone/>
                      </a:pPr>
                      <a:r>
                        <a:rPr lang="en-GB" sz="1000" baseline="0" dirty="0"/>
                        <a:t>Geographical skills and fieldwork: use maps, atlases, globes and digital mapping to locate countries to describe features studied, use eight points of c compass, four and six grid references and key to describe features studied. </a:t>
                      </a:r>
                      <a:endParaRPr lang="en-GB" sz="1000" dirty="0"/>
                    </a:p>
                  </a:txBody>
                  <a:tcPr/>
                </a:tc>
                <a:tc rowSpan="3" hMerge="1">
                  <a:txBody>
                    <a:bodyPr/>
                    <a:lstStyle/>
                    <a:p>
                      <a:endParaRPr lang="en-GB"/>
                    </a:p>
                  </a:txBody>
                  <a:tcPr/>
                </a:tc>
                <a:tc rowSpan="7" gridSpan="4">
                  <a:txBody>
                    <a:bodyPr/>
                    <a:lstStyle/>
                    <a:p>
                      <a:pPr lvl="0"/>
                      <a:r>
                        <a:rPr lang="en-GB" sz="1000" b="0" u="none" dirty="0">
                          <a:solidFill>
                            <a:srgbClr val="FF0000"/>
                          </a:solidFill>
                        </a:rPr>
                        <a:t>To know that </a:t>
                      </a:r>
                      <a:r>
                        <a:rPr lang="en-GB" sz="1000" b="0" u="none" kern="1200" dirty="0">
                          <a:solidFill>
                            <a:srgbClr val="FF0000"/>
                          </a:solidFill>
                          <a:effectLst/>
                          <a:latin typeface="+mn-lt"/>
                          <a:ea typeface="+mn-ea"/>
                          <a:cs typeface="+mn-cs"/>
                        </a:rPr>
                        <a:t>t</a:t>
                      </a:r>
                      <a:r>
                        <a:rPr lang="en-GB" sz="1000" kern="1200" dirty="0">
                          <a:solidFill>
                            <a:srgbClr val="FF0000"/>
                          </a:solidFill>
                          <a:effectLst/>
                          <a:latin typeface="+mn-lt"/>
                          <a:ea typeface="+mn-ea"/>
                          <a:cs typeface="+mn-cs"/>
                        </a:rPr>
                        <a:t>he Amazon is a vast region that spans across nine countries: Brazil, Bolivia, Peru, Ecuador, Colombia, Venezuela, Guyana, Suriname and French Guiana, an overseas territory of France. The Amazon River Basin is home to the largest rainforest in the world and covers almost 40% of South America.</a:t>
                      </a:r>
                    </a:p>
                    <a:p>
                      <a:r>
                        <a:rPr lang="en-US" sz="1000" kern="1200" dirty="0">
                          <a:solidFill>
                            <a:srgbClr val="FF0000"/>
                          </a:solidFill>
                          <a:effectLst/>
                          <a:latin typeface="+mn-lt"/>
                          <a:ea typeface="+mn-ea"/>
                          <a:cs typeface="+mn-cs"/>
                        </a:rPr>
                        <a:t>To know that the Amazon River is the largest river by discharge of water in the world, greater than </a:t>
                      </a:r>
                      <a:r>
                        <a:rPr lang="en-US" sz="1000" u="none" strike="noStrike" kern="1200" dirty="0">
                          <a:solidFill>
                            <a:srgbClr val="FF0000"/>
                          </a:solidFill>
                          <a:effectLst/>
                          <a:latin typeface="+mn-lt"/>
                          <a:ea typeface="+mn-ea"/>
                          <a:cs typeface="+mn-cs"/>
                        </a:rPr>
                        <a:t>the next seven largest rivers combined</a:t>
                      </a:r>
                      <a:r>
                        <a:rPr lang="en-US" sz="1000" kern="1200" dirty="0">
                          <a:solidFill>
                            <a:srgbClr val="FF0000"/>
                          </a:solidFill>
                          <a:effectLst/>
                          <a:latin typeface="+mn-lt"/>
                          <a:ea typeface="+mn-ea"/>
                          <a:cs typeface="+mn-cs"/>
                        </a:rPr>
                        <a:t>. It is the </a:t>
                      </a:r>
                      <a:r>
                        <a:rPr lang="en-US" sz="1000" u="none" strike="noStrike" kern="1200" dirty="0">
                          <a:solidFill>
                            <a:srgbClr val="FF0000"/>
                          </a:solidFill>
                          <a:effectLst/>
                          <a:latin typeface="+mn-lt"/>
                          <a:ea typeface="+mn-ea"/>
                          <a:cs typeface="+mn-cs"/>
                        </a:rPr>
                        <a:t>second longest</a:t>
                      </a:r>
                      <a:r>
                        <a:rPr lang="en-US" sz="1000" kern="1200" dirty="0">
                          <a:solidFill>
                            <a:srgbClr val="FF0000"/>
                          </a:solidFill>
                          <a:effectLst/>
                          <a:latin typeface="+mn-lt"/>
                          <a:ea typeface="+mn-ea"/>
                          <a:cs typeface="+mn-cs"/>
                        </a:rPr>
                        <a:t> river in the world, after The Nile and has the largest </a:t>
                      </a:r>
                      <a:r>
                        <a:rPr lang="en-US" sz="1000" u="none" strike="noStrike" kern="1200" dirty="0">
                          <a:solidFill>
                            <a:srgbClr val="FF0000"/>
                          </a:solidFill>
                          <a:effectLst/>
                          <a:latin typeface="+mn-lt"/>
                          <a:ea typeface="+mn-ea"/>
                          <a:cs typeface="+mn-cs"/>
                        </a:rPr>
                        <a:t>drainage basin</a:t>
                      </a:r>
                      <a:r>
                        <a:rPr lang="en-US" sz="1000" kern="1200" dirty="0">
                          <a:solidFill>
                            <a:srgbClr val="FF0000"/>
                          </a:solidFill>
                          <a:effectLst/>
                          <a:latin typeface="+mn-lt"/>
                          <a:ea typeface="+mn-ea"/>
                          <a:cs typeface="+mn-cs"/>
                        </a:rPr>
                        <a:t> in the world, about 7,050,000 square kilometers and accounts for approximately one-fifth of the world's total river flow.</a:t>
                      </a:r>
                      <a:endParaRPr lang="en-GB" sz="1000" b="0" u="none" dirty="0">
                        <a:solidFill>
                          <a:srgbClr val="FFC000"/>
                        </a:solidFill>
                      </a:endParaRPr>
                    </a:p>
                    <a:p>
                      <a:pPr lvl="0"/>
                      <a:endParaRPr lang="en-GB" sz="1000" b="0" u="none" dirty="0">
                        <a:solidFill>
                          <a:srgbClr val="FFC000"/>
                        </a:solidFill>
                      </a:endParaRPr>
                    </a:p>
                    <a:p>
                      <a:pPr lvl="0"/>
                      <a:r>
                        <a:rPr lang="en-GB" sz="1000" b="0" u="none" dirty="0">
                          <a:solidFill>
                            <a:srgbClr val="FFC000"/>
                          </a:solidFill>
                        </a:rPr>
                        <a:t>To know that</a:t>
                      </a:r>
                      <a:r>
                        <a:rPr lang="en-GB" sz="1000" b="0" u="none" baseline="0" dirty="0">
                          <a:solidFill>
                            <a:srgbClr val="FFC000"/>
                          </a:solidFill>
                        </a:rPr>
                        <a:t> </a:t>
                      </a:r>
                      <a:r>
                        <a:rPr lang="en-GB" sz="1000" b="0" u="none" kern="1200" baseline="0" dirty="0">
                          <a:solidFill>
                            <a:srgbClr val="FFC000"/>
                          </a:solidFill>
                          <a:effectLst/>
                          <a:latin typeface="+mn-lt"/>
                          <a:ea typeface="+mn-ea"/>
                          <a:cs typeface="+mn-cs"/>
                        </a:rPr>
                        <a:t>the w</a:t>
                      </a:r>
                      <a:r>
                        <a:rPr lang="en-GB" sz="1000" b="0" u="none" kern="1200" dirty="0">
                          <a:solidFill>
                            <a:srgbClr val="FFC000"/>
                          </a:solidFill>
                          <a:effectLst/>
                          <a:latin typeface="+mn-lt"/>
                          <a:ea typeface="+mn-ea"/>
                          <a:cs typeface="+mn-cs"/>
                        </a:rPr>
                        <a:t>eather is the given conditions on a particular day, while climate refers to average weather patterns in a given place.</a:t>
                      </a:r>
                    </a:p>
                    <a:p>
                      <a:pPr lvl="0"/>
                      <a:r>
                        <a:rPr lang="en-GB" sz="1000" b="0" u="none" kern="1200" dirty="0">
                          <a:solidFill>
                            <a:srgbClr val="FFC000"/>
                          </a:solidFill>
                          <a:effectLst/>
                          <a:latin typeface="+mn-lt"/>
                          <a:ea typeface="+mn-ea"/>
                          <a:cs typeface="+mn-cs"/>
                        </a:rPr>
                        <a:t>To know that the Amazon has a tropical climate, typical in areas close to the Equator (12 degrees north or south of the Equator). There are only two seasons: wet and dry.</a:t>
                      </a:r>
                    </a:p>
                    <a:p>
                      <a:pPr lvl="0"/>
                      <a:r>
                        <a:rPr lang="en-GB" sz="1000" b="0" u="none" kern="1200" dirty="0">
                          <a:solidFill>
                            <a:srgbClr val="FFC000"/>
                          </a:solidFill>
                          <a:effectLst/>
                          <a:latin typeface="+mn-lt"/>
                          <a:ea typeface="+mn-ea"/>
                          <a:cs typeface="+mn-cs"/>
                        </a:rPr>
                        <a:t>To know that the region consists of a variety of ecosystems including rainforests, seasonal forests, deciduous forests, flooded forests and savannahs. However, the region is most renowned for its rainforest, which covers most of the </a:t>
                      </a:r>
                      <a:r>
                        <a:rPr lang="en-GB" sz="1000" b="0" u="none" strike="noStrike" kern="1200" dirty="0">
                          <a:solidFill>
                            <a:srgbClr val="FFC000"/>
                          </a:solidFill>
                          <a:effectLst/>
                          <a:latin typeface="+mn-lt"/>
                          <a:ea typeface="+mn-ea"/>
                          <a:cs typeface="+mn-cs"/>
                        </a:rPr>
                        <a:t>Amazon Basin</a:t>
                      </a:r>
                      <a:r>
                        <a:rPr lang="en-GB" sz="1000" b="0" u="none" kern="1200" dirty="0">
                          <a:solidFill>
                            <a:srgbClr val="FFC000"/>
                          </a:solidFill>
                          <a:effectLst/>
                          <a:latin typeface="+mn-lt"/>
                          <a:ea typeface="+mn-ea"/>
                          <a:cs typeface="+mn-cs"/>
                        </a:rPr>
                        <a:t>. 5,500,000 square kilometres of the basin are covered by the rainforest, 60% of which is in Brazil. To know that the Amazon represents over half of the planet's remaining </a:t>
                      </a:r>
                      <a:r>
                        <a:rPr lang="en-GB" sz="1000" b="0" u="none" strike="noStrike" kern="1200" dirty="0">
                          <a:solidFill>
                            <a:srgbClr val="FFC000"/>
                          </a:solidFill>
                          <a:effectLst/>
                          <a:latin typeface="+mn-lt"/>
                          <a:ea typeface="+mn-ea"/>
                          <a:cs typeface="+mn-cs"/>
                        </a:rPr>
                        <a:t>rainforests</a:t>
                      </a:r>
                      <a:r>
                        <a:rPr lang="en-GB" sz="1000" b="0" u="none" kern="1200" dirty="0">
                          <a:solidFill>
                            <a:srgbClr val="FFC000"/>
                          </a:solidFill>
                          <a:effectLst/>
                          <a:latin typeface="+mn-lt"/>
                          <a:ea typeface="+mn-ea"/>
                          <a:cs typeface="+mn-cs"/>
                        </a:rPr>
                        <a:t> and has an estimated 390 billion individual trees divided into 16,000 species. </a:t>
                      </a:r>
                    </a:p>
                    <a:p>
                      <a:pPr lvl="0"/>
                      <a:r>
                        <a:rPr lang="en-GB" sz="1000" b="0" u="none" kern="1200" dirty="0">
                          <a:solidFill>
                            <a:srgbClr val="FFC000"/>
                          </a:solidFill>
                          <a:effectLst/>
                          <a:latin typeface="+mn-lt"/>
                          <a:ea typeface="+mn-ea"/>
                          <a:cs typeface="+mn-cs"/>
                        </a:rPr>
                        <a:t>To know that the Amazon is home to an estimated 10% of all species found on earth. Scientists estimate that there are at least 40,000 plant species, 427 mammals, 1300 birds, 378 reptiles, more than 400 amphibians and around 3000 freshwater fish.</a:t>
                      </a:r>
                    </a:p>
                    <a:p>
                      <a:r>
                        <a:rPr lang="en-US" sz="1000" b="0" u="none" kern="1200" dirty="0">
                          <a:solidFill>
                            <a:srgbClr val="FFC000"/>
                          </a:solidFill>
                          <a:effectLst/>
                          <a:latin typeface="+mn-lt"/>
                          <a:ea typeface="+mn-ea"/>
                          <a:cs typeface="+mn-cs"/>
                        </a:rPr>
                        <a:t>To know</a:t>
                      </a:r>
                      <a:r>
                        <a:rPr lang="en-US" sz="1000" b="0" u="none" kern="1200" baseline="0" dirty="0">
                          <a:solidFill>
                            <a:srgbClr val="FFC000"/>
                          </a:solidFill>
                          <a:effectLst/>
                          <a:latin typeface="+mn-lt"/>
                          <a:ea typeface="+mn-ea"/>
                          <a:cs typeface="+mn-cs"/>
                        </a:rPr>
                        <a:t> that t</a:t>
                      </a:r>
                      <a:r>
                        <a:rPr lang="en-US" sz="1000" b="0" u="none" kern="1200" dirty="0">
                          <a:solidFill>
                            <a:srgbClr val="FFC000"/>
                          </a:solidFill>
                          <a:effectLst/>
                          <a:latin typeface="+mn-lt"/>
                          <a:ea typeface="+mn-ea"/>
                          <a:cs typeface="+mn-cs"/>
                        </a:rPr>
                        <a:t>he Amazon is also home to more than 30 million people and about 9% is still made up of indigenous people – 350 different ethnic groups, more than 60 of which still remain largely isolated.</a:t>
                      </a:r>
                      <a:endParaRPr lang="en-GB" sz="1000" dirty="0">
                        <a:solidFill>
                          <a:srgbClr val="FF6600"/>
                        </a:solidFill>
                      </a:endParaRPr>
                    </a:p>
                    <a:p>
                      <a:pPr algn="l"/>
                      <a:endParaRPr lang="en-GB" sz="1000" dirty="0">
                        <a:solidFill>
                          <a:srgbClr val="00B050"/>
                        </a:solidFill>
                      </a:endParaRPr>
                    </a:p>
                    <a:p>
                      <a:pPr algn="l"/>
                      <a:r>
                        <a:rPr lang="en-GB" sz="1000" dirty="0">
                          <a:solidFill>
                            <a:srgbClr val="00B050"/>
                          </a:solidFill>
                        </a:rPr>
                        <a:t>To know that </a:t>
                      </a:r>
                      <a:r>
                        <a:rPr lang="en-US" sz="1000" kern="1200" dirty="0">
                          <a:solidFill>
                            <a:srgbClr val="00B050"/>
                          </a:solidFill>
                          <a:effectLst/>
                          <a:latin typeface="+mn-lt"/>
                          <a:ea typeface="+mn-ea"/>
                          <a:cs typeface="+mn-cs"/>
                        </a:rPr>
                        <a:t>The Meeting of Waters is the </a:t>
                      </a:r>
                      <a:r>
                        <a:rPr lang="en-US" sz="1000" u="none" strike="noStrike" kern="1200" dirty="0">
                          <a:solidFill>
                            <a:srgbClr val="00B050"/>
                          </a:solidFill>
                          <a:effectLst/>
                          <a:latin typeface="+mn-lt"/>
                          <a:ea typeface="+mn-ea"/>
                          <a:cs typeface="+mn-cs"/>
                        </a:rPr>
                        <a:t>confluence</a:t>
                      </a:r>
                      <a:r>
                        <a:rPr lang="en-US" sz="1000" kern="1200" dirty="0">
                          <a:solidFill>
                            <a:srgbClr val="00B050"/>
                          </a:solidFill>
                          <a:effectLst/>
                          <a:latin typeface="+mn-lt"/>
                          <a:ea typeface="+mn-ea"/>
                          <a:cs typeface="+mn-cs"/>
                        </a:rPr>
                        <a:t> between the </a:t>
                      </a:r>
                      <a:r>
                        <a:rPr lang="en-US" sz="1000" u="none" strike="noStrike" kern="1200" dirty="0">
                          <a:solidFill>
                            <a:srgbClr val="00B050"/>
                          </a:solidFill>
                          <a:effectLst/>
                          <a:latin typeface="+mn-lt"/>
                          <a:ea typeface="+mn-ea"/>
                          <a:cs typeface="+mn-cs"/>
                        </a:rPr>
                        <a:t>Rio Negro</a:t>
                      </a:r>
                      <a:r>
                        <a:rPr lang="en-US" sz="1000" kern="1200" dirty="0">
                          <a:solidFill>
                            <a:srgbClr val="00B050"/>
                          </a:solidFill>
                          <a:effectLst/>
                          <a:latin typeface="+mn-lt"/>
                          <a:ea typeface="+mn-ea"/>
                          <a:cs typeface="+mn-cs"/>
                        </a:rPr>
                        <a:t>, a river with dark water, and the sandy-</a:t>
                      </a:r>
                      <a:r>
                        <a:rPr lang="en-US" sz="1000" kern="1200" dirty="0" err="1">
                          <a:solidFill>
                            <a:srgbClr val="00B050"/>
                          </a:solidFill>
                          <a:effectLst/>
                          <a:latin typeface="+mn-lt"/>
                          <a:ea typeface="+mn-ea"/>
                          <a:cs typeface="+mn-cs"/>
                        </a:rPr>
                        <a:t>coloured</a:t>
                      </a:r>
                      <a:r>
                        <a:rPr lang="en-US" sz="1000" kern="1200" dirty="0">
                          <a:solidFill>
                            <a:srgbClr val="00B050"/>
                          </a:solidFill>
                          <a:effectLst/>
                          <a:latin typeface="+mn-lt"/>
                          <a:ea typeface="+mn-ea"/>
                          <a:cs typeface="+mn-cs"/>
                        </a:rPr>
                        <a:t> </a:t>
                      </a:r>
                      <a:r>
                        <a:rPr lang="en-US" sz="1000" u="none" strike="noStrike" kern="1200" dirty="0">
                          <a:solidFill>
                            <a:srgbClr val="00B050"/>
                          </a:solidFill>
                          <a:effectLst/>
                          <a:latin typeface="+mn-lt"/>
                          <a:ea typeface="+mn-ea"/>
                          <a:cs typeface="+mn-cs"/>
                        </a:rPr>
                        <a:t>Rio </a:t>
                      </a:r>
                      <a:r>
                        <a:rPr lang="en-US" sz="1000" u="none" strike="noStrike" kern="1200" dirty="0" err="1">
                          <a:solidFill>
                            <a:srgbClr val="00B050"/>
                          </a:solidFill>
                          <a:effectLst/>
                          <a:latin typeface="+mn-lt"/>
                          <a:ea typeface="+mn-ea"/>
                          <a:cs typeface="+mn-cs"/>
                        </a:rPr>
                        <a:t>Solimões</a:t>
                      </a:r>
                      <a:r>
                        <a:rPr lang="en-US" sz="1000" kern="1200" dirty="0">
                          <a:solidFill>
                            <a:srgbClr val="00B050"/>
                          </a:solidFill>
                          <a:effectLst/>
                          <a:latin typeface="+mn-lt"/>
                          <a:ea typeface="+mn-ea"/>
                          <a:cs typeface="+mn-cs"/>
                        </a:rPr>
                        <a:t>, which run side by side without mixing for 6 km. The reason for the phenomenon is differences in temperature, speed and water density of the two rivers. </a:t>
                      </a:r>
                      <a:endParaRPr lang="en-GB" sz="1000" dirty="0">
                        <a:solidFill>
                          <a:srgbClr val="FFC000"/>
                        </a:solidFill>
                      </a:endParaRPr>
                    </a:p>
                    <a:p>
                      <a:pPr algn="l"/>
                      <a:endParaRPr lang="en-GB" sz="1000" dirty="0">
                        <a:solidFill>
                          <a:srgbClr val="0070C0"/>
                        </a:solidFill>
                      </a:endParaRPr>
                    </a:p>
                    <a:p>
                      <a:pPr algn="l"/>
                      <a:r>
                        <a:rPr lang="en-GB" sz="1000" dirty="0">
                          <a:solidFill>
                            <a:srgbClr val="0070C0"/>
                          </a:solidFill>
                        </a:rPr>
                        <a:t>To know that </a:t>
                      </a:r>
                      <a:r>
                        <a:rPr lang="en-US" sz="1000" kern="1200" dirty="0">
                          <a:solidFill>
                            <a:srgbClr val="0070C0"/>
                          </a:solidFill>
                          <a:effectLst/>
                          <a:latin typeface="+mn-lt"/>
                          <a:ea typeface="+mn-ea"/>
                          <a:cs typeface="+mn-cs"/>
                        </a:rPr>
                        <a:t>shifting cultivation</a:t>
                      </a:r>
                      <a:r>
                        <a:rPr lang="en-US" sz="1000" kern="1200" baseline="0" dirty="0">
                          <a:solidFill>
                            <a:srgbClr val="0070C0"/>
                          </a:solidFill>
                          <a:effectLst/>
                          <a:latin typeface="+mn-lt"/>
                          <a:ea typeface="+mn-ea"/>
                          <a:cs typeface="+mn-cs"/>
                        </a:rPr>
                        <a:t> is</a:t>
                      </a:r>
                      <a:r>
                        <a:rPr lang="en-US" sz="1000" kern="1200" dirty="0">
                          <a:solidFill>
                            <a:srgbClr val="0070C0"/>
                          </a:solidFill>
                          <a:effectLst/>
                          <a:latin typeface="+mn-lt"/>
                          <a:ea typeface="+mn-ea"/>
                          <a:cs typeface="+mn-cs"/>
                        </a:rPr>
                        <a:t> an agricultural system where plots of land are used temporarily. It consists of clearing a plot of land of the trees/plants, then burning (slash and burn). The ash is used to </a:t>
                      </a:r>
                      <a:r>
                        <a:rPr lang="en-US" sz="1000" kern="1200" dirty="0" err="1">
                          <a:solidFill>
                            <a:srgbClr val="0070C0"/>
                          </a:solidFill>
                          <a:effectLst/>
                          <a:latin typeface="+mn-lt"/>
                          <a:ea typeface="+mn-ea"/>
                          <a:cs typeface="+mn-cs"/>
                        </a:rPr>
                        <a:t>fertilise</a:t>
                      </a:r>
                      <a:r>
                        <a:rPr lang="en-US" sz="1000" kern="1200" dirty="0">
                          <a:solidFill>
                            <a:srgbClr val="0070C0"/>
                          </a:solidFill>
                          <a:effectLst/>
                          <a:latin typeface="+mn-lt"/>
                          <a:ea typeface="+mn-ea"/>
                          <a:cs typeface="+mn-cs"/>
                        </a:rPr>
                        <a:t> the land. After a few years, the land is abandoned, so its fertility can be naturally restored. The farmers move on to cultivate another plot of land.</a:t>
                      </a:r>
                      <a:endParaRPr lang="en-GB" sz="1000" baseline="0" dirty="0">
                        <a:solidFill>
                          <a:srgbClr val="00CC00"/>
                        </a:solidFill>
                      </a:endParaRPr>
                    </a:p>
                    <a:p>
                      <a:pPr lvl="0"/>
                      <a:endParaRPr lang="en-GB" sz="1000" dirty="0">
                        <a:solidFill>
                          <a:srgbClr val="FF33CC"/>
                        </a:solidFill>
                      </a:endParaRPr>
                    </a:p>
                    <a:p>
                      <a:pPr lvl="0"/>
                      <a:r>
                        <a:rPr lang="en-GB" sz="1000" dirty="0">
                          <a:solidFill>
                            <a:srgbClr val="FF33CC"/>
                          </a:solidFill>
                        </a:rPr>
                        <a:t>To know that </a:t>
                      </a:r>
                      <a:r>
                        <a:rPr lang="en-GB" sz="1000" kern="1200" dirty="0">
                          <a:solidFill>
                            <a:srgbClr val="FF33CC"/>
                          </a:solidFill>
                          <a:effectLst/>
                          <a:latin typeface="+mn-lt"/>
                          <a:ea typeface="+mn-ea"/>
                          <a:cs typeface="+mn-cs"/>
                        </a:rPr>
                        <a:t>the</a:t>
                      </a:r>
                      <a:r>
                        <a:rPr lang="en-GB" sz="1000" kern="1200" baseline="0" dirty="0">
                          <a:solidFill>
                            <a:srgbClr val="FF33CC"/>
                          </a:solidFill>
                          <a:effectLst/>
                          <a:latin typeface="+mn-lt"/>
                          <a:ea typeface="+mn-ea"/>
                          <a:cs typeface="+mn-cs"/>
                        </a:rPr>
                        <a:t> r</a:t>
                      </a:r>
                      <a:r>
                        <a:rPr lang="en-GB" sz="1000" kern="1200" dirty="0">
                          <a:solidFill>
                            <a:srgbClr val="FF33CC"/>
                          </a:solidFill>
                          <a:effectLst/>
                          <a:latin typeface="+mn-lt"/>
                          <a:ea typeface="+mn-ea"/>
                          <a:cs typeface="+mn-cs"/>
                        </a:rPr>
                        <a:t>easons for the deforestation of the rainforest are numerous, but include mining, cattle pasture, hardwoods, housing, agriculture, roads and medicines.  </a:t>
                      </a:r>
                    </a:p>
                    <a:p>
                      <a:pPr lvl="0"/>
                      <a:r>
                        <a:rPr lang="en-GB" sz="1000" kern="1200" dirty="0">
                          <a:solidFill>
                            <a:srgbClr val="FF33CC"/>
                          </a:solidFill>
                          <a:effectLst/>
                          <a:latin typeface="+mn-lt"/>
                          <a:ea typeface="+mn-ea"/>
                          <a:cs typeface="+mn-cs"/>
                        </a:rPr>
                        <a:t>To know that the region is under-going change due to commercial development, particularly mining (iron ore/gold), hydro-electric schemes, road building (such as the Trans-Amazonian highway), logging and forest clearance fires.</a:t>
                      </a:r>
                    </a:p>
                    <a:p>
                      <a:r>
                        <a:rPr lang="en-US" sz="1000" kern="1200" dirty="0">
                          <a:solidFill>
                            <a:srgbClr val="FF33CC"/>
                          </a:solidFill>
                          <a:effectLst/>
                          <a:latin typeface="+mn-lt"/>
                          <a:ea typeface="+mn-ea"/>
                          <a:cs typeface="+mn-cs"/>
                        </a:rPr>
                        <a:t>To know that the deforestation has been linked to reduced rainfall: evaporation from the trees, driven by the sun, generates the rain.</a:t>
                      </a:r>
                    </a:p>
                    <a:p>
                      <a:pPr algn="l"/>
                      <a:endParaRPr lang="en-GB" sz="1000" dirty="0">
                        <a:solidFill>
                          <a:srgbClr val="7030A0"/>
                        </a:solidFill>
                      </a:endParaRPr>
                    </a:p>
                    <a:p>
                      <a:pPr algn="l"/>
                      <a:r>
                        <a:rPr lang="en-GB" sz="1000" dirty="0">
                          <a:solidFill>
                            <a:srgbClr val="7030A0"/>
                          </a:solidFill>
                        </a:rPr>
                        <a:t>Key Assessment opportunity</a:t>
                      </a:r>
                      <a:r>
                        <a:rPr lang="en-GB" sz="1000" baseline="0" dirty="0">
                          <a:solidFill>
                            <a:srgbClr val="7030A0"/>
                          </a:solidFill>
                        </a:rPr>
                        <a:t> </a:t>
                      </a:r>
                      <a:r>
                        <a:rPr lang="en-GB" sz="1000" dirty="0">
                          <a:solidFill>
                            <a:srgbClr val="7030A0"/>
                          </a:solidFill>
                        </a:rPr>
                        <a:t>- making</a:t>
                      </a:r>
                      <a:r>
                        <a:rPr lang="en-GB" sz="1000" baseline="0" dirty="0">
                          <a:solidFill>
                            <a:srgbClr val="7030A0"/>
                          </a:solidFill>
                        </a:rPr>
                        <a:t> the animation.</a:t>
                      </a:r>
                      <a:endParaRPr lang="en-GB" sz="1000" dirty="0">
                        <a:solidFill>
                          <a:srgbClr val="7030A0"/>
                        </a:solidFill>
                      </a:endParaRPr>
                    </a:p>
                  </a:txBody>
                  <a:tcPr/>
                </a:tc>
                <a:tc rowSpan="7" hMerge="1">
                  <a:txBody>
                    <a:bodyPr/>
                    <a:lstStyle/>
                    <a:p>
                      <a:endParaRPr lang="en-GB" sz="1100" dirty="0"/>
                    </a:p>
                  </a:txBody>
                  <a:tcPr/>
                </a:tc>
                <a:tc rowSpan="7" hMerge="1">
                  <a:txBody>
                    <a:bodyPr/>
                    <a:lstStyle/>
                    <a:p>
                      <a:endParaRPr lang="en-GB"/>
                    </a:p>
                  </a:txBody>
                  <a:tcPr/>
                </a:tc>
                <a:tc rowSpan="7" hMerge="1">
                  <a:txBody>
                    <a:bodyPr/>
                    <a:lstStyle/>
                    <a:p>
                      <a:endParaRPr lang="en-GB" sz="1100" dirty="0"/>
                    </a:p>
                  </a:txBody>
                  <a:tcPr/>
                </a:tc>
                <a:tc gridSpan="2">
                  <a:txBody>
                    <a:bodyPr/>
                    <a:lstStyle/>
                    <a:p>
                      <a:r>
                        <a:rPr lang="en-GB" sz="1100" dirty="0"/>
                        <a:t>Continent,</a:t>
                      </a:r>
                      <a:r>
                        <a:rPr lang="en-GB" sz="1100" baseline="0" dirty="0"/>
                        <a:t> region, river, basin, source, mouth, names of continents and relevant South American countries and regions, locational vocabulary, weather, climate, seasons, forest, rainforest, primary and secondary source, human and physical features, city, state, settlement, tribe, indigenous, shifting cultivation, agriculture, fallow, fertile, nomad / nomadic, deforestation</a:t>
                      </a:r>
                      <a:endParaRPr lang="en-GB" sz="1100" dirty="0"/>
                    </a:p>
                  </a:txBody>
                  <a:tcPr/>
                </a:tc>
                <a:tc hMerge="1">
                  <a:txBody>
                    <a:bodyPr/>
                    <a:lstStyle/>
                    <a:p>
                      <a:endParaRPr lang="en-GB" dirty="0"/>
                    </a:p>
                  </a:txBody>
                  <a:tcPr/>
                </a:tc>
                <a:extLst>
                  <a:ext uri="{0D108BD9-81ED-4DB2-BD59-A6C34878D82A}">
                    <a16:rowId xmlns:a16="http://schemas.microsoft.com/office/drawing/2014/main" val="1267818584"/>
                  </a:ext>
                </a:extLst>
              </a:tr>
              <a:tr h="256012">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r>
                        <a:rPr lang="en-GB" sz="1100" dirty="0"/>
                        <a:t>People</a:t>
                      </a:r>
                      <a:r>
                        <a:rPr lang="en-GB" sz="1100" baseline="0" dirty="0"/>
                        <a:t> of interest</a:t>
                      </a:r>
                      <a:endParaRPr lang="en-GB" sz="1100" dirty="0"/>
                    </a:p>
                  </a:txBody>
                  <a:tcPr/>
                </a:tc>
                <a:tc>
                  <a:txBody>
                    <a:bodyPr/>
                    <a:lstStyle/>
                    <a:p>
                      <a:r>
                        <a:rPr lang="en-GB" sz="1100" dirty="0"/>
                        <a:t>Linked Texts</a:t>
                      </a:r>
                    </a:p>
                  </a:txBody>
                  <a:tcPr/>
                </a:tc>
                <a:extLst>
                  <a:ext uri="{0D108BD9-81ED-4DB2-BD59-A6C34878D82A}">
                    <a16:rowId xmlns:a16="http://schemas.microsoft.com/office/drawing/2014/main" val="1698299168"/>
                  </a:ext>
                </a:extLst>
              </a:tr>
              <a:tr h="1570043">
                <a:tc gridSpan="2" vMerge="1">
                  <a:txBody>
                    <a:bodyPr/>
                    <a:lstStyle/>
                    <a:p>
                      <a:endParaRPr lang="en-GB" sz="1100" dirty="0"/>
                    </a:p>
                  </a:txBody>
                  <a:tcPr/>
                </a:tc>
                <a:tc hMerge="1" vMerge="1">
                  <a:txBody>
                    <a:bodyPr/>
                    <a:lstStyle/>
                    <a:p>
                      <a:endParaRPr lang="en-GB"/>
                    </a:p>
                  </a:txBody>
                  <a:tcPr/>
                </a:tc>
                <a:tc gridSpan="4" vMerge="1">
                  <a:txBody>
                    <a:bodyPr/>
                    <a:lstStyle/>
                    <a:p>
                      <a:endParaRPr lang="en-GB"/>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Henry Walter Bates</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Alexander von Humboldt</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Percy Fawcett</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dirty="0"/>
                        <a:t>Sydney</a:t>
                      </a:r>
                      <a:r>
                        <a:rPr lang="en-GB" sz="1100" baseline="0" dirty="0"/>
                        <a:t> </a:t>
                      </a:r>
                      <a:r>
                        <a:rPr lang="en-GB" sz="1100" baseline="0" dirty="0" err="1"/>
                        <a:t>Possuelo</a:t>
                      </a:r>
                      <a:endParaRPr lang="en-GB" sz="1100" baseline="0" dirty="0"/>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aseline="0" dirty="0"/>
                        <a:t>Richard Spruce</a:t>
                      </a:r>
                    </a:p>
                    <a:p>
                      <a:pPr marL="0" marR="0" lvl="0" indent="0" algn="l" defTabSz="1280160" rtl="0" eaLnBrk="1" fontAlgn="auto" latinLnBrk="0" hangingPunct="1">
                        <a:lnSpc>
                          <a:spcPct val="100000"/>
                        </a:lnSpc>
                        <a:spcBef>
                          <a:spcPts val="0"/>
                        </a:spcBef>
                        <a:spcAft>
                          <a:spcPts val="0"/>
                        </a:spcAft>
                        <a:buClrTx/>
                        <a:buSzTx/>
                        <a:buFontTx/>
                        <a:buNone/>
                        <a:tabLst/>
                        <a:defRPr/>
                      </a:pPr>
                      <a:r>
                        <a:rPr lang="en-GB" sz="1100" baseline="0" dirty="0"/>
                        <a:t>Francisco </a:t>
                      </a:r>
                      <a:r>
                        <a:rPr lang="en-GB" sz="1100" baseline="0"/>
                        <a:t>de Orellana</a:t>
                      </a:r>
                      <a:endParaRPr lang="en-GB" sz="1100" dirty="0"/>
                    </a:p>
                  </a:txBody>
                  <a:tcPr/>
                </a:tc>
                <a:tc>
                  <a:txBody>
                    <a:bodyPr/>
                    <a:lstStyle/>
                    <a:p>
                      <a:r>
                        <a:rPr lang="en-GB" sz="1100" baseline="0" dirty="0"/>
                        <a:t>‘The Explorer’ by Katherine </a:t>
                      </a:r>
                      <a:r>
                        <a:rPr lang="en-GB" sz="1100" baseline="0" dirty="0" err="1"/>
                        <a:t>Rundell</a:t>
                      </a:r>
                      <a:r>
                        <a:rPr lang="en-GB" sz="1100" baseline="0" dirty="0"/>
                        <a:t> </a:t>
                      </a:r>
                    </a:p>
                    <a:p>
                      <a:r>
                        <a:rPr lang="en-GB" sz="1100" baseline="0" dirty="0"/>
                        <a:t>‘Shaman’s Apprentice – A Tale of the Amazon Rainforest’ by Lynne Cherry</a:t>
                      </a:r>
                    </a:p>
                    <a:p>
                      <a:r>
                        <a:rPr lang="en-GB" sz="1100" baseline="0" dirty="0"/>
                        <a:t>‘Journey to the River Sea’ by Eva Ibbotson</a:t>
                      </a:r>
                    </a:p>
                    <a:p>
                      <a:r>
                        <a:rPr lang="en-GB" sz="1100" baseline="0" dirty="0"/>
                        <a:t>‘The Vanishing Rainforest’ by Richard Platt </a:t>
                      </a:r>
                    </a:p>
                  </a:txBody>
                  <a:tcPr/>
                </a:tc>
                <a:extLst>
                  <a:ext uri="{0D108BD9-81ED-4DB2-BD59-A6C34878D82A}">
                    <a16:rowId xmlns:a16="http://schemas.microsoft.com/office/drawing/2014/main" val="3817116731"/>
                  </a:ext>
                </a:extLst>
              </a:tr>
              <a:tr h="256012">
                <a:tc gridSpan="2">
                  <a:txBody>
                    <a:bodyPr/>
                    <a:lstStyle/>
                    <a:p>
                      <a:pPr algn="ctr"/>
                      <a:r>
                        <a:rPr lang="en-GB" sz="1100" dirty="0"/>
                        <a:t>Prior Learning</a:t>
                      </a:r>
                    </a:p>
                  </a:txBody>
                  <a:tcPr/>
                </a:tc>
                <a:tc hMerge="1">
                  <a:txBody>
                    <a:bodyPr/>
                    <a:lstStyle/>
                    <a:p>
                      <a:endParaRPr lang="en-GB"/>
                    </a:p>
                  </a:txBody>
                  <a:tcPr/>
                </a:tc>
                <a:tc gridSpan="4" vMerge="1">
                  <a:txBody>
                    <a:bodyPr/>
                    <a:lstStyle/>
                    <a:p>
                      <a:pPr algn="ctr"/>
                      <a:endParaRPr lang="en-GB" sz="1100" dirty="0"/>
                    </a:p>
                  </a:txBody>
                  <a:tcPr/>
                </a:tc>
                <a:tc hMerge="1" vMerge="1">
                  <a:txBody>
                    <a:bodyPr/>
                    <a:lstStyle/>
                    <a:p>
                      <a:pPr algn="ctr"/>
                      <a:endParaRPr lang="en-GB" sz="1100" dirty="0"/>
                    </a:p>
                  </a:txBody>
                  <a:tcPr/>
                </a:tc>
                <a:tc hMerge="1" vMerge="1">
                  <a:txBody>
                    <a:bodyPr/>
                    <a:lstStyle/>
                    <a:p>
                      <a:endParaRPr lang="en-GB"/>
                    </a:p>
                  </a:txBody>
                  <a:tcPr/>
                </a:tc>
                <a:tc hMerge="1" vMerge="1">
                  <a:txBody>
                    <a:bodyPr/>
                    <a:lstStyle/>
                    <a:p>
                      <a:pPr algn="ctr"/>
                      <a:endParaRPr lang="en-GB" sz="1100" dirty="0"/>
                    </a:p>
                  </a:txBody>
                  <a:tcPr/>
                </a:tc>
                <a:tc gridSpan="2">
                  <a:txBody>
                    <a:bodyPr/>
                    <a:lstStyle/>
                    <a:p>
                      <a:pPr algn="ctr"/>
                      <a:r>
                        <a:rPr lang="en-GB" sz="1100" dirty="0"/>
                        <a:t>Disciplinary Knowledge</a:t>
                      </a:r>
                    </a:p>
                  </a:txBody>
                  <a:tcPr/>
                </a:tc>
                <a:tc hMerge="1">
                  <a:txBody>
                    <a:bodyPr/>
                    <a:lstStyle/>
                    <a:p>
                      <a:endParaRPr lang="en-GB" sz="1100" dirty="0"/>
                    </a:p>
                  </a:txBody>
                  <a:tcPr/>
                </a:tc>
                <a:extLst>
                  <a:ext uri="{0D108BD9-81ED-4DB2-BD59-A6C34878D82A}">
                    <a16:rowId xmlns:a16="http://schemas.microsoft.com/office/drawing/2014/main" val="2656242789"/>
                  </a:ext>
                </a:extLst>
              </a:tr>
              <a:tr h="2575177">
                <a:tc gridSpan="2">
                  <a:txBody>
                    <a:bodyPr/>
                    <a:lstStyle/>
                    <a:p>
                      <a:r>
                        <a:rPr lang="en-GB" sz="1100" dirty="0"/>
                        <a:t>YEFS: Animals (Why</a:t>
                      </a:r>
                      <a:r>
                        <a:rPr lang="en-GB" sz="1100" baseline="0" dirty="0"/>
                        <a:t> do we live here?)</a:t>
                      </a:r>
                    </a:p>
                    <a:p>
                      <a:r>
                        <a:rPr lang="en-GB" sz="1100" baseline="0" dirty="0"/>
                        <a:t>Y1: People and their communities (Where in the world do these people live?)</a:t>
                      </a:r>
                    </a:p>
                    <a:p>
                      <a:r>
                        <a:rPr lang="en-GB" sz="1100" baseline="0" dirty="0"/>
                        <a:t>Y1: Animals and their habitats (Where do our favourite animals live?)</a:t>
                      </a:r>
                    </a:p>
                    <a:p>
                      <a:r>
                        <a:rPr lang="en-GB" sz="1100" baseline="0" dirty="0"/>
                        <a:t>Y2: Our wonderful World (What are the 7 wonders of our world?)</a:t>
                      </a:r>
                    </a:p>
                    <a:p>
                      <a:r>
                        <a:rPr lang="en-GB" sz="1100" baseline="0" dirty="0"/>
                        <a:t>Y3: Our World (Where on Earth are we?)</a:t>
                      </a:r>
                    </a:p>
                    <a:p>
                      <a:r>
                        <a:rPr lang="en-GB" sz="1100" dirty="0"/>
                        <a:t>Y4: Rivers and the water cycle</a:t>
                      </a:r>
                      <a:r>
                        <a:rPr lang="en-GB" sz="1100" baseline="0" dirty="0"/>
                        <a:t> (How does the water go round and round?)</a:t>
                      </a:r>
                    </a:p>
                    <a:p>
                      <a:r>
                        <a:rPr lang="en-GB" sz="1100" baseline="0" dirty="0"/>
                        <a:t>Y4: Earthquakes and volcanoes (How does the Earth shake, rattle and roll?)</a:t>
                      </a:r>
                    </a:p>
                    <a:p>
                      <a:endParaRPr lang="en-GB" sz="1100" dirty="0"/>
                    </a:p>
                  </a:txBody>
                  <a:tcPr/>
                </a:tc>
                <a:tc hMerge="1">
                  <a:txBody>
                    <a:bodyPr/>
                    <a:lstStyle/>
                    <a:p>
                      <a:endParaRPr lang="en-GB"/>
                    </a:p>
                  </a:txBody>
                  <a:tcPr/>
                </a:tc>
                <a:tc gridSpan="4" vMerge="1">
                  <a:txBody>
                    <a:bodyPr/>
                    <a:lstStyle/>
                    <a:p>
                      <a:endParaRPr lang="en-GB" dirty="0"/>
                    </a:p>
                  </a:txBody>
                  <a:tcPr/>
                </a:tc>
                <a:tc hMerge="1" vMerge="1">
                  <a:txBody>
                    <a:bodyPr/>
                    <a:lstStyle/>
                    <a:p>
                      <a:endParaRPr lang="en-GB" sz="1100" dirty="0"/>
                    </a:p>
                  </a:txBody>
                  <a:tcPr/>
                </a:tc>
                <a:tc hMerge="1" vMerge="1">
                  <a:txBody>
                    <a:bodyPr/>
                    <a:lstStyle/>
                    <a:p>
                      <a:endParaRPr lang="en-GB"/>
                    </a:p>
                  </a:txBody>
                  <a:tcPr/>
                </a:tc>
                <a:tc hMerge="1" vMerge="1">
                  <a:txBody>
                    <a:bodyPr/>
                    <a:lstStyle/>
                    <a:p>
                      <a:endParaRPr lang="en-GB" sz="1100" dirty="0"/>
                    </a:p>
                  </a:txBody>
                  <a:tcPr/>
                </a:tc>
                <a:tc rowSpan="3" gridSpan="2">
                  <a:txBody>
                    <a:bodyPr/>
                    <a:lstStyle/>
                    <a:p>
                      <a:r>
                        <a:rPr lang="en-GB" sz="1000" dirty="0"/>
                        <a:t>In this unit, the children will: </a:t>
                      </a:r>
                    </a:p>
                    <a:p>
                      <a:r>
                        <a:rPr lang="en-GB" sz="1000" dirty="0"/>
                        <a:t>• extend their knowledge and understanding beyond their local area to include South America </a:t>
                      </a:r>
                    </a:p>
                    <a:p>
                      <a:r>
                        <a:rPr lang="en-GB" sz="1000" dirty="0"/>
                        <a:t>• develop their use of geographical knowledge, understanding and skills to enhance their locational and place knowledge </a:t>
                      </a:r>
                    </a:p>
                    <a:p>
                      <a:r>
                        <a:rPr lang="en-GB" sz="1000" dirty="0"/>
                        <a:t>• locate the world’s countries using maps, and concentrate on their environmental regions, key physical and human characteristics, countries and major cities </a:t>
                      </a:r>
                    </a:p>
                    <a:p>
                      <a:r>
                        <a:rPr lang="en-GB" sz="1000" dirty="0"/>
                        <a:t>• understand geographical similarities and differences through the study of human and physical geography of a region in South America </a:t>
                      </a:r>
                    </a:p>
                    <a:p>
                      <a:r>
                        <a:rPr lang="en-GB" sz="1000" dirty="0"/>
                        <a:t>• Describe and understand key aspects of physical and human geography </a:t>
                      </a:r>
                    </a:p>
                    <a:p>
                      <a:r>
                        <a:rPr lang="en-GB" sz="1000" dirty="0"/>
                        <a:t>• Use maps, atlases, globes and digital/ computing mapping to locate countries and describe features studied.</a:t>
                      </a:r>
                    </a:p>
                  </a:txBody>
                  <a:tcPr/>
                </a:tc>
                <a:tc rowSpan="3" hMerge="1">
                  <a:txBody>
                    <a:bodyPr/>
                    <a:lstStyle/>
                    <a:p>
                      <a:endParaRPr lang="en-GB" sz="1100" dirty="0"/>
                    </a:p>
                  </a:txBody>
                  <a:tcPr/>
                </a:tc>
                <a:extLst>
                  <a:ext uri="{0D108BD9-81ED-4DB2-BD59-A6C34878D82A}">
                    <a16:rowId xmlns:a16="http://schemas.microsoft.com/office/drawing/2014/main" val="1740481448"/>
                  </a:ext>
                </a:extLst>
              </a:tr>
              <a:tr h="256012">
                <a:tc gridSpan="2">
                  <a:txBody>
                    <a:bodyPr/>
                    <a:lstStyle/>
                    <a:p>
                      <a:pPr algn="ctr"/>
                      <a:r>
                        <a:rPr lang="en-GB" sz="1100" dirty="0"/>
                        <a:t>Future Learning</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857866412"/>
                  </a:ext>
                </a:extLst>
              </a:tr>
              <a:tr h="256012">
                <a:tc gridSpan="2">
                  <a:txBody>
                    <a:bodyPr/>
                    <a:lstStyle/>
                    <a:p>
                      <a:r>
                        <a:rPr lang="en-GB" sz="1100" dirty="0"/>
                        <a:t>N/A</a:t>
                      </a:r>
                    </a:p>
                  </a:txBody>
                  <a:tcPr/>
                </a:tc>
                <a:tc hMerge="1">
                  <a:txBody>
                    <a:bodyPr/>
                    <a:lstStyle/>
                    <a:p>
                      <a:endParaRPr lang="en-GB"/>
                    </a:p>
                  </a:txBody>
                  <a:tcPr/>
                </a:tc>
                <a:tc gridSpan="4" vMerge="1">
                  <a:txBody>
                    <a:bodyPr/>
                    <a:lstStyle/>
                    <a:p>
                      <a:endParaRPr lang="en-GB"/>
                    </a:p>
                  </a:txBody>
                  <a:tcPr/>
                </a:tc>
                <a:tc hMerge="1" vMerge="1">
                  <a:txBody>
                    <a:bodyPr/>
                    <a:lstStyle/>
                    <a:p>
                      <a:endParaRPr lang="en-GB"/>
                    </a:p>
                  </a:txBody>
                  <a:tcPr/>
                </a:tc>
                <a:tc hMerge="1" vMerge="1">
                  <a:txBody>
                    <a:bodyPr/>
                    <a:lstStyle/>
                    <a:p>
                      <a:endParaRPr lang="en-GB"/>
                    </a:p>
                  </a:txBody>
                  <a:tcPr/>
                </a:tc>
                <a:tc hMerge="1" vMerge="1">
                  <a:txBody>
                    <a:bodyPr/>
                    <a:lstStyle/>
                    <a:p>
                      <a:endParaRPr lang="en-GB"/>
                    </a:p>
                  </a:txBody>
                  <a:tcPr/>
                </a:tc>
                <a:tc gridSpan="2"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920928782"/>
                  </a:ext>
                </a:extLst>
              </a:tr>
              <a:tr h="313695">
                <a:tc gridSpan="8">
                  <a:txBody>
                    <a:bodyPr/>
                    <a:lstStyle/>
                    <a:p>
                      <a:pPr algn="ctr"/>
                      <a:r>
                        <a:rPr lang="en-GB" sz="1100" dirty="0"/>
                        <a:t>Teaching Ideas</a:t>
                      </a:r>
                    </a:p>
                  </a:txBody>
                  <a:tcPr/>
                </a:tc>
                <a:tc hMerge="1">
                  <a:txBody>
                    <a:bodyPr/>
                    <a:lstStyle/>
                    <a:p>
                      <a:endParaRPr lang="en-GB"/>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sz="110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609749139"/>
                  </a:ext>
                </a:extLst>
              </a:tr>
              <a:tr h="404277">
                <a:tc>
                  <a:txBody>
                    <a:bodyPr/>
                    <a:lstStyle/>
                    <a:p>
                      <a:pPr algn="ctr"/>
                      <a:r>
                        <a:rPr lang="en-GB" sz="1100" u="none" dirty="0"/>
                        <a:t>WEEK 1</a:t>
                      </a:r>
                    </a:p>
                  </a:txBody>
                  <a:tcPr/>
                </a:tc>
                <a:tc gridSpan="2">
                  <a:txBody>
                    <a:bodyPr/>
                    <a:lstStyle/>
                    <a:p>
                      <a:pPr algn="ctr"/>
                      <a:r>
                        <a:rPr lang="en-GB" sz="1100" u="none" dirty="0"/>
                        <a:t>WEEK 2</a:t>
                      </a:r>
                    </a:p>
                  </a:txBody>
                  <a:tcPr/>
                </a:tc>
                <a:tc hMerge="1">
                  <a:txBody>
                    <a:bodyPr/>
                    <a:lstStyle/>
                    <a:p>
                      <a:endParaRPr lang="en-GB"/>
                    </a:p>
                  </a:txBody>
                  <a:tcPr/>
                </a:tc>
                <a:tc>
                  <a:txBody>
                    <a:bodyPr/>
                    <a:lstStyle/>
                    <a:p>
                      <a:pPr algn="ctr"/>
                      <a:r>
                        <a:rPr lang="en-GB" sz="1100" dirty="0"/>
                        <a:t>WEEK 3</a:t>
                      </a:r>
                    </a:p>
                  </a:txBody>
                  <a:tcPr/>
                </a:tc>
                <a:tc>
                  <a:txBody>
                    <a:bodyPr/>
                    <a:lstStyle/>
                    <a:p>
                      <a:pPr algn="ctr"/>
                      <a:r>
                        <a:rPr lang="en-GB" sz="1100" dirty="0"/>
                        <a:t>WEEK</a:t>
                      </a:r>
                      <a:r>
                        <a:rPr lang="en-GB" sz="1100" baseline="0" dirty="0"/>
                        <a:t> 4</a:t>
                      </a:r>
                      <a:endParaRPr lang="en-GB" sz="1100" dirty="0"/>
                    </a:p>
                  </a:txBody>
                  <a:tcPr/>
                </a:tc>
                <a:tc gridSpan="2">
                  <a:txBody>
                    <a:bodyPr/>
                    <a:lstStyle/>
                    <a:p>
                      <a:pPr algn="ctr"/>
                      <a:r>
                        <a:rPr lang="en-GB" sz="1100" dirty="0"/>
                        <a:t>WEEK 5</a:t>
                      </a:r>
                    </a:p>
                  </a:txBody>
                  <a:tcPr/>
                </a:tc>
                <a:tc hMerge="1">
                  <a:txBody>
                    <a:bodyPr/>
                    <a:lstStyle/>
                    <a:p>
                      <a:endParaRPr lang="en-GB"/>
                    </a:p>
                  </a:txBody>
                  <a:tcPr/>
                </a:tc>
                <a:tc>
                  <a:txBody>
                    <a:bodyPr/>
                    <a:lstStyle/>
                    <a:p>
                      <a:pPr algn="ctr"/>
                      <a:r>
                        <a:rPr lang="en-GB" sz="1100" dirty="0"/>
                        <a:t>WEEK 6</a:t>
                      </a:r>
                    </a:p>
                  </a:txBody>
                  <a:tcPr/>
                </a:tc>
                <a:extLst>
                  <a:ext uri="{0D108BD9-81ED-4DB2-BD59-A6C34878D82A}">
                    <a16:rowId xmlns:a16="http://schemas.microsoft.com/office/drawing/2014/main" val="560451775"/>
                  </a:ext>
                </a:extLst>
              </a:tr>
              <a:tr h="1234881">
                <a:tc>
                  <a:txBody>
                    <a:bodyPr/>
                    <a:lstStyle/>
                    <a:p>
                      <a:pPr algn="ctr"/>
                      <a:endParaRPr lang="en-GB" sz="1100"/>
                    </a:p>
                    <a:p>
                      <a:pPr algn="ctr"/>
                      <a:r>
                        <a:rPr lang="en-GB" sz="1100">
                          <a:solidFill>
                            <a:srgbClr val="FF0000"/>
                          </a:solidFill>
                        </a:rPr>
                        <a:t>Where</a:t>
                      </a:r>
                      <a:r>
                        <a:rPr lang="en-GB" sz="1100" baseline="0">
                          <a:solidFill>
                            <a:srgbClr val="FF0000"/>
                          </a:solidFill>
                        </a:rPr>
                        <a:t> is the Amazon?</a:t>
                      </a:r>
                      <a:endParaRPr lang="en-GB" sz="1100" dirty="0">
                        <a:solidFill>
                          <a:srgbClr val="FF0000"/>
                        </a:solidFill>
                      </a:endParaRPr>
                    </a:p>
                  </a:txBody>
                  <a:tcPr/>
                </a:tc>
                <a:tc gridSpan="2">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a:ln>
                          <a:noFill/>
                        </a:ln>
                        <a:solidFill>
                          <a:prstClr val="black"/>
                        </a:solidFill>
                        <a:effectLst/>
                        <a:uLnTx/>
                        <a:uFillTx/>
                        <a:latin typeface="+mn-lt"/>
                        <a:ea typeface="+mn-ea"/>
                        <a:cs typeface="+mn-cs"/>
                      </a:endParaRPr>
                    </a:p>
                    <a:p>
                      <a:pPr marL="0" marR="0" lvl="0" indent="0" algn="ctr" defTabSz="128016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FF6600"/>
                          </a:solidFill>
                          <a:effectLst/>
                          <a:uLnTx/>
                          <a:uFillTx/>
                          <a:latin typeface="+mn-lt"/>
                          <a:ea typeface="+mn-ea"/>
                          <a:cs typeface="+mn-cs"/>
                        </a:rPr>
                        <a:t>What would it be like to walk through the Amazon?</a:t>
                      </a:r>
                    </a:p>
                    <a:p>
                      <a:endParaRPr lang="en-GB" sz="1100" dirty="0"/>
                    </a:p>
                  </a:txBody>
                  <a:tcPr/>
                </a:tc>
                <a:tc hMerge="1">
                  <a:txBody>
                    <a:bodyPr/>
                    <a:lstStyle/>
                    <a:p>
                      <a:endParaRPr lang="en-GB"/>
                    </a:p>
                  </a:txBody>
                  <a:tcPr/>
                </a:tc>
                <a:tc>
                  <a:txBody>
                    <a:bodyPr/>
                    <a:lstStyle/>
                    <a:p>
                      <a:pPr algn="ctr"/>
                      <a:endParaRPr lang="en-GB" sz="1100" dirty="0"/>
                    </a:p>
                    <a:p>
                      <a:pPr algn="ctr"/>
                      <a:r>
                        <a:rPr lang="en-GB" sz="1100" dirty="0">
                          <a:solidFill>
                            <a:srgbClr val="00B050"/>
                          </a:solidFill>
                        </a:rPr>
                        <a:t>What is Manaus like?</a:t>
                      </a:r>
                    </a:p>
                  </a:txBody>
                  <a:tcPr/>
                </a:tc>
                <a:tc>
                  <a:txBody>
                    <a:bodyPr/>
                    <a:lstStyle/>
                    <a:p>
                      <a:pPr algn="ctr"/>
                      <a:endParaRPr lang="en-GB" sz="1100" dirty="0"/>
                    </a:p>
                    <a:p>
                      <a:pPr algn="ctr"/>
                      <a:r>
                        <a:rPr lang="en-GB" sz="1100" dirty="0">
                          <a:solidFill>
                            <a:srgbClr val="0070C0"/>
                          </a:solidFill>
                        </a:rPr>
                        <a:t>Do people live in the Amazon</a:t>
                      </a:r>
                      <a:r>
                        <a:rPr lang="en-GB" sz="1100" baseline="0" dirty="0">
                          <a:solidFill>
                            <a:srgbClr val="0070C0"/>
                          </a:solidFill>
                        </a:rPr>
                        <a:t> rainforest?</a:t>
                      </a:r>
                      <a:endParaRPr lang="en-GB" sz="1100" dirty="0">
                        <a:solidFill>
                          <a:srgbClr val="0070C0"/>
                        </a:solidFill>
                      </a:endParaRPr>
                    </a:p>
                  </a:txBody>
                  <a:tcPr/>
                </a:tc>
                <a:tc gridSpan="2">
                  <a:txBody>
                    <a:bodyPr/>
                    <a:lstStyle/>
                    <a:p>
                      <a:pPr algn="ctr"/>
                      <a:endParaRPr lang="en-GB" sz="1100"/>
                    </a:p>
                    <a:p>
                      <a:pPr algn="ctr"/>
                      <a:r>
                        <a:rPr lang="en-GB" sz="1100">
                          <a:solidFill>
                            <a:srgbClr val="FF33CC"/>
                          </a:solidFill>
                        </a:rPr>
                        <a:t>How</a:t>
                      </a:r>
                      <a:r>
                        <a:rPr lang="en-GB" sz="1100" baseline="0">
                          <a:solidFill>
                            <a:srgbClr val="FF33CC"/>
                          </a:solidFill>
                        </a:rPr>
                        <a:t> can people protect the Amazon?</a:t>
                      </a:r>
                      <a:endParaRPr lang="en-GB" sz="1100" dirty="0">
                        <a:solidFill>
                          <a:srgbClr val="FF33CC"/>
                        </a:solidFill>
                      </a:endParaRPr>
                    </a:p>
                  </a:txBody>
                  <a:tcPr/>
                </a:tc>
                <a:tc hMerge="1">
                  <a:txBody>
                    <a:bodyPr/>
                    <a:lstStyle/>
                    <a:p>
                      <a:endParaRPr lang="en-GB"/>
                    </a:p>
                  </a:txBody>
                  <a:tcPr/>
                </a:tc>
                <a:tc>
                  <a:txBody>
                    <a:bodyPr/>
                    <a:lstStyle/>
                    <a:p>
                      <a:pPr algn="ctr"/>
                      <a:endParaRPr lang="en-GB" sz="1100" dirty="0"/>
                    </a:p>
                    <a:p>
                      <a:pPr algn="ctr"/>
                      <a:r>
                        <a:rPr lang="en-GB" sz="1100" dirty="0">
                          <a:solidFill>
                            <a:srgbClr val="7030A0"/>
                          </a:solidFill>
                        </a:rPr>
                        <a:t>Why should</a:t>
                      </a:r>
                      <a:r>
                        <a:rPr lang="en-GB" sz="1100" baseline="0" dirty="0">
                          <a:solidFill>
                            <a:srgbClr val="7030A0"/>
                          </a:solidFill>
                        </a:rPr>
                        <a:t> we protect the Amazon?</a:t>
                      </a:r>
                      <a:endParaRPr lang="en-GB" sz="1100" dirty="0">
                        <a:solidFill>
                          <a:srgbClr val="7030A0"/>
                        </a:solidFill>
                      </a:endParaRPr>
                    </a:p>
                  </a:txBody>
                  <a:tcPr/>
                </a:tc>
                <a:extLst>
                  <a:ext uri="{0D108BD9-81ED-4DB2-BD59-A6C34878D82A}">
                    <a16:rowId xmlns:a16="http://schemas.microsoft.com/office/drawing/2014/main" val="3235056895"/>
                  </a:ext>
                </a:extLst>
              </a:tr>
            </a:tbl>
          </a:graphicData>
        </a:graphic>
      </p:graphicFrame>
      <p:sp>
        <p:nvSpPr>
          <p:cNvPr id="12" name="TextBox 11"/>
          <p:cNvSpPr txBox="1"/>
          <p:nvPr/>
        </p:nvSpPr>
        <p:spPr>
          <a:xfrm>
            <a:off x="330085" y="9107170"/>
            <a:ext cx="12141426"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Big Finish – Create a stop-motion animation about what is life like in the Amazon </a:t>
            </a:r>
          </a:p>
        </p:txBody>
      </p:sp>
      <p:sp>
        <p:nvSpPr>
          <p:cNvPr id="28" name="TextBox 27"/>
          <p:cNvSpPr txBox="1"/>
          <p:nvPr/>
        </p:nvSpPr>
        <p:spPr>
          <a:xfrm>
            <a:off x="1745714" y="222358"/>
            <a:ext cx="9079451" cy="369332"/>
          </a:xfrm>
          <a:prstGeom prst="rect">
            <a:avLst/>
          </a:prstGeom>
          <a:solidFill>
            <a:schemeClr val="bg1">
              <a:lumMod val="85000"/>
            </a:schemeClr>
          </a:solidFill>
          <a:ln>
            <a:solidFill>
              <a:schemeClr val="tx1"/>
            </a:solidFill>
          </a:ln>
        </p:spPr>
        <p:txBody>
          <a:bodyPr wrap="square" rtlCol="0">
            <a:spAutoFit/>
          </a:bodyPr>
          <a:lstStyle/>
          <a:p>
            <a:pPr algn="ctr"/>
            <a:r>
              <a:rPr lang="en-GB" b="1" dirty="0"/>
              <a:t>Year 6 Unit 1: South America and the Amazon </a:t>
            </a:r>
          </a:p>
        </p:txBody>
      </p:sp>
      <p:pic>
        <p:nvPicPr>
          <p:cNvPr id="11" name="Picture 10"/>
          <p:cNvPicPr>
            <a:picLocks noChangeAspect="1"/>
          </p:cNvPicPr>
          <p:nvPr/>
        </p:nvPicPr>
        <p:blipFill>
          <a:blip r:embed="rId3"/>
          <a:stretch>
            <a:fillRect/>
          </a:stretch>
        </p:blipFill>
        <p:spPr>
          <a:xfrm>
            <a:off x="321727" y="222358"/>
            <a:ext cx="1508661" cy="372456"/>
          </a:xfrm>
          <a:prstGeom prst="rect">
            <a:avLst/>
          </a:prstGeom>
        </p:spPr>
      </p:pic>
      <p:pic>
        <p:nvPicPr>
          <p:cNvPr id="16" name="Picture 15">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4686591" y="8710281"/>
            <a:ext cx="308780" cy="308780"/>
          </a:xfrm>
          <a:prstGeom prst="rect">
            <a:avLst/>
          </a:prstGeom>
        </p:spPr>
      </p:pic>
      <p:pic>
        <p:nvPicPr>
          <p:cNvPr id="18"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45613" y="8744039"/>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1943550" y="2473688"/>
            <a:ext cx="405112" cy="405112"/>
          </a:xfrm>
          <a:prstGeom prst="rect">
            <a:avLst/>
          </a:prstGeom>
        </p:spPr>
      </p:pic>
      <p:pic>
        <p:nvPicPr>
          <p:cNvPr id="24" name="Picture 23">
            <a:extLst>
              <a:ext uri="{FF2B5EF4-FFF2-40B4-BE49-F238E27FC236}">
                <a16:creationId xmlns:a16="http://schemas.microsoft.com/office/drawing/2014/main" id="{C5F4FD40-EB6C-465E-B349-739A1CA09CC6}"/>
              </a:ext>
            </a:extLst>
          </p:cNvPr>
          <p:cNvPicPr>
            <a:picLocks noChangeAspect="1"/>
          </p:cNvPicPr>
          <p:nvPr/>
        </p:nvPicPr>
        <p:blipFill>
          <a:blip r:embed="rId7"/>
          <a:stretch>
            <a:fillRect/>
          </a:stretch>
        </p:blipFill>
        <p:spPr>
          <a:xfrm>
            <a:off x="711337" y="8744039"/>
            <a:ext cx="364720" cy="364720"/>
          </a:xfrm>
          <a:prstGeom prst="rect">
            <a:avLst/>
          </a:prstGeom>
        </p:spPr>
      </p:pic>
      <p:pic>
        <p:nvPicPr>
          <p:cNvPr id="13" name="Picture 12">
            <a:extLst>
              <a:ext uri="{FF2B5EF4-FFF2-40B4-BE49-F238E27FC236}">
                <a16:creationId xmlns:a16="http://schemas.microsoft.com/office/drawing/2014/main" id="{02CED631-AC9B-470E-915D-CA0E03374975}"/>
              </a:ext>
            </a:extLst>
          </p:cNvPr>
          <p:cNvPicPr>
            <a:picLocks noChangeAspect="1"/>
          </p:cNvPicPr>
          <p:nvPr/>
        </p:nvPicPr>
        <p:blipFill>
          <a:blip r:embed="rId4"/>
          <a:stretch>
            <a:fillRect/>
          </a:stretch>
        </p:blipFill>
        <p:spPr>
          <a:xfrm>
            <a:off x="1591324" y="8724770"/>
            <a:ext cx="308780" cy="308780"/>
          </a:xfrm>
          <a:prstGeom prst="rect">
            <a:avLst/>
          </a:prstGeom>
        </p:spPr>
      </p:pic>
      <p:pic>
        <p:nvPicPr>
          <p:cNvPr id="14" name="Picture 13">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2411939" y="8695341"/>
            <a:ext cx="405112" cy="405112"/>
          </a:xfrm>
          <a:prstGeom prst="rect">
            <a:avLst/>
          </a:prstGeom>
        </p:spPr>
      </p:pic>
      <p:pic>
        <p:nvPicPr>
          <p:cNvPr id="15"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17105" y="8695341"/>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6653894" y="8714703"/>
            <a:ext cx="405112" cy="405112"/>
          </a:xfrm>
          <a:prstGeom prst="rect">
            <a:avLst/>
          </a:prstGeom>
        </p:spPr>
      </p:pic>
      <p:pic>
        <p:nvPicPr>
          <p:cNvPr id="20"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68408" y="8664120"/>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898040" y="8703686"/>
            <a:ext cx="443837" cy="44383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8707923" y="8744238"/>
            <a:ext cx="338541" cy="405112"/>
          </a:xfrm>
          <a:prstGeom prst="rect">
            <a:avLst/>
          </a:prstGeom>
        </p:spPr>
      </p:pic>
      <p:pic>
        <p:nvPicPr>
          <p:cNvPr id="23" name="Picture 22">
            <a:extLst>
              <a:ext uri="{FF2B5EF4-FFF2-40B4-BE49-F238E27FC236}">
                <a16:creationId xmlns:a16="http://schemas.microsoft.com/office/drawing/2014/main" id="{967F8788-924C-4D1A-A57B-233CFCF71B73}"/>
              </a:ext>
            </a:extLst>
          </p:cNvPr>
          <p:cNvPicPr>
            <a:picLocks noChangeAspect="1"/>
          </p:cNvPicPr>
          <p:nvPr/>
        </p:nvPicPr>
        <p:blipFill>
          <a:blip r:embed="rId6"/>
          <a:stretch>
            <a:fillRect/>
          </a:stretch>
        </p:blipFill>
        <p:spPr>
          <a:xfrm>
            <a:off x="10759226" y="8714703"/>
            <a:ext cx="338541" cy="405112"/>
          </a:xfrm>
          <a:prstGeom prst="rect">
            <a:avLst/>
          </a:prstGeom>
        </p:spPr>
      </p:pic>
      <p:pic>
        <p:nvPicPr>
          <p:cNvPr id="25" name="Picture 2" descr="Image result for communicate icon">
            <a:extLst>
              <a:ext uri="{FF2B5EF4-FFF2-40B4-BE49-F238E27FC236}">
                <a16:creationId xmlns:a16="http://schemas.microsoft.com/office/drawing/2014/main" id="{81BF5B37-CD62-49BD-A897-903991095BB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788444" y="8695341"/>
            <a:ext cx="443837" cy="443837"/>
          </a:xfrm>
          <a:prstGeom prst="rect">
            <a:avLst/>
          </a:prstGeom>
          <a:noFill/>
          <a:extLst>
            <a:ext uri="{909E8E84-426E-40DD-AFC4-6F175D3DCCD1}">
              <a14:hiddenFill xmlns:a14="http://schemas.microsoft.com/office/drawing/2010/main">
                <a:solidFill>
                  <a:srgbClr val="FFFFFF"/>
                </a:solidFill>
              </a14:hiddenFill>
            </a:ext>
          </a:extLst>
        </p:spPr>
      </p:pic>
      <p:sp>
        <p:nvSpPr>
          <p:cNvPr id="26" name="Frame 25"/>
          <p:cNvSpPr/>
          <p:nvPr/>
        </p:nvSpPr>
        <p:spPr>
          <a:xfrm>
            <a:off x="-1" y="12192"/>
            <a:ext cx="12801600" cy="9601200"/>
          </a:xfrm>
          <a:prstGeom prst="frame">
            <a:avLst>
              <a:gd name="adj1" fmla="val 2089"/>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en-GB" sz="1246">
              <a:solidFill>
                <a:schemeClr val="tx1"/>
              </a:solidFill>
            </a:endParaRPr>
          </a:p>
        </p:txBody>
      </p:sp>
    </p:spTree>
    <p:extLst>
      <p:ext uri="{BB962C8B-B14F-4D97-AF65-F5344CB8AC3E}">
        <p14:creationId xmlns:p14="http://schemas.microsoft.com/office/powerpoint/2010/main" val="12990389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2675</TotalTime>
  <Words>7104</Words>
  <Application>Microsoft Office PowerPoint</Application>
  <PresentationFormat>A3 Paper (297x420 mm)</PresentationFormat>
  <Paragraphs>408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Bedwell</dc:creator>
  <cp:lastModifiedBy>Ryan Taylor</cp:lastModifiedBy>
  <cp:revision>177</cp:revision>
  <cp:lastPrinted>2022-09-22T13:53:10Z</cp:lastPrinted>
  <dcterms:created xsi:type="dcterms:W3CDTF">2021-12-06T11:27:23Z</dcterms:created>
  <dcterms:modified xsi:type="dcterms:W3CDTF">2022-10-13T09:33:01Z</dcterms:modified>
</cp:coreProperties>
</file>