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63" r:id="rId2"/>
    <p:sldId id="260" r:id="rId3"/>
    <p:sldId id="261" r:id="rId4"/>
    <p:sldId id="256" r:id="rId5"/>
    <p:sldId id="259" r:id="rId6"/>
    <p:sldId id="257" r:id="rId7"/>
  </p:sldIdLst>
  <p:sldSz cx="12801600" cy="9601200" type="A3"/>
  <p:notesSz cx="6799263" cy="9929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00"/>
    <a:srgbClr val="FF33CC"/>
    <a:srgbClr val="FF0066"/>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442" autoAdjust="0"/>
    <p:restoredTop sz="94660"/>
  </p:normalViewPr>
  <p:slideViewPr>
    <p:cSldViewPr snapToGrid="0">
      <p:cViewPr varScale="1">
        <p:scale>
          <a:sx n="52" d="100"/>
          <a:sy n="52" d="100"/>
        </p:scale>
        <p:origin x="150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en-US"/>
              <a:t>Click to edit Master title style</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7DC0EEF-DAED-4B92-9E7A-58BD69AC3030}" type="datetimeFigureOut">
              <a:rPr lang="en-GB" smtClean="0"/>
              <a:t>13/10/2022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DC25CC-385F-47EF-AA3D-D4B9858D2BEB}" type="slidenum">
              <a:rPr lang="en-GB" smtClean="0"/>
              <a:t>‹#›</a:t>
            </a:fld>
            <a:endParaRPr lang="en-GB"/>
          </a:p>
        </p:txBody>
      </p:sp>
    </p:spTree>
    <p:extLst>
      <p:ext uri="{BB962C8B-B14F-4D97-AF65-F5344CB8AC3E}">
        <p14:creationId xmlns:p14="http://schemas.microsoft.com/office/powerpoint/2010/main" val="2192600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C0EEF-DAED-4B92-9E7A-58BD69AC3030}" type="datetimeFigureOut">
              <a:rPr lang="en-GB" smtClean="0"/>
              <a:t>13/10/2022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DC25CC-385F-47EF-AA3D-D4B9858D2BEB}" type="slidenum">
              <a:rPr lang="en-GB" smtClean="0"/>
              <a:t>‹#›</a:t>
            </a:fld>
            <a:endParaRPr lang="en-GB"/>
          </a:p>
        </p:txBody>
      </p:sp>
    </p:spTree>
    <p:extLst>
      <p:ext uri="{BB962C8B-B14F-4D97-AF65-F5344CB8AC3E}">
        <p14:creationId xmlns:p14="http://schemas.microsoft.com/office/powerpoint/2010/main" val="1486501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C0EEF-DAED-4B92-9E7A-58BD69AC3030}" type="datetimeFigureOut">
              <a:rPr lang="en-GB" smtClean="0"/>
              <a:t>13/10/2022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DC25CC-385F-47EF-AA3D-D4B9858D2BEB}" type="slidenum">
              <a:rPr lang="en-GB" smtClean="0"/>
              <a:t>‹#›</a:t>
            </a:fld>
            <a:endParaRPr lang="en-GB"/>
          </a:p>
        </p:txBody>
      </p:sp>
    </p:spTree>
    <p:extLst>
      <p:ext uri="{BB962C8B-B14F-4D97-AF65-F5344CB8AC3E}">
        <p14:creationId xmlns:p14="http://schemas.microsoft.com/office/powerpoint/2010/main" val="40803127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C0EEF-DAED-4B92-9E7A-58BD69AC3030}" type="datetimeFigureOut">
              <a:rPr lang="en-GB" smtClean="0"/>
              <a:t>13/10/2022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DC25CC-385F-47EF-AA3D-D4B9858D2BEB}" type="slidenum">
              <a:rPr lang="en-GB" smtClean="0"/>
              <a:t>‹#›</a:t>
            </a:fld>
            <a:endParaRPr lang="en-GB"/>
          </a:p>
        </p:txBody>
      </p:sp>
    </p:spTree>
    <p:extLst>
      <p:ext uri="{BB962C8B-B14F-4D97-AF65-F5344CB8AC3E}">
        <p14:creationId xmlns:p14="http://schemas.microsoft.com/office/powerpoint/2010/main" val="4260802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en-US"/>
              <a:t>Click to edit Master title style</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7DC0EEF-DAED-4B92-9E7A-58BD69AC3030}" type="datetimeFigureOut">
              <a:rPr lang="en-GB" smtClean="0"/>
              <a:t>13/10/2022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DC25CC-385F-47EF-AA3D-D4B9858D2BEB}" type="slidenum">
              <a:rPr lang="en-GB" smtClean="0"/>
              <a:t>‹#›</a:t>
            </a:fld>
            <a:endParaRPr lang="en-GB"/>
          </a:p>
        </p:txBody>
      </p:sp>
    </p:spTree>
    <p:extLst>
      <p:ext uri="{BB962C8B-B14F-4D97-AF65-F5344CB8AC3E}">
        <p14:creationId xmlns:p14="http://schemas.microsoft.com/office/powerpoint/2010/main" val="1783735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C0EEF-DAED-4B92-9E7A-58BD69AC3030}" type="datetimeFigureOut">
              <a:rPr lang="en-GB" smtClean="0"/>
              <a:t>13/10/2022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3DC25CC-385F-47EF-AA3D-D4B9858D2BEB}" type="slidenum">
              <a:rPr lang="en-GB" smtClean="0"/>
              <a:t>‹#›</a:t>
            </a:fld>
            <a:endParaRPr lang="en-GB"/>
          </a:p>
        </p:txBody>
      </p:sp>
    </p:spTree>
    <p:extLst>
      <p:ext uri="{BB962C8B-B14F-4D97-AF65-F5344CB8AC3E}">
        <p14:creationId xmlns:p14="http://schemas.microsoft.com/office/powerpoint/2010/main" val="2551615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a:t>Edit Master text styles</a:t>
            </a:r>
          </a:p>
        </p:txBody>
      </p:sp>
      <p:sp>
        <p:nvSpPr>
          <p:cNvPr id="4" name="Content Placeholder 3"/>
          <p:cNvSpPr>
            <a:spLocks noGrp="1"/>
          </p:cNvSpPr>
          <p:nvPr>
            <p:ph sz="half" idx="2"/>
          </p:nvPr>
        </p:nvSpPr>
        <p:spPr>
          <a:xfrm>
            <a:off x="881779" y="3507105"/>
            <a:ext cx="5415676" cy="51584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a:t>Edit Master text styles</a:t>
            </a:r>
          </a:p>
        </p:txBody>
      </p:sp>
      <p:sp>
        <p:nvSpPr>
          <p:cNvPr id="6" name="Content Placeholder 5"/>
          <p:cNvSpPr>
            <a:spLocks noGrp="1"/>
          </p:cNvSpPr>
          <p:nvPr>
            <p:ph sz="quarter" idx="4"/>
          </p:nvPr>
        </p:nvSpPr>
        <p:spPr>
          <a:xfrm>
            <a:off x="6480811" y="3507105"/>
            <a:ext cx="5442347" cy="51584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C0EEF-DAED-4B92-9E7A-58BD69AC3030}" type="datetimeFigureOut">
              <a:rPr lang="en-GB" smtClean="0"/>
              <a:t>13/10/2022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3DC25CC-385F-47EF-AA3D-D4B9858D2BEB}" type="slidenum">
              <a:rPr lang="en-GB" smtClean="0"/>
              <a:t>‹#›</a:t>
            </a:fld>
            <a:endParaRPr lang="en-GB"/>
          </a:p>
        </p:txBody>
      </p:sp>
    </p:spTree>
    <p:extLst>
      <p:ext uri="{BB962C8B-B14F-4D97-AF65-F5344CB8AC3E}">
        <p14:creationId xmlns:p14="http://schemas.microsoft.com/office/powerpoint/2010/main" val="32062762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C0EEF-DAED-4B92-9E7A-58BD69AC3030}" type="datetimeFigureOut">
              <a:rPr lang="en-GB" smtClean="0"/>
              <a:t>13/10/2022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3DC25CC-385F-47EF-AA3D-D4B9858D2BEB}" type="slidenum">
              <a:rPr lang="en-GB" smtClean="0"/>
              <a:t>‹#›</a:t>
            </a:fld>
            <a:endParaRPr lang="en-GB"/>
          </a:p>
        </p:txBody>
      </p:sp>
    </p:spTree>
    <p:extLst>
      <p:ext uri="{BB962C8B-B14F-4D97-AF65-F5344CB8AC3E}">
        <p14:creationId xmlns:p14="http://schemas.microsoft.com/office/powerpoint/2010/main" val="22909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C0EEF-DAED-4B92-9E7A-58BD69AC3030}" type="datetimeFigureOut">
              <a:rPr lang="en-GB" smtClean="0"/>
              <a:t>13/10/2022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3DC25CC-385F-47EF-AA3D-D4B9858D2BEB}" type="slidenum">
              <a:rPr lang="en-GB" smtClean="0"/>
              <a:t>‹#›</a:t>
            </a:fld>
            <a:endParaRPr lang="en-GB"/>
          </a:p>
        </p:txBody>
      </p:sp>
    </p:spTree>
    <p:extLst>
      <p:ext uri="{BB962C8B-B14F-4D97-AF65-F5344CB8AC3E}">
        <p14:creationId xmlns:p14="http://schemas.microsoft.com/office/powerpoint/2010/main" val="309442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a:t>Click to edit Master title style</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a:t>Edit Master text styles</a:t>
            </a:r>
          </a:p>
        </p:txBody>
      </p:sp>
      <p:sp>
        <p:nvSpPr>
          <p:cNvPr id="5" name="Date Placeholder 4"/>
          <p:cNvSpPr>
            <a:spLocks noGrp="1"/>
          </p:cNvSpPr>
          <p:nvPr>
            <p:ph type="dt" sz="half" idx="10"/>
          </p:nvPr>
        </p:nvSpPr>
        <p:spPr/>
        <p:txBody>
          <a:bodyPr/>
          <a:lstStyle/>
          <a:p>
            <a:fld id="{87DC0EEF-DAED-4B92-9E7A-58BD69AC3030}" type="datetimeFigureOut">
              <a:rPr lang="en-GB" smtClean="0"/>
              <a:t>13/10/2022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3DC25CC-385F-47EF-AA3D-D4B9858D2BEB}" type="slidenum">
              <a:rPr lang="en-GB" smtClean="0"/>
              <a:t>‹#›</a:t>
            </a:fld>
            <a:endParaRPr lang="en-GB"/>
          </a:p>
        </p:txBody>
      </p:sp>
    </p:spTree>
    <p:extLst>
      <p:ext uri="{BB962C8B-B14F-4D97-AF65-F5344CB8AC3E}">
        <p14:creationId xmlns:p14="http://schemas.microsoft.com/office/powerpoint/2010/main" val="4147035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en-US"/>
              <a:t>Click icon to add picture</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a:t>Edit Master text styles</a:t>
            </a:r>
          </a:p>
        </p:txBody>
      </p:sp>
      <p:sp>
        <p:nvSpPr>
          <p:cNvPr id="5" name="Date Placeholder 4"/>
          <p:cNvSpPr>
            <a:spLocks noGrp="1"/>
          </p:cNvSpPr>
          <p:nvPr>
            <p:ph type="dt" sz="half" idx="10"/>
          </p:nvPr>
        </p:nvSpPr>
        <p:spPr/>
        <p:txBody>
          <a:bodyPr/>
          <a:lstStyle/>
          <a:p>
            <a:fld id="{87DC0EEF-DAED-4B92-9E7A-58BD69AC3030}" type="datetimeFigureOut">
              <a:rPr lang="en-GB" smtClean="0"/>
              <a:t>13/10/2022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3DC25CC-385F-47EF-AA3D-D4B9858D2BEB}" type="slidenum">
              <a:rPr lang="en-GB" smtClean="0"/>
              <a:t>‹#›</a:t>
            </a:fld>
            <a:endParaRPr lang="en-GB"/>
          </a:p>
        </p:txBody>
      </p:sp>
    </p:spTree>
    <p:extLst>
      <p:ext uri="{BB962C8B-B14F-4D97-AF65-F5344CB8AC3E}">
        <p14:creationId xmlns:p14="http://schemas.microsoft.com/office/powerpoint/2010/main" val="2061419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87DC0EEF-DAED-4B92-9E7A-58BD69AC3030}" type="datetimeFigureOut">
              <a:rPr lang="en-GB" smtClean="0"/>
              <a:t>13/10/2022</a:t>
            </a:fld>
            <a:endParaRPr lang="en-GB"/>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23DC25CC-385F-47EF-AA3D-D4B9858D2BEB}" type="slidenum">
              <a:rPr lang="en-GB" smtClean="0"/>
              <a:t>‹#›</a:t>
            </a:fld>
            <a:endParaRPr lang="en-GB"/>
          </a:p>
        </p:txBody>
      </p:sp>
    </p:spTree>
    <p:extLst>
      <p:ext uri="{BB962C8B-B14F-4D97-AF65-F5344CB8AC3E}">
        <p14:creationId xmlns:p14="http://schemas.microsoft.com/office/powerpoint/2010/main" val="406544821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p:bodyStyle>
    <p:otherStyle>
      <a:defPPr>
        <a:defRPr lang="en-US"/>
      </a:defPPr>
      <a:lvl1pPr marL="0" algn="l" defTabSz="1280160" rtl="0" eaLnBrk="1" latinLnBrk="0" hangingPunct="1">
        <a:defRPr sz="2520" kern="1200">
          <a:solidFill>
            <a:schemeClr val="tx1"/>
          </a:solidFill>
          <a:latin typeface="+mn-lt"/>
          <a:ea typeface="+mn-ea"/>
          <a:cs typeface="+mn-cs"/>
        </a:defRPr>
      </a:lvl1pPr>
      <a:lvl2pPr marL="640080" algn="l" defTabSz="1280160" rtl="0" eaLnBrk="1" latinLnBrk="0" hangingPunct="1">
        <a:defRPr sz="2520" kern="1200">
          <a:solidFill>
            <a:schemeClr val="tx1"/>
          </a:solidFill>
          <a:latin typeface="+mn-lt"/>
          <a:ea typeface="+mn-ea"/>
          <a:cs typeface="+mn-cs"/>
        </a:defRPr>
      </a:lvl2pPr>
      <a:lvl3pPr marL="1280160" algn="l" defTabSz="1280160" rtl="0" eaLnBrk="1" latinLnBrk="0" hangingPunct="1">
        <a:defRPr sz="2520" kern="1200">
          <a:solidFill>
            <a:schemeClr val="tx1"/>
          </a:solidFill>
          <a:latin typeface="+mn-lt"/>
          <a:ea typeface="+mn-ea"/>
          <a:cs typeface="+mn-cs"/>
        </a:defRPr>
      </a:lvl3pPr>
      <a:lvl4pPr marL="1920240" algn="l" defTabSz="1280160" rtl="0" eaLnBrk="1" latinLnBrk="0" hangingPunct="1">
        <a:defRPr sz="2520" kern="1200">
          <a:solidFill>
            <a:schemeClr val="tx1"/>
          </a:solidFill>
          <a:latin typeface="+mn-lt"/>
          <a:ea typeface="+mn-ea"/>
          <a:cs typeface="+mn-cs"/>
        </a:defRPr>
      </a:lvl4pPr>
      <a:lvl5pPr marL="2560320" algn="l" defTabSz="1280160" rtl="0" eaLnBrk="1" latinLnBrk="0" hangingPunct="1">
        <a:defRPr sz="2520" kern="1200">
          <a:solidFill>
            <a:schemeClr val="tx1"/>
          </a:solidFill>
          <a:latin typeface="+mn-lt"/>
          <a:ea typeface="+mn-ea"/>
          <a:cs typeface="+mn-cs"/>
        </a:defRPr>
      </a:lvl5pPr>
      <a:lvl6pPr marL="3200400" algn="l" defTabSz="1280160" rtl="0" eaLnBrk="1" latinLnBrk="0" hangingPunct="1">
        <a:defRPr sz="2520" kern="1200">
          <a:solidFill>
            <a:schemeClr val="tx1"/>
          </a:solidFill>
          <a:latin typeface="+mn-lt"/>
          <a:ea typeface="+mn-ea"/>
          <a:cs typeface="+mn-cs"/>
        </a:defRPr>
      </a:lvl6pPr>
      <a:lvl7pPr marL="3840480" algn="l" defTabSz="1280160" rtl="0" eaLnBrk="1" latinLnBrk="0" hangingPunct="1">
        <a:defRPr sz="2520" kern="1200">
          <a:solidFill>
            <a:schemeClr val="tx1"/>
          </a:solidFill>
          <a:latin typeface="+mn-lt"/>
          <a:ea typeface="+mn-ea"/>
          <a:cs typeface="+mn-cs"/>
        </a:defRPr>
      </a:lvl7pPr>
      <a:lvl8pPr marL="4480560" algn="l" defTabSz="1280160" rtl="0" eaLnBrk="1" latinLnBrk="0" hangingPunct="1">
        <a:defRPr sz="2520" kern="1200">
          <a:solidFill>
            <a:schemeClr val="tx1"/>
          </a:solidFill>
          <a:latin typeface="+mn-lt"/>
          <a:ea typeface="+mn-ea"/>
          <a:cs typeface="+mn-cs"/>
        </a:defRPr>
      </a:lvl8pPr>
      <a:lvl9pPr marL="5120640" algn="l" defTabSz="1280160" rtl="0" eaLnBrk="1" latinLnBrk="0" hangingPunct="1">
        <a:defRPr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7.png"/><Relationship Id="rId7"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5.png"/><Relationship Id="rId4" Type="http://schemas.microsoft.com/office/2007/relationships/hdphoto" Target="../media/hdphoto1.wdp"/><Relationship Id="rId9"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3.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2.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ame 3"/>
          <p:cNvSpPr/>
          <p:nvPr/>
        </p:nvSpPr>
        <p:spPr>
          <a:xfrm>
            <a:off x="0" y="0"/>
            <a:ext cx="12801600" cy="9601200"/>
          </a:xfrm>
          <a:prstGeom prst="frame">
            <a:avLst>
              <a:gd name="adj1" fmla="val 2089"/>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en-GB" sz="1246">
              <a:solidFill>
                <a:schemeClr val="tx1"/>
              </a:solidFill>
            </a:endParaRPr>
          </a:p>
        </p:txBody>
      </p:sp>
      <p:pic>
        <p:nvPicPr>
          <p:cNvPr id="5" name="Picture 4"/>
          <p:cNvPicPr>
            <a:picLocks noChangeAspect="1"/>
          </p:cNvPicPr>
          <p:nvPr/>
        </p:nvPicPr>
        <p:blipFill>
          <a:blip r:embed="rId2"/>
          <a:stretch>
            <a:fillRect/>
          </a:stretch>
        </p:blipFill>
        <p:spPr>
          <a:xfrm>
            <a:off x="11557605" y="262826"/>
            <a:ext cx="961772" cy="480886"/>
          </a:xfrm>
          <a:prstGeom prst="rect">
            <a:avLst/>
          </a:prstGeom>
        </p:spPr>
      </p:pic>
      <p:sp>
        <p:nvSpPr>
          <p:cNvPr id="9" name="TextBox 8"/>
          <p:cNvSpPr txBox="1"/>
          <p:nvPr/>
        </p:nvSpPr>
        <p:spPr>
          <a:xfrm>
            <a:off x="5354167" y="262826"/>
            <a:ext cx="2093265" cy="348109"/>
          </a:xfrm>
          <a:prstGeom prst="rect">
            <a:avLst/>
          </a:prstGeom>
          <a:noFill/>
        </p:spPr>
        <p:txBody>
          <a:bodyPr wrap="none" rtlCol="0">
            <a:spAutoFit/>
          </a:bodyPr>
          <a:lstStyle/>
          <a:p>
            <a:r>
              <a:rPr lang="en-GB" sz="1662" dirty="0"/>
              <a:t>Unit 2: Roman Britain </a:t>
            </a:r>
          </a:p>
        </p:txBody>
      </p:sp>
      <p:graphicFrame>
        <p:nvGraphicFramePr>
          <p:cNvPr id="10" name="Table 9"/>
          <p:cNvGraphicFramePr>
            <a:graphicFrameLocks noGrp="1"/>
          </p:cNvGraphicFramePr>
          <p:nvPr>
            <p:extLst>
              <p:ext uri="{D42A27DB-BD31-4B8C-83A1-F6EECF244321}">
                <p14:modId xmlns:p14="http://schemas.microsoft.com/office/powerpoint/2010/main" val="513779480"/>
              </p:ext>
            </p:extLst>
          </p:nvPr>
        </p:nvGraphicFramePr>
        <p:xfrm>
          <a:off x="330085" y="376605"/>
          <a:ext cx="12141426" cy="8447433"/>
        </p:xfrm>
        <a:graphic>
          <a:graphicData uri="http://schemas.openxmlformats.org/drawingml/2006/table">
            <a:tbl>
              <a:tblPr firstRow="1" bandRow="1">
                <a:tableStyleId>{5940675A-B579-460E-94D1-54222C63F5DA}</a:tableStyleId>
              </a:tblPr>
              <a:tblGrid>
                <a:gridCol w="2023571">
                  <a:extLst>
                    <a:ext uri="{9D8B030D-6E8A-4147-A177-3AD203B41FA5}">
                      <a16:colId xmlns:a16="http://schemas.microsoft.com/office/drawing/2014/main" val="3597595348"/>
                    </a:ext>
                  </a:extLst>
                </a:gridCol>
                <a:gridCol w="600558">
                  <a:extLst>
                    <a:ext uri="{9D8B030D-6E8A-4147-A177-3AD203B41FA5}">
                      <a16:colId xmlns:a16="http://schemas.microsoft.com/office/drawing/2014/main" val="1615232983"/>
                    </a:ext>
                  </a:extLst>
                </a:gridCol>
                <a:gridCol w="1423013">
                  <a:extLst>
                    <a:ext uri="{9D8B030D-6E8A-4147-A177-3AD203B41FA5}">
                      <a16:colId xmlns:a16="http://schemas.microsoft.com/office/drawing/2014/main" val="3415433277"/>
                    </a:ext>
                  </a:extLst>
                </a:gridCol>
                <a:gridCol w="2023571">
                  <a:extLst>
                    <a:ext uri="{9D8B030D-6E8A-4147-A177-3AD203B41FA5}">
                      <a16:colId xmlns:a16="http://schemas.microsoft.com/office/drawing/2014/main" val="1150712378"/>
                    </a:ext>
                  </a:extLst>
                </a:gridCol>
                <a:gridCol w="2023571">
                  <a:extLst>
                    <a:ext uri="{9D8B030D-6E8A-4147-A177-3AD203B41FA5}">
                      <a16:colId xmlns:a16="http://schemas.microsoft.com/office/drawing/2014/main" val="1772355279"/>
                    </a:ext>
                  </a:extLst>
                </a:gridCol>
                <a:gridCol w="731822">
                  <a:extLst>
                    <a:ext uri="{9D8B030D-6E8A-4147-A177-3AD203B41FA5}">
                      <a16:colId xmlns:a16="http://schemas.microsoft.com/office/drawing/2014/main" val="3947937341"/>
                    </a:ext>
                  </a:extLst>
                </a:gridCol>
                <a:gridCol w="1291749">
                  <a:extLst>
                    <a:ext uri="{9D8B030D-6E8A-4147-A177-3AD203B41FA5}">
                      <a16:colId xmlns:a16="http://schemas.microsoft.com/office/drawing/2014/main" val="845078378"/>
                    </a:ext>
                  </a:extLst>
                </a:gridCol>
                <a:gridCol w="2023571">
                  <a:extLst>
                    <a:ext uri="{9D8B030D-6E8A-4147-A177-3AD203B41FA5}">
                      <a16:colId xmlns:a16="http://schemas.microsoft.com/office/drawing/2014/main" val="3713051723"/>
                    </a:ext>
                  </a:extLst>
                </a:gridCol>
              </a:tblGrid>
              <a:tr h="266817">
                <a:tc gridSpan="2">
                  <a:txBody>
                    <a:bodyPr/>
                    <a:lstStyle/>
                    <a:p>
                      <a:pPr algn="ctr"/>
                      <a:r>
                        <a:rPr lang="en-GB" sz="1100" dirty="0"/>
                        <a:t>National Curriculum Objectives </a:t>
                      </a:r>
                    </a:p>
                  </a:txBody>
                  <a:tcPr/>
                </a:tc>
                <a:tc hMerge="1">
                  <a:txBody>
                    <a:bodyPr/>
                    <a:lstStyle/>
                    <a:p>
                      <a:endParaRPr lang="en-GB"/>
                    </a:p>
                  </a:txBody>
                  <a:tcPr/>
                </a:tc>
                <a:tc gridSpan="4">
                  <a:txBody>
                    <a:bodyPr/>
                    <a:lstStyle/>
                    <a:p>
                      <a:pPr algn="ctr"/>
                      <a:r>
                        <a:rPr lang="en-GB" sz="1100" dirty="0"/>
                        <a:t>Substantive Knowledge </a:t>
                      </a:r>
                    </a:p>
                  </a:txBody>
                  <a:tcPr/>
                </a:tc>
                <a:tc hMerge="1">
                  <a:txBody>
                    <a:bodyPr/>
                    <a:lstStyle/>
                    <a:p>
                      <a:pPr algn="ctr"/>
                      <a:endParaRPr lang="en-GB" sz="1100" dirty="0"/>
                    </a:p>
                  </a:txBody>
                  <a:tcPr/>
                </a:tc>
                <a:tc hMerge="1">
                  <a:txBody>
                    <a:bodyPr/>
                    <a:lstStyle/>
                    <a:p>
                      <a:endParaRPr lang="en-GB"/>
                    </a:p>
                  </a:txBody>
                  <a:tcPr/>
                </a:tc>
                <a:tc hMerge="1">
                  <a:txBody>
                    <a:bodyPr/>
                    <a:lstStyle/>
                    <a:p>
                      <a:pPr algn="ctr"/>
                      <a:endParaRPr lang="en-GB" sz="1100" dirty="0"/>
                    </a:p>
                  </a:txBody>
                  <a:tcPr/>
                </a:tc>
                <a:tc gridSpan="2">
                  <a:txBody>
                    <a:bodyPr/>
                    <a:lstStyle/>
                    <a:p>
                      <a:pPr algn="ctr"/>
                      <a:r>
                        <a:rPr lang="en-GB" sz="1100" dirty="0"/>
                        <a:t>Vocabulary</a:t>
                      </a:r>
                    </a:p>
                  </a:txBody>
                  <a:tcPr/>
                </a:tc>
                <a:tc hMerge="1">
                  <a:txBody>
                    <a:bodyPr/>
                    <a:lstStyle/>
                    <a:p>
                      <a:endParaRPr lang="en-GB" dirty="0"/>
                    </a:p>
                  </a:txBody>
                  <a:tcPr/>
                </a:tc>
                <a:extLst>
                  <a:ext uri="{0D108BD9-81ED-4DB2-BD59-A6C34878D82A}">
                    <a16:rowId xmlns:a16="http://schemas.microsoft.com/office/drawing/2014/main" val="96402867"/>
                  </a:ext>
                </a:extLst>
              </a:tr>
              <a:tr h="1302696">
                <a:tc rowSpan="4" gridSpan="2">
                  <a:txBody>
                    <a:bodyPr/>
                    <a:lstStyle/>
                    <a:p>
                      <a:pPr marL="0" indent="0">
                        <a:buFont typeface="Arial" panose="020B0604020202020204" pitchFamily="34" charset="0"/>
                        <a:buNone/>
                      </a:pPr>
                      <a:r>
                        <a:rPr lang="en-GB" sz="1100" dirty="0"/>
                        <a:t>Place</a:t>
                      </a:r>
                      <a:r>
                        <a:rPr lang="en-GB" sz="1100" baseline="0" dirty="0"/>
                        <a:t> knowledge - </a:t>
                      </a:r>
                      <a:r>
                        <a:rPr lang="en-GB" sz="1100" dirty="0"/>
                        <a:t>understand geographical similarities and differences through studying the human and physical geography of a small area of the United Kingdom, and of a small area in a contrasting non-European country.</a:t>
                      </a:r>
                    </a:p>
                    <a:p>
                      <a:pPr marL="0" indent="0">
                        <a:buFont typeface="Arial" panose="020B0604020202020204" pitchFamily="34" charset="0"/>
                        <a:buNone/>
                      </a:pPr>
                      <a:r>
                        <a:rPr lang="en-GB" sz="1100" dirty="0"/>
                        <a:t>Human and physical geography</a:t>
                      </a:r>
                      <a:r>
                        <a:rPr lang="en-GB" sz="1100" baseline="0" dirty="0"/>
                        <a:t> - </a:t>
                      </a:r>
                      <a:r>
                        <a:rPr lang="en-GB" sz="1100" dirty="0"/>
                        <a:t>use basic geographical vocabulary to refer to:  key physical features, including: beach, cliff, coast, forest, hill, mountain, sea, ocean, river, soil, valley, vegetation, season and weather  key human features, including: city, town, village, factory, farm, house, office, port, harbour and shop.</a:t>
                      </a:r>
                    </a:p>
                    <a:p>
                      <a:pPr marL="0" indent="0">
                        <a:buFont typeface="Arial" panose="020B0604020202020204" pitchFamily="34" charset="0"/>
                        <a:buNone/>
                      </a:pPr>
                      <a:r>
                        <a:rPr lang="en-GB" sz="1100" dirty="0"/>
                        <a:t>Geographical skills and fieldwork</a:t>
                      </a:r>
                      <a:r>
                        <a:rPr lang="en-GB" sz="1100" baseline="0" dirty="0"/>
                        <a:t> - </a:t>
                      </a:r>
                      <a:r>
                        <a:rPr lang="en-GB" sz="1100" dirty="0"/>
                        <a:t>use aerial photographs and plan perspectives to recognise landmarks and basic human and physical features; devise a simple map; and use and construct basic symbols in a key.</a:t>
                      </a:r>
                    </a:p>
                  </a:txBody>
                  <a:tcPr/>
                </a:tc>
                <a:tc rowSpan="4" hMerge="1">
                  <a:txBody>
                    <a:bodyPr/>
                    <a:lstStyle/>
                    <a:p>
                      <a:endParaRPr lang="en-GB"/>
                    </a:p>
                  </a:txBody>
                  <a:tcPr/>
                </a:tc>
                <a:tc rowSpan="8" gridSpan="4">
                  <a:txBody>
                    <a:bodyPr/>
                    <a:lstStyle/>
                    <a:p>
                      <a:r>
                        <a:rPr lang="en-GB" sz="1100" kern="1200" dirty="0">
                          <a:solidFill>
                            <a:srgbClr val="FF0000"/>
                          </a:solidFill>
                          <a:effectLst/>
                          <a:latin typeface="+mn-lt"/>
                          <a:ea typeface="+mn-ea"/>
                          <a:cs typeface="+mn-cs"/>
                        </a:rPr>
                        <a:t>To know how</a:t>
                      </a:r>
                      <a:r>
                        <a:rPr lang="en-GB" sz="1100" kern="1200" baseline="0" dirty="0">
                          <a:solidFill>
                            <a:srgbClr val="FF0000"/>
                          </a:solidFill>
                          <a:effectLst/>
                          <a:latin typeface="+mn-lt"/>
                          <a:ea typeface="+mn-ea"/>
                          <a:cs typeface="+mn-cs"/>
                        </a:rPr>
                        <a:t> to </a:t>
                      </a:r>
                      <a:r>
                        <a:rPr lang="en-GB" sz="1100" kern="1200" dirty="0">
                          <a:solidFill>
                            <a:srgbClr val="FF0000"/>
                          </a:solidFill>
                          <a:effectLst/>
                          <a:latin typeface="+mn-lt"/>
                          <a:ea typeface="+mn-ea"/>
                          <a:cs typeface="+mn-cs"/>
                        </a:rPr>
                        <a:t>contrast their local landscapes and streetscapes to those they will find on a regional, national and global basis</a:t>
                      </a:r>
                    </a:p>
                    <a:p>
                      <a:r>
                        <a:rPr lang="en-GB" sz="1100" kern="1200" dirty="0">
                          <a:solidFill>
                            <a:srgbClr val="FF0000"/>
                          </a:solidFill>
                          <a:effectLst/>
                          <a:latin typeface="+mn-lt"/>
                          <a:ea typeface="+mn-ea"/>
                          <a:cs typeface="+mn-cs"/>
                        </a:rPr>
                        <a:t>To</a:t>
                      </a:r>
                      <a:r>
                        <a:rPr lang="en-GB" sz="1100" kern="1200" baseline="0" dirty="0">
                          <a:solidFill>
                            <a:srgbClr val="FF0000"/>
                          </a:solidFill>
                          <a:effectLst/>
                          <a:latin typeface="+mn-lt"/>
                          <a:ea typeface="+mn-ea"/>
                          <a:cs typeface="+mn-cs"/>
                        </a:rPr>
                        <a:t> know how to f</a:t>
                      </a:r>
                      <a:r>
                        <a:rPr lang="en-GB" sz="1100" kern="1200" dirty="0">
                          <a:solidFill>
                            <a:srgbClr val="FF0000"/>
                          </a:solidFill>
                          <a:effectLst/>
                          <a:latin typeface="+mn-lt"/>
                          <a:ea typeface="+mn-ea"/>
                          <a:cs typeface="+mn-cs"/>
                        </a:rPr>
                        <a:t>ocus on the positive/tourism-style view of the world</a:t>
                      </a:r>
                      <a:r>
                        <a:rPr lang="en-GB" sz="1100" kern="1200" baseline="0" dirty="0">
                          <a:solidFill>
                            <a:srgbClr val="FF0000"/>
                          </a:solidFill>
                          <a:effectLst/>
                          <a:latin typeface="+mn-lt"/>
                          <a:ea typeface="+mn-ea"/>
                          <a:cs typeface="+mn-cs"/>
                        </a:rPr>
                        <a:t> (ask: w</a:t>
                      </a:r>
                      <a:r>
                        <a:rPr lang="en-GB" sz="1100" kern="1200" dirty="0">
                          <a:solidFill>
                            <a:srgbClr val="FF0000"/>
                          </a:solidFill>
                          <a:effectLst/>
                          <a:latin typeface="+mn-lt"/>
                          <a:ea typeface="+mn-ea"/>
                          <a:cs typeface="+mn-cs"/>
                        </a:rPr>
                        <a:t>hy are places like they are? How are they changing? Who is looking after them? How might they look in the future if populations continue to grow, if resource-hungry nations continue to exploit environments and the rush for people to live in cities continues?)</a:t>
                      </a:r>
                    </a:p>
                    <a:p>
                      <a:r>
                        <a:rPr lang="en-GB" sz="1100" kern="1200" dirty="0">
                          <a:solidFill>
                            <a:srgbClr val="FF0000"/>
                          </a:solidFill>
                          <a:effectLst/>
                          <a:latin typeface="+mn-lt"/>
                          <a:ea typeface="+mn-ea"/>
                          <a:cs typeface="+mn-cs"/>
                        </a:rPr>
                        <a:t> To know what are the positives to living here/there? What are the compromises? How could things be different if there were more people, more traffic or more trees, plants or wildlife?</a:t>
                      </a:r>
                      <a:endParaRPr lang="en-GB" sz="1100" baseline="0" dirty="0">
                        <a:solidFill>
                          <a:srgbClr val="FFC000"/>
                        </a:solidFill>
                      </a:endParaRPr>
                    </a:p>
                    <a:p>
                      <a:pPr algn="l"/>
                      <a:r>
                        <a:rPr lang="en-GB" sz="1100" dirty="0">
                          <a:solidFill>
                            <a:srgbClr val="FFC000"/>
                          </a:solidFill>
                        </a:rPr>
                        <a:t>To know that</a:t>
                      </a:r>
                      <a:r>
                        <a:rPr lang="en-GB" sz="1100" baseline="0" dirty="0">
                          <a:solidFill>
                            <a:srgbClr val="FFC000"/>
                          </a:solidFill>
                        </a:rPr>
                        <a:t> UK is an island therefore has a very long coast. It is quite a long way to travel all around the coast line. </a:t>
                      </a:r>
                    </a:p>
                    <a:p>
                      <a:pPr algn="l"/>
                      <a:r>
                        <a:rPr lang="en-GB" sz="1100" baseline="0" dirty="0">
                          <a:solidFill>
                            <a:srgbClr val="FFC000"/>
                          </a:solidFill>
                        </a:rPr>
                        <a:t>To know that there are rocky, sandy and pebbly beaches as well as high cliffs in different places. There are people with jobs on the coast which are very different to people’s jobs near where the children live.  They might catch food (fish) they might help people (life savers like British Patrol or RNLI)  or they may sell fish and chips and </a:t>
                      </a:r>
                      <a:r>
                        <a:rPr lang="en-GB" sz="1100" baseline="0" dirty="0" err="1">
                          <a:solidFill>
                            <a:srgbClr val="FFC000"/>
                          </a:solidFill>
                        </a:rPr>
                        <a:t>icecream</a:t>
                      </a:r>
                      <a:r>
                        <a:rPr lang="en-GB" sz="1100" baseline="0" dirty="0">
                          <a:solidFill>
                            <a:srgbClr val="FFC000"/>
                          </a:solidFill>
                        </a:rPr>
                        <a:t>. </a:t>
                      </a:r>
                    </a:p>
                    <a:p>
                      <a:pPr algn="l"/>
                      <a:r>
                        <a:rPr lang="en-GB" sz="1100" baseline="0" dirty="0">
                          <a:solidFill>
                            <a:srgbClr val="FFC000"/>
                          </a:solidFill>
                        </a:rPr>
                        <a:t>To know that people like going to the costs when it is sunny and </a:t>
                      </a:r>
                      <a:r>
                        <a:rPr lang="en-US" sz="1100" kern="1200" dirty="0">
                          <a:solidFill>
                            <a:srgbClr val="FFC000"/>
                          </a:solidFill>
                          <a:effectLst/>
                          <a:latin typeface="+mn-lt"/>
                          <a:ea typeface="+mn-ea"/>
                          <a:cs typeface="+mn-cs"/>
                        </a:rPr>
                        <a:t>like going for walks on high cliffs so that they can look out to sea.</a:t>
                      </a:r>
                    </a:p>
                    <a:p>
                      <a:pPr algn="l"/>
                      <a:r>
                        <a:rPr lang="en-US" sz="1100" kern="1200" dirty="0">
                          <a:solidFill>
                            <a:srgbClr val="FFC000"/>
                          </a:solidFill>
                          <a:effectLst/>
                          <a:latin typeface="+mn-lt"/>
                          <a:ea typeface="+mn-ea"/>
                          <a:cs typeface="+mn-cs"/>
                        </a:rPr>
                        <a:t>To know</a:t>
                      </a:r>
                      <a:r>
                        <a:rPr lang="en-US" sz="1100" kern="1200" baseline="0" dirty="0">
                          <a:solidFill>
                            <a:srgbClr val="FFC000"/>
                          </a:solidFill>
                          <a:effectLst/>
                          <a:latin typeface="+mn-lt"/>
                          <a:ea typeface="+mn-ea"/>
                          <a:cs typeface="+mn-cs"/>
                        </a:rPr>
                        <a:t> that </a:t>
                      </a:r>
                      <a:r>
                        <a:rPr lang="en-US" sz="1100" kern="1200" dirty="0">
                          <a:solidFill>
                            <a:srgbClr val="FFC000"/>
                          </a:solidFill>
                          <a:effectLst/>
                          <a:latin typeface="+mn-lt"/>
                          <a:ea typeface="+mn-ea"/>
                          <a:cs typeface="+mn-cs"/>
                        </a:rPr>
                        <a:t>we live on an island, and that it is only ever a maximum of seventy miles before we reach the sea wherever we are in the UK! It is not that far from one side of the island to the other.</a:t>
                      </a:r>
                      <a:endParaRPr lang="en-GB" sz="1100" dirty="0">
                        <a:solidFill>
                          <a:srgbClr val="FFC000"/>
                        </a:solidFill>
                      </a:endParaRPr>
                    </a:p>
                    <a:p>
                      <a:r>
                        <a:rPr lang="en-GB" sz="1100" dirty="0">
                          <a:solidFill>
                            <a:srgbClr val="00CC00"/>
                          </a:solidFill>
                        </a:rPr>
                        <a:t>To know that som</a:t>
                      </a:r>
                      <a:r>
                        <a:rPr lang="en-GB" sz="1100" kern="1200" dirty="0">
                          <a:solidFill>
                            <a:srgbClr val="00CC00"/>
                          </a:solidFill>
                          <a:effectLst/>
                          <a:latin typeface="+mn-lt"/>
                          <a:ea typeface="+mn-ea"/>
                          <a:cs typeface="+mn-cs"/>
                        </a:rPr>
                        <a:t>e places in the world are very remote, such as parts of the continent of South America. The Amazon rainforest spans multiple countries; it is not just in Brazil. The area covered by the Amazon River and rainforest is called the Amazon Basin, and it has a diversity of landscapes: towns as well as busy cities.</a:t>
                      </a:r>
                      <a:endParaRPr lang="en-GB" sz="1100" baseline="0" dirty="0">
                        <a:solidFill>
                          <a:srgbClr val="00CC00"/>
                        </a:solidFill>
                      </a:endParaRPr>
                    </a:p>
                    <a:p>
                      <a:pPr algn="l"/>
                      <a:r>
                        <a:rPr lang="en-GB" sz="1100" dirty="0">
                          <a:solidFill>
                            <a:srgbClr val="0070C0"/>
                          </a:solidFill>
                        </a:rPr>
                        <a:t>To know that </a:t>
                      </a:r>
                      <a:r>
                        <a:rPr lang="en-GB" sz="1100" dirty="0" err="1">
                          <a:solidFill>
                            <a:srgbClr val="0070C0"/>
                          </a:solidFill>
                        </a:rPr>
                        <a:t>hu</a:t>
                      </a:r>
                      <a:r>
                        <a:rPr lang="en-US" sz="1100" kern="1200" dirty="0">
                          <a:solidFill>
                            <a:srgbClr val="0070C0"/>
                          </a:solidFill>
                          <a:effectLst/>
                          <a:latin typeface="+mn-lt"/>
                          <a:ea typeface="+mn-ea"/>
                          <a:cs typeface="+mn-cs"/>
                        </a:rPr>
                        <a:t>man geography and the way we view locations can be influenced by the building styles we see.</a:t>
                      </a:r>
                    </a:p>
                    <a:p>
                      <a:pPr algn="l"/>
                      <a:r>
                        <a:rPr lang="en-US" sz="1100" kern="1200" baseline="0" dirty="0">
                          <a:solidFill>
                            <a:srgbClr val="0070C0"/>
                          </a:solidFill>
                          <a:effectLst/>
                          <a:latin typeface="+mn-lt"/>
                          <a:ea typeface="+mn-ea"/>
                          <a:cs typeface="+mn-cs"/>
                        </a:rPr>
                        <a:t>To know that h</a:t>
                      </a:r>
                      <a:r>
                        <a:rPr lang="en-US" sz="1100" kern="1200" dirty="0">
                          <a:solidFill>
                            <a:srgbClr val="0070C0"/>
                          </a:solidFill>
                          <a:effectLst/>
                          <a:latin typeface="+mn-lt"/>
                          <a:ea typeface="+mn-ea"/>
                          <a:cs typeface="+mn-cs"/>
                        </a:rPr>
                        <a:t>ardened concrete is very similar to these buildings’ styles, and concrete is at the core of every modern building</a:t>
                      </a:r>
                      <a:endParaRPr lang="en-GB" sz="1100" baseline="0" dirty="0">
                        <a:solidFill>
                          <a:srgbClr val="0070C0"/>
                        </a:solidFill>
                      </a:endParaRPr>
                    </a:p>
                    <a:p>
                      <a:pPr algn="l"/>
                      <a:r>
                        <a:rPr lang="en-GB" sz="1100" dirty="0">
                          <a:solidFill>
                            <a:srgbClr val="FF33CC"/>
                          </a:solidFill>
                        </a:rPr>
                        <a:t>To</a:t>
                      </a:r>
                      <a:r>
                        <a:rPr lang="en-GB" sz="1100" baseline="0" dirty="0">
                          <a:solidFill>
                            <a:srgbClr val="FF33CC"/>
                          </a:solidFill>
                        </a:rPr>
                        <a:t> s</a:t>
                      </a:r>
                      <a:r>
                        <a:rPr lang="en-US" sz="1100" kern="1200" dirty="0" err="1">
                          <a:solidFill>
                            <a:srgbClr val="FF33CC"/>
                          </a:solidFill>
                          <a:effectLst/>
                          <a:latin typeface="+mn-lt"/>
                          <a:ea typeface="+mn-ea"/>
                          <a:cs typeface="+mn-cs"/>
                        </a:rPr>
                        <a:t>tudy</a:t>
                      </a:r>
                      <a:r>
                        <a:rPr lang="en-US" sz="1100" kern="1200" dirty="0">
                          <a:solidFill>
                            <a:srgbClr val="FF33CC"/>
                          </a:solidFill>
                          <a:effectLst/>
                          <a:latin typeface="+mn-lt"/>
                          <a:ea typeface="+mn-ea"/>
                          <a:cs typeface="+mn-cs"/>
                        </a:rPr>
                        <a:t> the images and online videos carefully</a:t>
                      </a:r>
                      <a:r>
                        <a:rPr lang="en-US" sz="1100" kern="1200" baseline="0" dirty="0">
                          <a:solidFill>
                            <a:srgbClr val="FF33CC"/>
                          </a:solidFill>
                          <a:effectLst/>
                          <a:latin typeface="+mn-lt"/>
                          <a:ea typeface="+mn-ea"/>
                          <a:cs typeface="+mn-cs"/>
                        </a:rPr>
                        <a:t> and u</a:t>
                      </a:r>
                      <a:r>
                        <a:rPr lang="en-US" sz="1100" kern="1200" dirty="0">
                          <a:solidFill>
                            <a:srgbClr val="FF33CC"/>
                          </a:solidFill>
                          <a:effectLst/>
                          <a:latin typeface="+mn-lt"/>
                          <a:ea typeface="+mn-ea"/>
                          <a:cs typeface="+mn-cs"/>
                        </a:rPr>
                        <a:t>sing these to identify key vocabulary first.</a:t>
                      </a:r>
                    </a:p>
                    <a:p>
                      <a:pPr algn="l"/>
                      <a:r>
                        <a:rPr lang="en-US" sz="1100" kern="1200" dirty="0">
                          <a:solidFill>
                            <a:srgbClr val="FF33CC"/>
                          </a:solidFill>
                          <a:effectLst/>
                          <a:latin typeface="+mn-lt"/>
                          <a:ea typeface="+mn-ea"/>
                          <a:cs typeface="+mn-cs"/>
                        </a:rPr>
                        <a:t>To</a:t>
                      </a:r>
                      <a:r>
                        <a:rPr lang="en-US" sz="1100" kern="1200" baseline="0" dirty="0">
                          <a:solidFill>
                            <a:srgbClr val="FF33CC"/>
                          </a:solidFill>
                          <a:effectLst/>
                          <a:latin typeface="+mn-lt"/>
                          <a:ea typeface="+mn-ea"/>
                          <a:cs typeface="+mn-cs"/>
                        </a:rPr>
                        <a:t> contrast </a:t>
                      </a:r>
                      <a:r>
                        <a:rPr lang="en-US" sz="1100" kern="1200" dirty="0">
                          <a:solidFill>
                            <a:srgbClr val="FF33CC"/>
                          </a:solidFill>
                          <a:effectLst/>
                          <a:latin typeface="+mn-lt"/>
                          <a:ea typeface="+mn-ea"/>
                          <a:cs typeface="+mn-cs"/>
                        </a:rPr>
                        <a:t>somewhere small (your locality) with a big city work to draw parallels with both the human and physical geography. </a:t>
                      </a:r>
                      <a:endParaRPr lang="en-GB" sz="1100" dirty="0">
                        <a:solidFill>
                          <a:srgbClr val="7030A0"/>
                        </a:solidFill>
                      </a:endParaRPr>
                    </a:p>
                    <a:p>
                      <a:pPr lvl="0"/>
                      <a:r>
                        <a:rPr lang="en-GB" sz="1100" dirty="0">
                          <a:solidFill>
                            <a:srgbClr val="7030A0"/>
                          </a:solidFill>
                        </a:rPr>
                        <a:t>To be</a:t>
                      </a:r>
                      <a:r>
                        <a:rPr lang="en-GB" sz="1100" baseline="0" dirty="0">
                          <a:solidFill>
                            <a:srgbClr val="7030A0"/>
                          </a:solidFill>
                        </a:rPr>
                        <a:t> able to</a:t>
                      </a:r>
                      <a:r>
                        <a:rPr lang="en-GB" sz="1100" kern="1200" dirty="0">
                          <a:solidFill>
                            <a:srgbClr val="7030A0"/>
                          </a:solidFill>
                          <a:effectLst/>
                          <a:latin typeface="+mn-lt"/>
                          <a:ea typeface="+mn-ea"/>
                          <a:cs typeface="+mn-cs"/>
                        </a:rPr>
                        <a:t> explain the reasons for going on a journey to one of the four countries and continents in this unit.</a:t>
                      </a:r>
                    </a:p>
                    <a:p>
                      <a:pPr lvl="0"/>
                      <a:r>
                        <a:rPr lang="en-GB" sz="1100" kern="1200" dirty="0">
                          <a:solidFill>
                            <a:srgbClr val="7030A0"/>
                          </a:solidFill>
                          <a:effectLst/>
                          <a:latin typeface="+mn-lt"/>
                          <a:ea typeface="+mn-ea"/>
                          <a:cs typeface="+mn-cs"/>
                        </a:rPr>
                        <a:t>To be able to describe the landscape and people in this place.</a:t>
                      </a:r>
                    </a:p>
                    <a:p>
                      <a:r>
                        <a:rPr lang="en-US" sz="1100" kern="1200" dirty="0">
                          <a:solidFill>
                            <a:srgbClr val="7030A0"/>
                          </a:solidFill>
                          <a:effectLst/>
                          <a:latin typeface="+mn-lt"/>
                          <a:ea typeface="+mn-ea"/>
                          <a:cs typeface="+mn-cs"/>
                        </a:rPr>
                        <a:t>To</a:t>
                      </a:r>
                      <a:r>
                        <a:rPr lang="en-US" sz="1100" kern="1200" baseline="0" dirty="0">
                          <a:solidFill>
                            <a:srgbClr val="7030A0"/>
                          </a:solidFill>
                          <a:effectLst/>
                          <a:latin typeface="+mn-lt"/>
                          <a:ea typeface="+mn-ea"/>
                          <a:cs typeface="+mn-cs"/>
                        </a:rPr>
                        <a:t> be able to take part in a</a:t>
                      </a:r>
                      <a:r>
                        <a:rPr lang="en-US" sz="1100" kern="1200" dirty="0">
                          <a:solidFill>
                            <a:srgbClr val="7030A0"/>
                          </a:solidFill>
                          <a:effectLst/>
                          <a:latin typeface="+mn-lt"/>
                          <a:ea typeface="+mn-ea"/>
                          <a:cs typeface="+mn-cs"/>
                        </a:rPr>
                        <a:t> role play in imagining what a journey would be like.</a:t>
                      </a:r>
                      <a:endParaRPr lang="en-GB" sz="1100" dirty="0">
                        <a:solidFill>
                          <a:srgbClr val="7030A0"/>
                        </a:solidFill>
                      </a:endParaRPr>
                    </a:p>
                    <a:p>
                      <a:pPr algn="l"/>
                      <a:endParaRPr lang="en-GB" sz="1100" dirty="0">
                        <a:solidFill>
                          <a:srgbClr val="7030A0"/>
                        </a:solidFill>
                      </a:endParaRPr>
                    </a:p>
                  </a:txBody>
                  <a:tcPr/>
                </a:tc>
                <a:tc rowSpan="8" hMerge="1">
                  <a:txBody>
                    <a:bodyPr/>
                    <a:lstStyle/>
                    <a:p>
                      <a:endParaRPr lang="en-GB" sz="1100" dirty="0"/>
                    </a:p>
                  </a:txBody>
                  <a:tcPr/>
                </a:tc>
                <a:tc rowSpan="8" hMerge="1">
                  <a:txBody>
                    <a:bodyPr/>
                    <a:lstStyle/>
                    <a:p>
                      <a:endParaRPr lang="en-GB"/>
                    </a:p>
                  </a:txBody>
                  <a:tcPr/>
                </a:tc>
                <a:tc rowSpan="8" hMerge="1">
                  <a:txBody>
                    <a:bodyPr/>
                    <a:lstStyle/>
                    <a:p>
                      <a:endParaRPr lang="en-GB" sz="1100" dirty="0"/>
                    </a:p>
                  </a:txBody>
                  <a:tcPr/>
                </a:tc>
                <a:tc gridSpan="2">
                  <a:txBody>
                    <a:bodyPr/>
                    <a:lstStyle/>
                    <a:p>
                      <a:r>
                        <a:rPr lang="en-GB" sz="1100" dirty="0"/>
                        <a:t>World,</a:t>
                      </a:r>
                      <a:r>
                        <a:rPr lang="en-GB" sz="1100" baseline="0" dirty="0"/>
                        <a:t> United Kingdom, England, Wales, Scotland, Northern Ireland, school, car, plane, building, </a:t>
                      </a:r>
                      <a:r>
                        <a:rPr lang="en-GB" sz="1100" baseline="0" dirty="0" err="1"/>
                        <a:t>highstreet</a:t>
                      </a:r>
                      <a:r>
                        <a:rPr lang="en-GB" sz="1100" baseline="0" dirty="0"/>
                        <a:t>, landmark, sea, seaside, coastline, </a:t>
                      </a:r>
                      <a:r>
                        <a:rPr lang="en-US" sz="1100" kern="1200" dirty="0">
                          <a:solidFill>
                            <a:schemeClr val="tx1"/>
                          </a:solidFill>
                          <a:effectLst/>
                          <a:latin typeface="+mn-lt"/>
                          <a:ea typeface="+mn-ea"/>
                          <a:cs typeface="+mn-cs"/>
                        </a:rPr>
                        <a:t>sand, water, waves, rocks, pebbles,, windsurf,</a:t>
                      </a:r>
                      <a:r>
                        <a:rPr lang="en-US" sz="1100" kern="1200" baseline="0" dirty="0">
                          <a:solidFill>
                            <a:schemeClr val="tx1"/>
                          </a:solidFill>
                          <a:effectLst/>
                          <a:latin typeface="+mn-lt"/>
                          <a:ea typeface="+mn-ea"/>
                          <a:cs typeface="+mn-cs"/>
                        </a:rPr>
                        <a:t> </a:t>
                      </a:r>
                      <a:r>
                        <a:rPr lang="en-US" sz="1100" kern="1200" dirty="0">
                          <a:solidFill>
                            <a:schemeClr val="tx1"/>
                          </a:solidFill>
                          <a:effectLst/>
                          <a:latin typeface="+mn-lt"/>
                          <a:ea typeface="+mn-ea"/>
                          <a:cs typeface="+mn-cs"/>
                        </a:rPr>
                        <a:t>windbreaks, cafe, deckchair, lifeboat, rainforest, hot, wet,</a:t>
                      </a:r>
                      <a:r>
                        <a:rPr lang="en-US" sz="1100" kern="1200" baseline="0" dirty="0">
                          <a:solidFill>
                            <a:schemeClr val="tx1"/>
                          </a:solidFill>
                          <a:effectLst/>
                          <a:latin typeface="+mn-lt"/>
                          <a:ea typeface="+mn-ea"/>
                          <a:cs typeface="+mn-cs"/>
                        </a:rPr>
                        <a:t> sun, different, animals, Africa, climate, Equator, mountains, harbor, continent, capital, country</a:t>
                      </a:r>
                      <a:endParaRPr lang="en-GB" sz="1100" dirty="0"/>
                    </a:p>
                  </a:txBody>
                  <a:tcPr/>
                </a:tc>
                <a:tc hMerge="1">
                  <a:txBody>
                    <a:bodyPr/>
                    <a:lstStyle/>
                    <a:p>
                      <a:endParaRPr lang="en-GB" dirty="0"/>
                    </a:p>
                  </a:txBody>
                  <a:tcPr/>
                </a:tc>
                <a:extLst>
                  <a:ext uri="{0D108BD9-81ED-4DB2-BD59-A6C34878D82A}">
                    <a16:rowId xmlns:a16="http://schemas.microsoft.com/office/drawing/2014/main" val="1267818584"/>
                  </a:ext>
                </a:extLst>
              </a:tr>
              <a:tr h="266817">
                <a:tc gridSpan="2" vMerge="1">
                  <a:txBody>
                    <a:bodyPr/>
                    <a:lstStyle/>
                    <a:p>
                      <a:endParaRPr lang="en-GB"/>
                    </a:p>
                  </a:txBody>
                  <a:tcPr/>
                </a:tc>
                <a:tc hMerge="1" v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a:txBody>
                    <a:bodyPr/>
                    <a:lstStyle/>
                    <a:p>
                      <a:r>
                        <a:rPr lang="en-GB" sz="1100" dirty="0"/>
                        <a:t>People</a:t>
                      </a:r>
                      <a:r>
                        <a:rPr lang="en-GB" sz="1100" baseline="0" dirty="0"/>
                        <a:t> of interest</a:t>
                      </a:r>
                      <a:endParaRPr lang="en-GB" sz="1100" dirty="0"/>
                    </a:p>
                  </a:txBody>
                  <a:tcPr/>
                </a:tc>
                <a:tc>
                  <a:txBody>
                    <a:bodyPr/>
                    <a:lstStyle/>
                    <a:p>
                      <a:r>
                        <a:rPr lang="en-GB" sz="1100" dirty="0"/>
                        <a:t>Linked Texts</a:t>
                      </a:r>
                    </a:p>
                  </a:txBody>
                  <a:tcPr/>
                </a:tc>
                <a:extLst>
                  <a:ext uri="{0D108BD9-81ED-4DB2-BD59-A6C34878D82A}">
                    <a16:rowId xmlns:a16="http://schemas.microsoft.com/office/drawing/2014/main" val="2186994959"/>
                  </a:ext>
                </a:extLst>
              </a:tr>
              <a:tr h="1383010">
                <a:tc gridSpan="2" vMerge="1">
                  <a:txBody>
                    <a:bodyPr/>
                    <a:lstStyle/>
                    <a:p>
                      <a:endParaRPr lang="en-GB" sz="1100" dirty="0"/>
                    </a:p>
                  </a:txBody>
                  <a:tcPr/>
                </a:tc>
                <a:tc hMerge="1" vMerge="1">
                  <a:txBody>
                    <a:bodyPr/>
                    <a:lstStyle/>
                    <a:p>
                      <a:endParaRPr lang="en-GB"/>
                    </a:p>
                  </a:txBody>
                  <a:tcPr/>
                </a:tc>
                <a:tc gridSpan="4" vMerge="1">
                  <a:txBody>
                    <a:bodyPr/>
                    <a:lstStyle/>
                    <a:p>
                      <a:endParaRPr lang="en-GB"/>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1100" dirty="0"/>
                        <a:t>RNLI school visit</a:t>
                      </a:r>
                    </a:p>
                    <a:p>
                      <a:pPr marL="0" marR="0" lvl="0" indent="0" algn="l" defTabSz="1280160" rtl="0" eaLnBrk="1" fontAlgn="auto" latinLnBrk="0" hangingPunct="1">
                        <a:lnSpc>
                          <a:spcPct val="100000"/>
                        </a:lnSpc>
                        <a:spcBef>
                          <a:spcPts val="0"/>
                        </a:spcBef>
                        <a:spcAft>
                          <a:spcPts val="0"/>
                        </a:spcAft>
                        <a:buClrTx/>
                        <a:buSzTx/>
                        <a:buFontTx/>
                        <a:buNone/>
                        <a:tabLst/>
                        <a:defRPr/>
                      </a:pPr>
                      <a:endParaRPr lang="en-GB" sz="1100" dirty="0"/>
                    </a:p>
                  </a:txBody>
                  <a:tcPr/>
                </a:tc>
                <a:tc>
                  <a:txBody>
                    <a:bodyPr/>
                    <a:lstStyle/>
                    <a:p>
                      <a:r>
                        <a:rPr lang="en-GB" sz="1100" baseline="0" dirty="0"/>
                        <a:t>‘City shapes’ by Diana Murray</a:t>
                      </a:r>
                    </a:p>
                    <a:p>
                      <a:r>
                        <a:rPr lang="en-GB" sz="1100" baseline="0" dirty="0"/>
                        <a:t>‘Green </a:t>
                      </a:r>
                      <a:r>
                        <a:rPr lang="en-GB" sz="1100" baseline="0" dirty="0" err="1"/>
                        <a:t>Green</a:t>
                      </a:r>
                      <a:r>
                        <a:rPr lang="en-GB" sz="1100" baseline="0" dirty="0"/>
                        <a:t> a Community Gardening Story’ by Marie </a:t>
                      </a:r>
                      <a:r>
                        <a:rPr lang="en-GB" sz="1100" baseline="0" dirty="0" err="1"/>
                        <a:t>Lamba</a:t>
                      </a:r>
                      <a:endParaRPr lang="en-GB" sz="1100" baseline="0" dirty="0"/>
                    </a:p>
                    <a:p>
                      <a:r>
                        <a:rPr lang="en-GB" sz="1100" baseline="0" dirty="0"/>
                        <a:t>‘The Lemon Tree’ by Katherine Graham</a:t>
                      </a:r>
                    </a:p>
                    <a:p>
                      <a:r>
                        <a:rPr lang="en-GB" sz="1100" baseline="0" dirty="0"/>
                        <a:t>‘It takes a Village’ Jane-Cowan Fletcher</a:t>
                      </a:r>
                    </a:p>
                    <a:p>
                      <a:r>
                        <a:rPr lang="en-GB" sz="1100" baseline="0" dirty="0"/>
                        <a:t>‘The One Day House’ by Julia Durango</a:t>
                      </a:r>
                    </a:p>
                  </a:txBody>
                  <a:tcPr/>
                </a:tc>
                <a:extLst>
                  <a:ext uri="{0D108BD9-81ED-4DB2-BD59-A6C34878D82A}">
                    <a16:rowId xmlns:a16="http://schemas.microsoft.com/office/drawing/2014/main" val="3817116731"/>
                  </a:ext>
                </a:extLst>
              </a:tr>
              <a:tr h="266817">
                <a:tc gridSpan="2" vMerge="1">
                  <a:txBody>
                    <a:bodyPr/>
                    <a:lstStyle/>
                    <a:p>
                      <a:endParaRPr lang="en-GB"/>
                    </a:p>
                  </a:txBody>
                  <a:tcPr/>
                </a:tc>
                <a:tc hMerge="1" v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gridSpan="2">
                  <a:txBody>
                    <a:bodyPr/>
                    <a:lstStyle/>
                    <a:p>
                      <a:pPr algn="ctr"/>
                      <a:r>
                        <a:rPr lang="en-GB" sz="1100" dirty="0"/>
                        <a:t>Disciplinary Knowledge</a:t>
                      </a:r>
                    </a:p>
                  </a:txBody>
                  <a:tcPr/>
                </a:tc>
                <a:tc hMerge="1">
                  <a:txBody>
                    <a:bodyPr/>
                    <a:lstStyle/>
                    <a:p>
                      <a:endParaRPr lang="en-GB"/>
                    </a:p>
                  </a:txBody>
                  <a:tcPr/>
                </a:tc>
                <a:extLst>
                  <a:ext uri="{0D108BD9-81ED-4DB2-BD59-A6C34878D82A}">
                    <a16:rowId xmlns:a16="http://schemas.microsoft.com/office/drawing/2014/main" val="161394966"/>
                  </a:ext>
                </a:extLst>
              </a:tr>
              <a:tr h="266817">
                <a:tc gridSpan="2">
                  <a:txBody>
                    <a:bodyPr/>
                    <a:lstStyle/>
                    <a:p>
                      <a:pPr algn="ctr"/>
                      <a:r>
                        <a:rPr lang="en-GB" sz="1100" dirty="0"/>
                        <a:t>Prior Learning</a:t>
                      </a:r>
                    </a:p>
                  </a:txBody>
                  <a:tcPr/>
                </a:tc>
                <a:tc hMerge="1">
                  <a:txBody>
                    <a:bodyPr/>
                    <a:lstStyle/>
                    <a:p>
                      <a:endParaRPr lang="en-GB"/>
                    </a:p>
                  </a:txBody>
                  <a:tcPr/>
                </a:tc>
                <a:tc gridSpan="4" vMerge="1">
                  <a:txBody>
                    <a:bodyPr/>
                    <a:lstStyle/>
                    <a:p>
                      <a:pPr algn="ctr"/>
                      <a:endParaRPr lang="en-GB" sz="1100" dirty="0"/>
                    </a:p>
                  </a:txBody>
                  <a:tcPr/>
                </a:tc>
                <a:tc hMerge="1" vMerge="1">
                  <a:txBody>
                    <a:bodyPr/>
                    <a:lstStyle/>
                    <a:p>
                      <a:pPr algn="ctr"/>
                      <a:endParaRPr lang="en-GB" sz="1100" dirty="0"/>
                    </a:p>
                  </a:txBody>
                  <a:tcPr/>
                </a:tc>
                <a:tc hMerge="1" vMerge="1">
                  <a:txBody>
                    <a:bodyPr/>
                    <a:lstStyle/>
                    <a:p>
                      <a:endParaRPr lang="en-GB"/>
                    </a:p>
                  </a:txBody>
                  <a:tcPr/>
                </a:tc>
                <a:tc hMerge="1" vMerge="1">
                  <a:txBody>
                    <a:bodyPr/>
                    <a:lstStyle/>
                    <a:p>
                      <a:pPr algn="ctr"/>
                      <a:endParaRPr lang="en-GB" sz="1100" dirty="0"/>
                    </a:p>
                  </a:txBody>
                  <a:tcPr/>
                </a:tc>
                <a:tc rowSpan="4" gridSpan="2">
                  <a:txBody>
                    <a:bodyPr/>
                    <a:lstStyle/>
                    <a:p>
                      <a:r>
                        <a:rPr lang="en-GB" sz="1100" dirty="0"/>
                        <a:t>To be able to name and locate the world’s seven continents </a:t>
                      </a:r>
                    </a:p>
                    <a:p>
                      <a:r>
                        <a:rPr lang="en-GB" sz="1100" dirty="0"/>
                        <a:t>To</a:t>
                      </a:r>
                      <a:r>
                        <a:rPr lang="en-GB" sz="1100" baseline="0" dirty="0"/>
                        <a:t> </a:t>
                      </a:r>
                      <a:r>
                        <a:rPr lang="en-GB" sz="1100" dirty="0"/>
                        <a:t>learn about the human and physical geography of a small area in several non-European countries </a:t>
                      </a:r>
                    </a:p>
                    <a:p>
                      <a:r>
                        <a:rPr lang="en-GB" sz="1100" dirty="0"/>
                        <a:t>To</a:t>
                      </a:r>
                      <a:r>
                        <a:rPr lang="en-GB" sz="1100" baseline="0" dirty="0"/>
                        <a:t> be able to</a:t>
                      </a:r>
                      <a:r>
                        <a:rPr lang="en-GB" sz="1100" dirty="0"/>
                        <a:t> read images, maps, atlases and globes </a:t>
                      </a:r>
                    </a:p>
                    <a:p>
                      <a:r>
                        <a:rPr lang="en-GB" sz="1100" dirty="0"/>
                        <a:t>To</a:t>
                      </a:r>
                      <a:r>
                        <a:rPr lang="en-GB" sz="1100" baseline="0" dirty="0"/>
                        <a:t> be able to </a:t>
                      </a:r>
                      <a:r>
                        <a:rPr lang="en-GB" sz="1100" dirty="0"/>
                        <a:t>ask and answer questions </a:t>
                      </a:r>
                    </a:p>
                    <a:p>
                      <a:r>
                        <a:rPr lang="en-GB" sz="1100" dirty="0"/>
                        <a:t>To</a:t>
                      </a:r>
                      <a:r>
                        <a:rPr lang="en-GB" sz="1100" baseline="0" dirty="0"/>
                        <a:t> be able to </a:t>
                      </a:r>
                      <a:r>
                        <a:rPr lang="en-GB" sz="1100" dirty="0"/>
                        <a:t>use basic geographical vocabulary</a:t>
                      </a:r>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txBody>
                  <a:tcPr/>
                </a:tc>
                <a:tc rowSpan="4" hMerge="1">
                  <a:txBody>
                    <a:bodyPr/>
                    <a:lstStyle/>
                    <a:p>
                      <a:endParaRPr lang="en-GB" sz="1100" dirty="0"/>
                    </a:p>
                  </a:txBody>
                  <a:tcPr/>
                </a:tc>
                <a:extLst>
                  <a:ext uri="{0D108BD9-81ED-4DB2-BD59-A6C34878D82A}">
                    <a16:rowId xmlns:a16="http://schemas.microsoft.com/office/drawing/2014/main" val="2656242789"/>
                  </a:ext>
                </a:extLst>
              </a:tr>
              <a:tr h="838593">
                <a:tc gridSpan="2">
                  <a:txBody>
                    <a:bodyPr/>
                    <a:lstStyle/>
                    <a:p>
                      <a:r>
                        <a:rPr lang="en-GB" sz="1100" dirty="0"/>
                        <a:t>YEFS</a:t>
                      </a:r>
                      <a:r>
                        <a:rPr lang="en-GB" sz="1100" baseline="0" dirty="0"/>
                        <a:t> - Homes</a:t>
                      </a:r>
                      <a:endParaRPr lang="en-GB" sz="1100" dirty="0"/>
                    </a:p>
                  </a:txBody>
                  <a:tcPr/>
                </a:tc>
                <a:tc hMerge="1">
                  <a:txBody>
                    <a:bodyPr/>
                    <a:lstStyle/>
                    <a:p>
                      <a:endParaRPr lang="en-GB"/>
                    </a:p>
                  </a:txBody>
                  <a:tcPr/>
                </a:tc>
                <a:tc gridSpan="4" vMerge="1">
                  <a:txBody>
                    <a:bodyPr/>
                    <a:lstStyle/>
                    <a:p>
                      <a:endParaRPr lang="en-GB" dirty="0"/>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gridSpan="2" vMerge="1">
                  <a:txBody>
                    <a:bodyPr/>
                    <a:lstStyle/>
                    <a:p>
                      <a:endParaRPr lang="en-GB" sz="1100" dirty="0"/>
                    </a:p>
                  </a:txBody>
                  <a:tcPr/>
                </a:tc>
                <a:tc hMerge="1" vMerge="1">
                  <a:txBody>
                    <a:bodyPr/>
                    <a:lstStyle/>
                    <a:p>
                      <a:endParaRPr lang="en-GB" sz="1100" dirty="0"/>
                    </a:p>
                  </a:txBody>
                  <a:tcPr/>
                </a:tc>
                <a:extLst>
                  <a:ext uri="{0D108BD9-81ED-4DB2-BD59-A6C34878D82A}">
                    <a16:rowId xmlns:a16="http://schemas.microsoft.com/office/drawing/2014/main" val="1740481448"/>
                  </a:ext>
                </a:extLst>
              </a:tr>
              <a:tr h="266817">
                <a:tc gridSpan="2">
                  <a:txBody>
                    <a:bodyPr/>
                    <a:lstStyle/>
                    <a:p>
                      <a:pPr algn="ctr"/>
                      <a:r>
                        <a:rPr lang="en-GB" sz="1100" dirty="0"/>
                        <a:t>Future Learning</a:t>
                      </a:r>
                    </a:p>
                  </a:txBody>
                  <a:tcPr/>
                </a:tc>
                <a:tc h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gridSpan="2"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857866412"/>
                  </a:ext>
                </a:extLst>
              </a:tr>
              <a:tr h="1338906">
                <a:tc gridSpan="2">
                  <a:txBody>
                    <a:bodyPr/>
                    <a:lstStyle/>
                    <a:p>
                      <a:r>
                        <a:rPr lang="en-GB" sz="1100" dirty="0"/>
                        <a:t>Y2 – Our Wonderful World (What are the seven wonders of our World?)</a:t>
                      </a:r>
                    </a:p>
                    <a:p>
                      <a:r>
                        <a:rPr lang="en-GB" sz="1100" dirty="0"/>
                        <a:t>Y3 – Our World (Where on Earth</a:t>
                      </a:r>
                      <a:r>
                        <a:rPr lang="en-GB" sz="1100" baseline="0" dirty="0"/>
                        <a:t> are we?)</a:t>
                      </a:r>
                    </a:p>
                    <a:p>
                      <a:r>
                        <a:rPr lang="en-GB" sz="1100" baseline="0" dirty="0"/>
                        <a:t>Y5 – The Americas (Can you come on a great American </a:t>
                      </a:r>
                      <a:r>
                        <a:rPr lang="en-GB" sz="1100" baseline="0" dirty="0" err="1"/>
                        <a:t>roadtrip</a:t>
                      </a:r>
                      <a:r>
                        <a:rPr lang="en-GB" sz="1100" baseline="0" dirty="0"/>
                        <a:t>?)</a:t>
                      </a:r>
                      <a:endParaRPr lang="en-GB" sz="1100" dirty="0"/>
                    </a:p>
                    <a:p>
                      <a:r>
                        <a:rPr lang="en-GB" sz="1100" dirty="0"/>
                        <a:t>Y6 – South America: The Amazon (What is life like in the Amazon?)</a:t>
                      </a:r>
                    </a:p>
                  </a:txBody>
                  <a:tcPr/>
                </a:tc>
                <a:tc h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dirty="0"/>
                    </a:p>
                  </a:txBody>
                  <a:tcPr/>
                </a:tc>
                <a:tc gridSpan="2"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920928782"/>
                  </a:ext>
                </a:extLst>
              </a:tr>
              <a:tr h="327637">
                <a:tc gridSpan="8">
                  <a:txBody>
                    <a:bodyPr/>
                    <a:lstStyle/>
                    <a:p>
                      <a:pPr algn="ctr"/>
                      <a:r>
                        <a:rPr lang="en-GB" sz="1100" dirty="0"/>
                        <a:t>Teaching Ideas</a:t>
                      </a:r>
                    </a:p>
                  </a:txBody>
                  <a:tcPr/>
                </a:tc>
                <a:tc hMerge="1">
                  <a:txBody>
                    <a:bodyPr/>
                    <a:lstStyle/>
                    <a:p>
                      <a:endParaRPr lang="en-GB"/>
                    </a:p>
                  </a:txBody>
                  <a:tcPr/>
                </a:tc>
                <a:tc hMerge="1">
                  <a:txBody>
                    <a:bodyPr/>
                    <a:lstStyle/>
                    <a:p>
                      <a:endParaRPr lang="en-GB"/>
                    </a:p>
                  </a:txBody>
                  <a:tcPr/>
                </a:tc>
                <a:tc hMerge="1">
                  <a:txBody>
                    <a:bodyPr/>
                    <a:lstStyle/>
                    <a:p>
                      <a:endParaRPr lang="en-GB" sz="1100" dirty="0"/>
                    </a:p>
                  </a:txBody>
                  <a:tcPr/>
                </a:tc>
                <a:tc hMerge="1">
                  <a:txBody>
                    <a:bodyPr/>
                    <a:lstStyle/>
                    <a:p>
                      <a:endParaRPr lang="en-GB"/>
                    </a:p>
                  </a:txBody>
                  <a:tcPr/>
                </a:tc>
                <a:tc hMerge="1">
                  <a:txBody>
                    <a:bodyPr/>
                    <a:lstStyle/>
                    <a:p>
                      <a:endParaRPr lang="en-GB" sz="1100" dirty="0"/>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609749139"/>
                  </a:ext>
                </a:extLst>
              </a:tr>
              <a:tr h="422243">
                <a:tc>
                  <a:txBody>
                    <a:bodyPr/>
                    <a:lstStyle/>
                    <a:p>
                      <a:pPr algn="ctr"/>
                      <a:r>
                        <a:rPr lang="en-GB" sz="1100" u="sng" dirty="0"/>
                        <a:t>Week 1</a:t>
                      </a:r>
                    </a:p>
                  </a:txBody>
                  <a:tcPr/>
                </a:tc>
                <a:tc gridSpan="2">
                  <a:txBody>
                    <a:bodyPr/>
                    <a:lstStyle/>
                    <a:p>
                      <a:pPr algn="ctr"/>
                      <a:r>
                        <a:rPr lang="en-GB" sz="1100" u="sng" dirty="0"/>
                        <a:t>Week 2</a:t>
                      </a:r>
                    </a:p>
                  </a:txBody>
                  <a:tcPr/>
                </a:tc>
                <a:tc hMerge="1">
                  <a:txBody>
                    <a:bodyPr/>
                    <a:lstStyle/>
                    <a:p>
                      <a:endParaRPr lang="en-GB"/>
                    </a:p>
                  </a:txBody>
                  <a:tcPr/>
                </a:tc>
                <a:tc>
                  <a:txBody>
                    <a:bodyPr/>
                    <a:lstStyle/>
                    <a:p>
                      <a:pPr algn="ctr"/>
                      <a:r>
                        <a:rPr lang="en-GB" sz="1100" dirty="0"/>
                        <a:t>Week 3</a:t>
                      </a:r>
                    </a:p>
                  </a:txBody>
                  <a:tcPr/>
                </a:tc>
                <a:tc>
                  <a:txBody>
                    <a:bodyPr/>
                    <a:lstStyle/>
                    <a:p>
                      <a:pPr algn="ctr"/>
                      <a:r>
                        <a:rPr lang="en-GB" sz="1100" dirty="0"/>
                        <a:t>Week 4</a:t>
                      </a:r>
                    </a:p>
                  </a:txBody>
                  <a:tcPr/>
                </a:tc>
                <a:tc gridSpan="2">
                  <a:txBody>
                    <a:bodyPr/>
                    <a:lstStyle/>
                    <a:p>
                      <a:pPr algn="ctr"/>
                      <a:r>
                        <a:rPr lang="en-GB" sz="1100" dirty="0"/>
                        <a:t>Week 5</a:t>
                      </a:r>
                    </a:p>
                  </a:txBody>
                  <a:tcPr/>
                </a:tc>
                <a:tc hMerge="1">
                  <a:txBody>
                    <a:bodyPr/>
                    <a:lstStyle/>
                    <a:p>
                      <a:endParaRPr lang="en-GB"/>
                    </a:p>
                  </a:txBody>
                  <a:tcPr/>
                </a:tc>
                <a:tc>
                  <a:txBody>
                    <a:bodyPr/>
                    <a:lstStyle/>
                    <a:p>
                      <a:pPr algn="ctr"/>
                      <a:r>
                        <a:rPr lang="en-GB" sz="1100" dirty="0"/>
                        <a:t>Week 6</a:t>
                      </a:r>
                    </a:p>
                  </a:txBody>
                  <a:tcPr/>
                </a:tc>
                <a:extLst>
                  <a:ext uri="{0D108BD9-81ED-4DB2-BD59-A6C34878D82A}">
                    <a16:rowId xmlns:a16="http://schemas.microsoft.com/office/drawing/2014/main" val="560451775"/>
                  </a:ext>
                </a:extLst>
              </a:tr>
              <a:tr h="1115433">
                <a:tc>
                  <a:txBody>
                    <a:bodyPr/>
                    <a:lstStyle/>
                    <a:p>
                      <a:pPr algn="ctr"/>
                      <a:endParaRPr lang="en-GB" sz="1100" dirty="0">
                        <a:solidFill>
                          <a:srgbClr val="FF0000"/>
                        </a:solidFill>
                      </a:endParaRPr>
                    </a:p>
                    <a:p>
                      <a:pPr algn="ctr"/>
                      <a:r>
                        <a:rPr lang="en-GB" sz="1100" dirty="0">
                          <a:solidFill>
                            <a:srgbClr val="FF0000"/>
                          </a:solidFill>
                        </a:rPr>
                        <a:t>What is our area like?</a:t>
                      </a:r>
                    </a:p>
                  </a:txBody>
                  <a:tcPr/>
                </a:tc>
                <a:tc gridSpan="2">
                  <a:txBody>
                    <a:bodyPr/>
                    <a:lstStyle/>
                    <a:p>
                      <a:endParaRPr kumimoji="0" lang="en-GB" sz="1100" b="0" i="0" u="none" strike="noStrike" kern="1200" cap="none" spc="0" normalizeH="0" baseline="0" noProof="0" dirty="0">
                        <a:ln>
                          <a:noFill/>
                        </a:ln>
                        <a:solidFill>
                          <a:srgbClr val="FFC000"/>
                        </a:solidFill>
                        <a:effectLst/>
                        <a:uLnTx/>
                        <a:uFillTx/>
                        <a:latin typeface="+mn-lt"/>
                        <a:ea typeface="+mn-ea"/>
                        <a:cs typeface="+mn-cs"/>
                      </a:endParaRPr>
                    </a:p>
                    <a:p>
                      <a:r>
                        <a:rPr kumimoji="0" lang="en-GB" sz="1100" b="0" i="0" u="none" strike="noStrike" kern="1200" cap="none" spc="0" normalizeH="0" baseline="0" noProof="0" dirty="0">
                          <a:ln>
                            <a:noFill/>
                          </a:ln>
                          <a:solidFill>
                            <a:srgbClr val="FFC000"/>
                          </a:solidFill>
                          <a:effectLst/>
                          <a:uLnTx/>
                          <a:uFillTx/>
                          <a:latin typeface="+mn-lt"/>
                          <a:ea typeface="+mn-ea"/>
                          <a:cs typeface="+mn-cs"/>
                        </a:rPr>
                        <a:t>What is it like living by the sea?</a:t>
                      </a:r>
                      <a:endParaRPr lang="en-GB" sz="1100" dirty="0">
                        <a:solidFill>
                          <a:srgbClr val="FFC000"/>
                        </a:solidFill>
                      </a:endParaRPr>
                    </a:p>
                  </a:txBody>
                  <a:tcPr/>
                </a:tc>
                <a:tc hMerge="1">
                  <a:txBody>
                    <a:bodyPr/>
                    <a:lstStyle/>
                    <a:p>
                      <a:endParaRPr lang="en-GB"/>
                    </a:p>
                  </a:txBody>
                  <a:tcPr/>
                </a:tc>
                <a:tc>
                  <a:txBody>
                    <a:bodyPr/>
                    <a:lstStyle/>
                    <a:p>
                      <a:pPr algn="ctr"/>
                      <a:endParaRPr lang="en-GB" sz="1100" dirty="0"/>
                    </a:p>
                    <a:p>
                      <a:pPr algn="ctr"/>
                      <a:r>
                        <a:rPr lang="en-GB" sz="1100" dirty="0">
                          <a:solidFill>
                            <a:srgbClr val="00CC00"/>
                          </a:solidFill>
                        </a:rPr>
                        <a:t>What is it like to live in the rainforest?</a:t>
                      </a:r>
                    </a:p>
                  </a:txBody>
                  <a:tcPr/>
                </a:tc>
                <a:tc>
                  <a:txBody>
                    <a:bodyPr/>
                    <a:lstStyle/>
                    <a:p>
                      <a:pPr algn="ctr"/>
                      <a:endParaRPr lang="en-GB" sz="1100" dirty="0"/>
                    </a:p>
                    <a:p>
                      <a:pPr algn="ctr"/>
                      <a:r>
                        <a:rPr lang="en-GB" sz="1100" dirty="0">
                          <a:solidFill>
                            <a:srgbClr val="0070C0"/>
                          </a:solidFill>
                        </a:rPr>
                        <a:t>What is it like to live in a dry place?</a:t>
                      </a:r>
                    </a:p>
                  </a:txBody>
                  <a:tcPr/>
                </a:tc>
                <a:tc gridSpan="2">
                  <a:txBody>
                    <a:bodyPr/>
                    <a:lstStyle/>
                    <a:p>
                      <a:pPr algn="ctr"/>
                      <a:endParaRPr lang="en-GB" sz="1100" dirty="0">
                        <a:solidFill>
                          <a:srgbClr val="FF33CC"/>
                        </a:solidFill>
                      </a:endParaRPr>
                    </a:p>
                    <a:p>
                      <a:pPr algn="ctr"/>
                      <a:r>
                        <a:rPr lang="en-GB" sz="1100" dirty="0">
                          <a:solidFill>
                            <a:srgbClr val="FF33CC"/>
                          </a:solidFill>
                        </a:rPr>
                        <a:t>What is life like in large</a:t>
                      </a:r>
                      <a:r>
                        <a:rPr lang="en-GB" sz="1100" baseline="0" dirty="0">
                          <a:solidFill>
                            <a:srgbClr val="FF33CC"/>
                          </a:solidFill>
                        </a:rPr>
                        <a:t> cities</a:t>
                      </a:r>
                      <a:r>
                        <a:rPr lang="en-GB" sz="1100" baseline="0" dirty="0">
                          <a:solidFill>
                            <a:srgbClr val="0070C0"/>
                          </a:solidFill>
                        </a:rPr>
                        <a:t>?</a:t>
                      </a:r>
                      <a:r>
                        <a:rPr lang="en-GB" sz="1100" dirty="0">
                          <a:solidFill>
                            <a:srgbClr val="0070C0"/>
                          </a:solidFill>
                        </a:rPr>
                        <a:t> </a:t>
                      </a:r>
                    </a:p>
                  </a:txBody>
                  <a:tcPr/>
                </a:tc>
                <a:tc hMerge="1">
                  <a:txBody>
                    <a:bodyPr/>
                    <a:lstStyle/>
                    <a:p>
                      <a:endParaRPr lang="en-GB"/>
                    </a:p>
                  </a:txBody>
                  <a:tcPr/>
                </a:tc>
                <a:tc>
                  <a:txBody>
                    <a:bodyPr/>
                    <a:lstStyle/>
                    <a:p>
                      <a:pPr algn="ctr"/>
                      <a:endParaRPr lang="en-GB" sz="1100" dirty="0">
                        <a:solidFill>
                          <a:srgbClr val="7030A0"/>
                        </a:solidFill>
                      </a:endParaRPr>
                    </a:p>
                    <a:p>
                      <a:pPr algn="ctr"/>
                      <a:r>
                        <a:rPr lang="en-GB" sz="1100" dirty="0">
                          <a:solidFill>
                            <a:srgbClr val="7030A0"/>
                          </a:solidFill>
                        </a:rPr>
                        <a:t>Can you imagine what is it like somewhere</a:t>
                      </a:r>
                      <a:r>
                        <a:rPr lang="en-GB" sz="1100" baseline="0" dirty="0">
                          <a:solidFill>
                            <a:srgbClr val="7030A0"/>
                          </a:solidFill>
                        </a:rPr>
                        <a:t> else? </a:t>
                      </a:r>
                      <a:endParaRPr lang="en-GB" sz="1100" dirty="0">
                        <a:solidFill>
                          <a:srgbClr val="7030A0"/>
                        </a:solidFill>
                      </a:endParaRPr>
                    </a:p>
                    <a:p>
                      <a:pPr algn="ctr"/>
                      <a:endParaRPr lang="en-GB" sz="1100" dirty="0">
                        <a:solidFill>
                          <a:srgbClr val="7030A0"/>
                        </a:solidFill>
                      </a:endParaRPr>
                    </a:p>
                  </a:txBody>
                  <a:tcPr/>
                </a:tc>
                <a:extLst>
                  <a:ext uri="{0D108BD9-81ED-4DB2-BD59-A6C34878D82A}">
                    <a16:rowId xmlns:a16="http://schemas.microsoft.com/office/drawing/2014/main" val="3235056895"/>
                  </a:ext>
                </a:extLst>
              </a:tr>
            </a:tbl>
          </a:graphicData>
        </a:graphic>
      </p:graphicFrame>
      <p:sp>
        <p:nvSpPr>
          <p:cNvPr id="12" name="TextBox 11"/>
          <p:cNvSpPr txBox="1"/>
          <p:nvPr/>
        </p:nvSpPr>
        <p:spPr>
          <a:xfrm>
            <a:off x="330086" y="8811940"/>
            <a:ext cx="12141426" cy="369332"/>
          </a:xfrm>
          <a:prstGeom prst="rect">
            <a:avLst/>
          </a:prstGeom>
          <a:solidFill>
            <a:schemeClr val="bg1">
              <a:lumMod val="85000"/>
            </a:schemeClr>
          </a:solidFill>
          <a:ln>
            <a:solidFill>
              <a:schemeClr val="tx1"/>
            </a:solidFill>
          </a:ln>
        </p:spPr>
        <p:txBody>
          <a:bodyPr wrap="square" rtlCol="0">
            <a:spAutoFit/>
          </a:bodyPr>
          <a:lstStyle/>
          <a:p>
            <a:pPr algn="ctr"/>
            <a:r>
              <a:rPr lang="en-GB" b="1" dirty="0"/>
              <a:t>Big Finish – Make a passport ready for a take off </a:t>
            </a:r>
          </a:p>
        </p:txBody>
      </p:sp>
      <p:sp>
        <p:nvSpPr>
          <p:cNvPr id="28" name="TextBox 27"/>
          <p:cNvSpPr txBox="1"/>
          <p:nvPr/>
        </p:nvSpPr>
        <p:spPr>
          <a:xfrm>
            <a:off x="1838747" y="262826"/>
            <a:ext cx="9481717" cy="369332"/>
          </a:xfrm>
          <a:prstGeom prst="rect">
            <a:avLst/>
          </a:prstGeom>
          <a:solidFill>
            <a:schemeClr val="bg1">
              <a:lumMod val="85000"/>
            </a:schemeClr>
          </a:solidFill>
          <a:ln>
            <a:solidFill>
              <a:schemeClr val="tx1"/>
            </a:solidFill>
          </a:ln>
        </p:spPr>
        <p:txBody>
          <a:bodyPr wrap="square" rtlCol="0">
            <a:spAutoFit/>
          </a:bodyPr>
          <a:lstStyle/>
          <a:p>
            <a:pPr algn="ctr"/>
            <a:r>
              <a:rPr lang="en-GB" b="1" dirty="0"/>
              <a:t>Year 1 Unit 2: People and their Communities  </a:t>
            </a:r>
          </a:p>
        </p:txBody>
      </p:sp>
      <p:sp>
        <p:nvSpPr>
          <p:cNvPr id="11" name="Frame 10"/>
          <p:cNvSpPr/>
          <p:nvPr/>
        </p:nvSpPr>
        <p:spPr>
          <a:xfrm>
            <a:off x="-1" y="0"/>
            <a:ext cx="12801600" cy="9601200"/>
          </a:xfrm>
          <a:prstGeom prst="frame">
            <a:avLst>
              <a:gd name="adj1" fmla="val 2089"/>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en-GB" sz="1246">
              <a:solidFill>
                <a:schemeClr val="tx1"/>
              </a:solidFill>
            </a:endParaRPr>
          </a:p>
        </p:txBody>
      </p:sp>
      <p:pic>
        <p:nvPicPr>
          <p:cNvPr id="13" name="Picture 12">
            <a:extLst>
              <a:ext uri="{FF2B5EF4-FFF2-40B4-BE49-F238E27FC236}">
                <a16:creationId xmlns:a16="http://schemas.microsoft.com/office/drawing/2014/main" id="{C5F4FD40-EB6C-465E-B349-739A1CA09CC6}"/>
              </a:ext>
            </a:extLst>
          </p:cNvPr>
          <p:cNvPicPr>
            <a:picLocks noChangeAspect="1"/>
          </p:cNvPicPr>
          <p:nvPr/>
        </p:nvPicPr>
        <p:blipFill>
          <a:blip r:embed="rId3"/>
          <a:stretch>
            <a:fillRect/>
          </a:stretch>
        </p:blipFill>
        <p:spPr>
          <a:xfrm>
            <a:off x="4414934" y="8253501"/>
            <a:ext cx="420660" cy="420660"/>
          </a:xfrm>
          <a:prstGeom prst="rect">
            <a:avLst/>
          </a:prstGeom>
        </p:spPr>
      </p:pic>
      <p:pic>
        <p:nvPicPr>
          <p:cNvPr id="14" name="Picture 13">
            <a:extLst>
              <a:ext uri="{FF2B5EF4-FFF2-40B4-BE49-F238E27FC236}">
                <a16:creationId xmlns:a16="http://schemas.microsoft.com/office/drawing/2014/main" id="{B478CB72-6116-45A8-9FF5-2B89CCEFA3DF}"/>
              </a:ext>
            </a:extLst>
          </p:cNvPr>
          <p:cNvPicPr>
            <a:picLocks noChangeAspect="1"/>
          </p:cNvPicPr>
          <p:nvPr/>
        </p:nvPicPr>
        <p:blipFill>
          <a:blip r:embed="rId3"/>
          <a:stretch>
            <a:fillRect/>
          </a:stretch>
        </p:blipFill>
        <p:spPr>
          <a:xfrm>
            <a:off x="6489442" y="8337602"/>
            <a:ext cx="420660" cy="420660"/>
          </a:xfrm>
          <a:prstGeom prst="rect">
            <a:avLst/>
          </a:prstGeom>
        </p:spPr>
      </p:pic>
      <p:pic>
        <p:nvPicPr>
          <p:cNvPr id="16" name="Picture 15">
            <a:extLst>
              <a:ext uri="{FF2B5EF4-FFF2-40B4-BE49-F238E27FC236}">
                <a16:creationId xmlns:a16="http://schemas.microsoft.com/office/drawing/2014/main" id="{014E6528-E3C7-4BB9-BF1E-39DA21CCA88D}"/>
              </a:ext>
            </a:extLst>
          </p:cNvPr>
          <p:cNvPicPr>
            <a:picLocks noChangeAspect="1"/>
          </p:cNvPicPr>
          <p:nvPr/>
        </p:nvPicPr>
        <p:blipFill>
          <a:blip r:embed="rId4"/>
          <a:stretch>
            <a:fillRect/>
          </a:stretch>
        </p:blipFill>
        <p:spPr>
          <a:xfrm>
            <a:off x="9886422" y="8295274"/>
            <a:ext cx="405112" cy="405112"/>
          </a:xfrm>
          <a:prstGeom prst="rect">
            <a:avLst/>
          </a:prstGeom>
        </p:spPr>
      </p:pic>
      <p:pic>
        <p:nvPicPr>
          <p:cNvPr id="17" name="Picture 16">
            <a:extLst>
              <a:ext uri="{FF2B5EF4-FFF2-40B4-BE49-F238E27FC236}">
                <a16:creationId xmlns:a16="http://schemas.microsoft.com/office/drawing/2014/main" id="{967F8788-924C-4D1A-A57B-233CFCF71B73}"/>
              </a:ext>
            </a:extLst>
          </p:cNvPr>
          <p:cNvPicPr>
            <a:picLocks noChangeAspect="1"/>
          </p:cNvPicPr>
          <p:nvPr/>
        </p:nvPicPr>
        <p:blipFill>
          <a:blip r:embed="rId4"/>
          <a:stretch>
            <a:fillRect/>
          </a:stretch>
        </p:blipFill>
        <p:spPr>
          <a:xfrm>
            <a:off x="1821301" y="8345376"/>
            <a:ext cx="405112" cy="405112"/>
          </a:xfrm>
          <a:prstGeom prst="rect">
            <a:avLst/>
          </a:prstGeom>
        </p:spPr>
      </p:pic>
      <p:pic>
        <p:nvPicPr>
          <p:cNvPr id="18" name="Picture 2" descr="Image result for communicate icon">
            <a:extLst>
              <a:ext uri="{FF2B5EF4-FFF2-40B4-BE49-F238E27FC236}">
                <a16:creationId xmlns:a16="http://schemas.microsoft.com/office/drawing/2014/main" id="{BD12531E-D491-4107-AED1-71ECAC10A26C}"/>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941457" y="8328950"/>
            <a:ext cx="443837" cy="443837"/>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2" descr="Image result for communicate icon">
            <a:extLst>
              <a:ext uri="{FF2B5EF4-FFF2-40B4-BE49-F238E27FC236}">
                <a16:creationId xmlns:a16="http://schemas.microsoft.com/office/drawing/2014/main" id="{F61C5D92-0C65-40A7-82A0-A4D1EF440AF0}"/>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537759" y="8306651"/>
            <a:ext cx="443837" cy="443837"/>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2" descr="Image result for communicate icon">
            <a:extLst>
              <a:ext uri="{FF2B5EF4-FFF2-40B4-BE49-F238E27FC236}">
                <a16:creationId xmlns:a16="http://schemas.microsoft.com/office/drawing/2014/main" id="{F649DB87-1B01-4559-A64B-AA89E9AC3918}"/>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901700" y="8368103"/>
            <a:ext cx="443837" cy="443837"/>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 descr="Image result for communicate icon">
            <a:extLst>
              <a:ext uri="{FF2B5EF4-FFF2-40B4-BE49-F238E27FC236}">
                <a16:creationId xmlns:a16="http://schemas.microsoft.com/office/drawing/2014/main" id="{81BF5B37-CD62-49BD-A897-903991095BBE}"/>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97209" y="8329251"/>
            <a:ext cx="443837" cy="443837"/>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1">
            <a:extLst>
              <a:ext uri="{FF2B5EF4-FFF2-40B4-BE49-F238E27FC236}">
                <a16:creationId xmlns:a16="http://schemas.microsoft.com/office/drawing/2014/main" id="{CA93A59D-AEE9-42B3-BAD7-9E84C0D67EF3}"/>
              </a:ext>
            </a:extLst>
          </p:cNvPr>
          <p:cNvPicPr>
            <a:picLocks noChangeAspect="1"/>
          </p:cNvPicPr>
          <p:nvPr/>
        </p:nvPicPr>
        <p:blipFill>
          <a:blip r:embed="rId6"/>
          <a:stretch>
            <a:fillRect/>
          </a:stretch>
        </p:blipFill>
        <p:spPr>
          <a:xfrm>
            <a:off x="2510244" y="8464007"/>
            <a:ext cx="308780" cy="308780"/>
          </a:xfrm>
          <a:prstGeom prst="rect">
            <a:avLst/>
          </a:prstGeom>
        </p:spPr>
      </p:pic>
      <p:pic>
        <p:nvPicPr>
          <p:cNvPr id="23" name="Picture 22">
            <a:extLst>
              <a:ext uri="{FF2B5EF4-FFF2-40B4-BE49-F238E27FC236}">
                <a16:creationId xmlns:a16="http://schemas.microsoft.com/office/drawing/2014/main" id="{02CED631-AC9B-470E-915D-CA0E03374975}"/>
              </a:ext>
            </a:extLst>
          </p:cNvPr>
          <p:cNvPicPr>
            <a:picLocks noChangeAspect="1"/>
          </p:cNvPicPr>
          <p:nvPr/>
        </p:nvPicPr>
        <p:blipFill>
          <a:blip r:embed="rId6"/>
          <a:stretch>
            <a:fillRect/>
          </a:stretch>
        </p:blipFill>
        <p:spPr>
          <a:xfrm>
            <a:off x="467902" y="8408451"/>
            <a:ext cx="308780" cy="308780"/>
          </a:xfrm>
          <a:prstGeom prst="rect">
            <a:avLst/>
          </a:prstGeom>
        </p:spPr>
      </p:pic>
      <p:pic>
        <p:nvPicPr>
          <p:cNvPr id="24" name="Picture 2" descr="Image result for communicate icon">
            <a:extLst>
              <a:ext uri="{FF2B5EF4-FFF2-40B4-BE49-F238E27FC236}">
                <a16:creationId xmlns:a16="http://schemas.microsoft.com/office/drawing/2014/main" id="{361DB47D-418B-43A6-87E5-178C95692CA1}"/>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454787" y="8282904"/>
            <a:ext cx="481682" cy="481682"/>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4">
            <a:extLst>
              <a:ext uri="{FF2B5EF4-FFF2-40B4-BE49-F238E27FC236}">
                <a16:creationId xmlns:a16="http://schemas.microsoft.com/office/drawing/2014/main" id="{8C35B903-E0EF-4C3E-8A8A-968BB3D36D91}"/>
              </a:ext>
            </a:extLst>
          </p:cNvPr>
          <p:cNvPicPr>
            <a:picLocks noChangeAspect="1"/>
          </p:cNvPicPr>
          <p:nvPr/>
        </p:nvPicPr>
        <p:blipFill>
          <a:blip r:embed="rId3"/>
          <a:stretch>
            <a:fillRect/>
          </a:stretch>
        </p:blipFill>
        <p:spPr>
          <a:xfrm>
            <a:off x="11982437" y="8271032"/>
            <a:ext cx="420660" cy="420660"/>
          </a:xfrm>
          <a:prstGeom prst="rect">
            <a:avLst/>
          </a:prstGeom>
        </p:spPr>
      </p:pic>
      <p:pic>
        <p:nvPicPr>
          <p:cNvPr id="26" name="Picture 25"/>
          <p:cNvPicPr>
            <a:picLocks noChangeAspect="1"/>
          </p:cNvPicPr>
          <p:nvPr/>
        </p:nvPicPr>
        <p:blipFill>
          <a:blip r:embed="rId7"/>
          <a:stretch>
            <a:fillRect/>
          </a:stretch>
        </p:blipFill>
        <p:spPr>
          <a:xfrm>
            <a:off x="330085" y="206382"/>
            <a:ext cx="1508661" cy="404553"/>
          </a:xfrm>
          <a:prstGeom prst="rect">
            <a:avLst/>
          </a:prstGeom>
        </p:spPr>
      </p:pic>
    </p:spTree>
    <p:extLst>
      <p:ext uri="{BB962C8B-B14F-4D97-AF65-F5344CB8AC3E}">
        <p14:creationId xmlns:p14="http://schemas.microsoft.com/office/powerpoint/2010/main" val="29666895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ame 3"/>
          <p:cNvSpPr/>
          <p:nvPr/>
        </p:nvSpPr>
        <p:spPr>
          <a:xfrm>
            <a:off x="0" y="0"/>
            <a:ext cx="12801600" cy="9601200"/>
          </a:xfrm>
          <a:prstGeom prst="frame">
            <a:avLst>
              <a:gd name="adj1" fmla="val 2089"/>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en-GB" sz="1246">
              <a:solidFill>
                <a:schemeClr val="tx1"/>
              </a:solidFill>
            </a:endParaRPr>
          </a:p>
        </p:txBody>
      </p:sp>
      <p:pic>
        <p:nvPicPr>
          <p:cNvPr id="5" name="Picture 4"/>
          <p:cNvPicPr>
            <a:picLocks noChangeAspect="1"/>
          </p:cNvPicPr>
          <p:nvPr/>
        </p:nvPicPr>
        <p:blipFill>
          <a:blip r:embed="rId2"/>
          <a:stretch>
            <a:fillRect/>
          </a:stretch>
        </p:blipFill>
        <p:spPr>
          <a:xfrm>
            <a:off x="11557605" y="262826"/>
            <a:ext cx="961772" cy="480886"/>
          </a:xfrm>
          <a:prstGeom prst="rect">
            <a:avLst/>
          </a:prstGeom>
        </p:spPr>
      </p:pic>
      <p:sp>
        <p:nvSpPr>
          <p:cNvPr id="9" name="TextBox 8"/>
          <p:cNvSpPr txBox="1"/>
          <p:nvPr/>
        </p:nvSpPr>
        <p:spPr>
          <a:xfrm>
            <a:off x="5354167" y="262826"/>
            <a:ext cx="2093265" cy="348109"/>
          </a:xfrm>
          <a:prstGeom prst="rect">
            <a:avLst/>
          </a:prstGeom>
          <a:noFill/>
        </p:spPr>
        <p:txBody>
          <a:bodyPr wrap="none" rtlCol="0">
            <a:spAutoFit/>
          </a:bodyPr>
          <a:lstStyle/>
          <a:p>
            <a:r>
              <a:rPr lang="en-GB" sz="1662" dirty="0"/>
              <a:t>Unit 2: Roman Britain </a:t>
            </a:r>
          </a:p>
        </p:txBody>
      </p:sp>
      <p:graphicFrame>
        <p:nvGraphicFramePr>
          <p:cNvPr id="10" name="Table 9"/>
          <p:cNvGraphicFramePr>
            <a:graphicFrameLocks noGrp="1"/>
          </p:cNvGraphicFramePr>
          <p:nvPr>
            <p:extLst>
              <p:ext uri="{D42A27DB-BD31-4B8C-83A1-F6EECF244321}">
                <p14:modId xmlns:p14="http://schemas.microsoft.com/office/powerpoint/2010/main" val="3783362776"/>
              </p:ext>
            </p:extLst>
          </p:nvPr>
        </p:nvGraphicFramePr>
        <p:xfrm>
          <a:off x="330086" y="626310"/>
          <a:ext cx="12141426" cy="8134698"/>
        </p:xfrm>
        <a:graphic>
          <a:graphicData uri="http://schemas.openxmlformats.org/drawingml/2006/table">
            <a:tbl>
              <a:tblPr firstRow="1" bandRow="1">
                <a:tableStyleId>{5940675A-B579-460E-94D1-54222C63F5DA}</a:tableStyleId>
              </a:tblPr>
              <a:tblGrid>
                <a:gridCol w="2023571">
                  <a:extLst>
                    <a:ext uri="{9D8B030D-6E8A-4147-A177-3AD203B41FA5}">
                      <a16:colId xmlns:a16="http://schemas.microsoft.com/office/drawing/2014/main" val="3597595348"/>
                    </a:ext>
                  </a:extLst>
                </a:gridCol>
                <a:gridCol w="457276">
                  <a:extLst>
                    <a:ext uri="{9D8B030D-6E8A-4147-A177-3AD203B41FA5}">
                      <a16:colId xmlns:a16="http://schemas.microsoft.com/office/drawing/2014/main" val="1615232983"/>
                    </a:ext>
                  </a:extLst>
                </a:gridCol>
                <a:gridCol w="1566295">
                  <a:extLst>
                    <a:ext uri="{9D8B030D-6E8A-4147-A177-3AD203B41FA5}">
                      <a16:colId xmlns:a16="http://schemas.microsoft.com/office/drawing/2014/main" val="3415433277"/>
                    </a:ext>
                  </a:extLst>
                </a:gridCol>
                <a:gridCol w="2023571">
                  <a:extLst>
                    <a:ext uri="{9D8B030D-6E8A-4147-A177-3AD203B41FA5}">
                      <a16:colId xmlns:a16="http://schemas.microsoft.com/office/drawing/2014/main" val="1150712378"/>
                    </a:ext>
                  </a:extLst>
                </a:gridCol>
                <a:gridCol w="2023571">
                  <a:extLst>
                    <a:ext uri="{9D8B030D-6E8A-4147-A177-3AD203B41FA5}">
                      <a16:colId xmlns:a16="http://schemas.microsoft.com/office/drawing/2014/main" val="1772355279"/>
                    </a:ext>
                  </a:extLst>
                </a:gridCol>
                <a:gridCol w="731822">
                  <a:extLst>
                    <a:ext uri="{9D8B030D-6E8A-4147-A177-3AD203B41FA5}">
                      <a16:colId xmlns:a16="http://schemas.microsoft.com/office/drawing/2014/main" val="3947937341"/>
                    </a:ext>
                  </a:extLst>
                </a:gridCol>
                <a:gridCol w="1291749">
                  <a:extLst>
                    <a:ext uri="{9D8B030D-6E8A-4147-A177-3AD203B41FA5}">
                      <a16:colId xmlns:a16="http://schemas.microsoft.com/office/drawing/2014/main" val="845078378"/>
                    </a:ext>
                  </a:extLst>
                </a:gridCol>
                <a:gridCol w="2023571">
                  <a:extLst>
                    <a:ext uri="{9D8B030D-6E8A-4147-A177-3AD203B41FA5}">
                      <a16:colId xmlns:a16="http://schemas.microsoft.com/office/drawing/2014/main" val="3713051723"/>
                    </a:ext>
                  </a:extLst>
                </a:gridCol>
              </a:tblGrid>
              <a:tr h="255816">
                <a:tc gridSpan="2">
                  <a:txBody>
                    <a:bodyPr/>
                    <a:lstStyle/>
                    <a:p>
                      <a:pPr algn="ctr"/>
                      <a:r>
                        <a:rPr lang="en-GB" sz="1100" dirty="0"/>
                        <a:t>National Curriculum Objectives </a:t>
                      </a:r>
                    </a:p>
                  </a:txBody>
                  <a:tcPr/>
                </a:tc>
                <a:tc hMerge="1">
                  <a:txBody>
                    <a:bodyPr/>
                    <a:lstStyle/>
                    <a:p>
                      <a:endParaRPr lang="en-GB"/>
                    </a:p>
                  </a:txBody>
                  <a:tcPr/>
                </a:tc>
                <a:tc gridSpan="4">
                  <a:txBody>
                    <a:bodyPr/>
                    <a:lstStyle/>
                    <a:p>
                      <a:pPr algn="ctr"/>
                      <a:r>
                        <a:rPr lang="en-GB" sz="1100" dirty="0"/>
                        <a:t>Substantive Knowledge </a:t>
                      </a:r>
                    </a:p>
                  </a:txBody>
                  <a:tcPr/>
                </a:tc>
                <a:tc hMerge="1">
                  <a:txBody>
                    <a:bodyPr/>
                    <a:lstStyle/>
                    <a:p>
                      <a:pPr algn="ctr"/>
                      <a:endParaRPr lang="en-GB" sz="1100" dirty="0"/>
                    </a:p>
                  </a:txBody>
                  <a:tcPr/>
                </a:tc>
                <a:tc hMerge="1">
                  <a:txBody>
                    <a:bodyPr/>
                    <a:lstStyle/>
                    <a:p>
                      <a:endParaRPr lang="en-GB"/>
                    </a:p>
                  </a:txBody>
                  <a:tcPr/>
                </a:tc>
                <a:tc hMerge="1">
                  <a:txBody>
                    <a:bodyPr/>
                    <a:lstStyle/>
                    <a:p>
                      <a:pPr algn="ctr"/>
                      <a:endParaRPr lang="en-GB" sz="1100" dirty="0"/>
                    </a:p>
                  </a:txBody>
                  <a:tcPr/>
                </a:tc>
                <a:tc gridSpan="2">
                  <a:txBody>
                    <a:bodyPr/>
                    <a:lstStyle/>
                    <a:p>
                      <a:pPr algn="ctr"/>
                      <a:r>
                        <a:rPr lang="en-GB" sz="1100" dirty="0"/>
                        <a:t>Vocabulary</a:t>
                      </a:r>
                    </a:p>
                  </a:txBody>
                  <a:tcPr/>
                </a:tc>
                <a:tc hMerge="1">
                  <a:txBody>
                    <a:bodyPr/>
                    <a:lstStyle/>
                    <a:p>
                      <a:endParaRPr lang="en-GB" dirty="0"/>
                    </a:p>
                  </a:txBody>
                  <a:tcPr/>
                </a:tc>
                <a:extLst>
                  <a:ext uri="{0D108BD9-81ED-4DB2-BD59-A6C34878D82A}">
                    <a16:rowId xmlns:a16="http://schemas.microsoft.com/office/drawing/2014/main" val="96402867"/>
                  </a:ext>
                </a:extLst>
              </a:tr>
              <a:tr h="690584">
                <a:tc rowSpan="3" gridSpan="2">
                  <a:txBody>
                    <a:bodyPr/>
                    <a:lstStyle/>
                    <a:p>
                      <a:pPr marL="171450" indent="-171450">
                        <a:buFont typeface="Arial" panose="020B0604020202020204" pitchFamily="34" charset="0"/>
                        <a:buChar char="•"/>
                      </a:pPr>
                      <a:r>
                        <a:rPr lang="en-GB" sz="1100" dirty="0"/>
                        <a:t>U</a:t>
                      </a:r>
                      <a:r>
                        <a:rPr lang="en-GB" sz="1000" dirty="0"/>
                        <a:t>nderstand geographical similarities and differences through studying the human and physical geography of a small area of the United Kingdom, and of a small area in a contrasting non-European country.</a:t>
                      </a:r>
                    </a:p>
                    <a:p>
                      <a:pPr marL="171450" indent="-171450">
                        <a:buFont typeface="Arial" panose="020B0604020202020204" pitchFamily="34" charset="0"/>
                        <a:buChar char="•"/>
                      </a:pPr>
                      <a:r>
                        <a:rPr lang="en-GB" sz="1000" dirty="0"/>
                        <a:t>Use world maps, atlases and globes to identify the United Kingdom and its countries, as well as the countries, continents and oceans studied at this key stage.</a:t>
                      </a:r>
                    </a:p>
                    <a:p>
                      <a:pPr marL="171450" indent="-171450">
                        <a:buFont typeface="Arial" panose="020B0604020202020204" pitchFamily="34" charset="0"/>
                        <a:buChar char="•"/>
                      </a:pPr>
                      <a:r>
                        <a:rPr lang="en-GB" sz="1000" dirty="0"/>
                        <a:t>Use simple compass directions (north, south, east and west) and locational and directional language (for example, near and far; left and right), to describe the location of features and routes on a map. Use simple fieldwork and observational skills to study the geography of their school and its grounds and the key human and physical features of its surrounding environment.</a:t>
                      </a:r>
                    </a:p>
                  </a:txBody>
                  <a:tcPr/>
                </a:tc>
                <a:tc rowSpan="3" hMerge="1">
                  <a:txBody>
                    <a:bodyPr/>
                    <a:lstStyle/>
                    <a:p>
                      <a:endParaRPr lang="en-GB"/>
                    </a:p>
                  </a:txBody>
                  <a:tcPr/>
                </a:tc>
                <a:tc rowSpan="7" gridSpan="4">
                  <a:txBody>
                    <a:bodyPr/>
                    <a:lstStyle/>
                    <a:p>
                      <a:pPr algn="l"/>
                      <a:r>
                        <a:rPr lang="en-GB" sz="1000" dirty="0">
                          <a:solidFill>
                            <a:srgbClr val="FF0000"/>
                          </a:solidFill>
                        </a:rPr>
                        <a:t>Know where</a:t>
                      </a:r>
                      <a:r>
                        <a:rPr lang="en-GB" sz="1000" baseline="0" dirty="0">
                          <a:solidFill>
                            <a:srgbClr val="FF0000"/>
                          </a:solidFill>
                        </a:rPr>
                        <a:t> </a:t>
                      </a:r>
                      <a:r>
                        <a:rPr lang="en-GB" sz="1000" dirty="0">
                          <a:solidFill>
                            <a:srgbClr val="FF0000"/>
                          </a:solidFill>
                        </a:rPr>
                        <a:t>the local</a:t>
                      </a:r>
                      <a:r>
                        <a:rPr lang="en-GB" sz="1000" baseline="0" dirty="0">
                          <a:solidFill>
                            <a:srgbClr val="FF0000"/>
                          </a:solidFill>
                        </a:rPr>
                        <a:t> high street is.</a:t>
                      </a:r>
                    </a:p>
                    <a:p>
                      <a:pPr algn="l"/>
                      <a:r>
                        <a:rPr lang="en-GB" sz="1000" baseline="0" dirty="0">
                          <a:solidFill>
                            <a:srgbClr val="FF0000"/>
                          </a:solidFill>
                        </a:rPr>
                        <a:t>Know what food is sold on the local high street</a:t>
                      </a:r>
                    </a:p>
                    <a:p>
                      <a:pPr algn="l"/>
                      <a:r>
                        <a:rPr lang="en-GB" sz="1000" baseline="0" dirty="0">
                          <a:solidFill>
                            <a:srgbClr val="FF0000"/>
                          </a:solidFill>
                        </a:rPr>
                        <a:t>Know what fresh food is.</a:t>
                      </a:r>
                    </a:p>
                    <a:p>
                      <a:pPr algn="l"/>
                      <a:r>
                        <a:rPr lang="en-GB" sz="1000" baseline="0" dirty="0">
                          <a:solidFill>
                            <a:srgbClr val="FF0000"/>
                          </a:solidFill>
                        </a:rPr>
                        <a:t>Know what frozen food is</a:t>
                      </a:r>
                    </a:p>
                    <a:p>
                      <a:pPr algn="l"/>
                      <a:r>
                        <a:rPr lang="en-GB" sz="1000" baseline="0" dirty="0">
                          <a:solidFill>
                            <a:srgbClr val="FF0000"/>
                          </a:solidFill>
                        </a:rPr>
                        <a:t>Know what fast food is</a:t>
                      </a:r>
                    </a:p>
                    <a:p>
                      <a:pPr algn="l"/>
                      <a:endParaRPr lang="en-GB" sz="1000" baseline="0" dirty="0">
                        <a:solidFill>
                          <a:srgbClr val="FF0000"/>
                        </a:solidFill>
                      </a:endParaRPr>
                    </a:p>
                    <a:p>
                      <a:pPr algn="l"/>
                      <a:r>
                        <a:rPr lang="en-GB" sz="1000" dirty="0">
                          <a:solidFill>
                            <a:srgbClr val="FFC000"/>
                          </a:solidFill>
                        </a:rPr>
                        <a:t>Know that food comes from plants</a:t>
                      </a:r>
                      <a:r>
                        <a:rPr lang="en-GB" sz="1000" baseline="0" dirty="0">
                          <a:solidFill>
                            <a:srgbClr val="FFC000"/>
                          </a:solidFill>
                        </a:rPr>
                        <a:t> or animals</a:t>
                      </a:r>
                    </a:p>
                    <a:p>
                      <a:pPr algn="l"/>
                      <a:r>
                        <a:rPr lang="en-GB" sz="1000" baseline="0" dirty="0">
                          <a:solidFill>
                            <a:srgbClr val="FFC000"/>
                          </a:solidFill>
                        </a:rPr>
                        <a:t>Know the steps in producing food</a:t>
                      </a:r>
                    </a:p>
                    <a:p>
                      <a:pPr algn="l"/>
                      <a:r>
                        <a:rPr lang="en-GB" sz="1000" baseline="0" dirty="0">
                          <a:solidFill>
                            <a:srgbClr val="FFC000"/>
                          </a:solidFill>
                        </a:rPr>
                        <a:t>Know that when foods have been changed they are processed</a:t>
                      </a:r>
                    </a:p>
                    <a:p>
                      <a:pPr algn="l"/>
                      <a:endParaRPr lang="en-GB" sz="1000" dirty="0">
                        <a:solidFill>
                          <a:srgbClr val="FF6600"/>
                        </a:solidFill>
                      </a:endParaRPr>
                    </a:p>
                    <a:p>
                      <a:pPr algn="l"/>
                      <a:r>
                        <a:rPr lang="en-GB" sz="1000" dirty="0">
                          <a:solidFill>
                            <a:srgbClr val="00B050"/>
                          </a:solidFill>
                        </a:rPr>
                        <a:t>Know what</a:t>
                      </a:r>
                      <a:r>
                        <a:rPr lang="en-GB" sz="1000" baseline="0" dirty="0">
                          <a:solidFill>
                            <a:srgbClr val="00B050"/>
                          </a:solidFill>
                        </a:rPr>
                        <a:t> farming is</a:t>
                      </a:r>
                    </a:p>
                    <a:p>
                      <a:pPr algn="l"/>
                      <a:r>
                        <a:rPr lang="en-GB" sz="1000" baseline="0" dirty="0">
                          <a:solidFill>
                            <a:srgbClr val="00B050"/>
                          </a:solidFill>
                        </a:rPr>
                        <a:t>Know what a farmer does</a:t>
                      </a:r>
                    </a:p>
                    <a:p>
                      <a:pPr algn="l"/>
                      <a:r>
                        <a:rPr lang="en-GB" sz="1000" baseline="0" dirty="0">
                          <a:solidFill>
                            <a:srgbClr val="00B050"/>
                          </a:solidFill>
                        </a:rPr>
                        <a:t>Know where the plants and animals we eat come from</a:t>
                      </a:r>
                      <a:r>
                        <a:rPr lang="en-GB" sz="1000" dirty="0">
                          <a:solidFill>
                            <a:srgbClr val="00B050"/>
                          </a:solidFill>
                        </a:rPr>
                        <a:t>. </a:t>
                      </a:r>
                    </a:p>
                    <a:p>
                      <a:pPr algn="l"/>
                      <a:endParaRPr lang="en-GB" sz="1000" dirty="0">
                        <a:solidFill>
                          <a:srgbClr val="FFC000"/>
                        </a:solidFill>
                      </a:endParaRPr>
                    </a:p>
                    <a:p>
                      <a:pPr algn="l"/>
                      <a:r>
                        <a:rPr lang="en-GB" sz="1000" dirty="0">
                          <a:solidFill>
                            <a:srgbClr val="0070C0"/>
                          </a:solidFill>
                        </a:rPr>
                        <a:t>Know the</a:t>
                      </a:r>
                      <a:r>
                        <a:rPr lang="en-GB" sz="1000" baseline="0" dirty="0">
                          <a:solidFill>
                            <a:srgbClr val="0070C0"/>
                          </a:solidFill>
                        </a:rPr>
                        <a:t> job of a diary farmer</a:t>
                      </a:r>
                    </a:p>
                    <a:p>
                      <a:pPr algn="l"/>
                      <a:r>
                        <a:rPr lang="en-GB" sz="1000" baseline="0" dirty="0">
                          <a:solidFill>
                            <a:srgbClr val="0070C0"/>
                          </a:solidFill>
                        </a:rPr>
                        <a:t>Know how milk is produced</a:t>
                      </a:r>
                    </a:p>
                    <a:p>
                      <a:pPr algn="l"/>
                      <a:r>
                        <a:rPr lang="en-GB" sz="1000" baseline="0" dirty="0">
                          <a:solidFill>
                            <a:srgbClr val="0070C0"/>
                          </a:solidFill>
                        </a:rPr>
                        <a:t>Know the land type that a diary farm needs to be to thrive</a:t>
                      </a:r>
                    </a:p>
                    <a:p>
                      <a:pPr algn="l"/>
                      <a:endParaRPr lang="en-GB" sz="1000" baseline="0" dirty="0">
                        <a:solidFill>
                          <a:srgbClr val="00CC00"/>
                        </a:solidFill>
                      </a:endParaRPr>
                    </a:p>
                    <a:p>
                      <a:pPr algn="l"/>
                      <a:r>
                        <a:rPr lang="en-GB" sz="1000" dirty="0">
                          <a:solidFill>
                            <a:srgbClr val="FF33CC"/>
                          </a:solidFill>
                        </a:rPr>
                        <a:t>Know the</a:t>
                      </a:r>
                      <a:r>
                        <a:rPr lang="en-GB" sz="1000" baseline="0" dirty="0">
                          <a:solidFill>
                            <a:srgbClr val="FF33CC"/>
                          </a:solidFill>
                        </a:rPr>
                        <a:t> parts of the UK and the traditional foods associated with them</a:t>
                      </a:r>
                    </a:p>
                    <a:p>
                      <a:pPr algn="l"/>
                      <a:r>
                        <a:rPr lang="en-GB" sz="1000" baseline="0" dirty="0">
                          <a:solidFill>
                            <a:srgbClr val="FF33CC"/>
                          </a:solidFill>
                        </a:rPr>
                        <a:t>Know where Wales and Scotland are located</a:t>
                      </a:r>
                    </a:p>
                    <a:p>
                      <a:pPr algn="l"/>
                      <a:r>
                        <a:rPr lang="en-GB" sz="1000" baseline="0" dirty="0">
                          <a:solidFill>
                            <a:srgbClr val="FF33CC"/>
                          </a:solidFill>
                        </a:rPr>
                        <a:t>Know that foods can be mixed and combined into different products</a:t>
                      </a:r>
                    </a:p>
                    <a:p>
                      <a:pPr algn="l"/>
                      <a:endParaRPr lang="en-GB" sz="1000" baseline="0" dirty="0">
                        <a:solidFill>
                          <a:srgbClr val="0070C0"/>
                        </a:solidFill>
                      </a:endParaRPr>
                    </a:p>
                    <a:p>
                      <a:pPr algn="l"/>
                      <a:r>
                        <a:rPr lang="en-GB" sz="1000" dirty="0">
                          <a:solidFill>
                            <a:srgbClr val="7030A0"/>
                          </a:solidFill>
                        </a:rPr>
                        <a:t>Know the</a:t>
                      </a:r>
                      <a:r>
                        <a:rPr lang="en-GB" sz="1000" baseline="0" dirty="0">
                          <a:solidFill>
                            <a:srgbClr val="7030A0"/>
                          </a:solidFill>
                        </a:rPr>
                        <a:t> countries in the UK</a:t>
                      </a:r>
                    </a:p>
                    <a:p>
                      <a:pPr algn="l"/>
                      <a:r>
                        <a:rPr lang="en-GB" sz="1000" baseline="0" dirty="0">
                          <a:solidFill>
                            <a:srgbClr val="7030A0"/>
                          </a:solidFill>
                        </a:rPr>
                        <a:t>Know the foods produced in different locations in the UK</a:t>
                      </a:r>
                      <a:endParaRPr lang="en-GB" sz="1000" dirty="0">
                        <a:solidFill>
                          <a:srgbClr val="7030A0"/>
                        </a:solidFill>
                      </a:endParaRPr>
                    </a:p>
                  </a:txBody>
                  <a:tcPr/>
                </a:tc>
                <a:tc rowSpan="7" hMerge="1">
                  <a:txBody>
                    <a:bodyPr/>
                    <a:lstStyle/>
                    <a:p>
                      <a:endParaRPr lang="en-GB" sz="1100" dirty="0"/>
                    </a:p>
                  </a:txBody>
                  <a:tcPr/>
                </a:tc>
                <a:tc rowSpan="7" hMerge="1">
                  <a:txBody>
                    <a:bodyPr/>
                    <a:lstStyle/>
                    <a:p>
                      <a:endParaRPr lang="en-GB"/>
                    </a:p>
                  </a:txBody>
                  <a:tcPr/>
                </a:tc>
                <a:tc rowSpan="7" hMerge="1">
                  <a:txBody>
                    <a:bodyPr/>
                    <a:lstStyle/>
                    <a:p>
                      <a:endParaRPr lang="en-GB" sz="1100" dirty="0"/>
                    </a:p>
                  </a:txBody>
                  <a:tcPr/>
                </a:tc>
                <a:tc gridSpan="2">
                  <a:txBody>
                    <a:bodyPr/>
                    <a:lstStyle/>
                    <a:p>
                      <a:r>
                        <a:rPr lang="en-GB" sz="1100" dirty="0"/>
                        <a:t>High</a:t>
                      </a:r>
                      <a:r>
                        <a:rPr lang="en-GB" sz="1100" baseline="0" dirty="0"/>
                        <a:t> Street, shops, supermarket, market, farm, local, locality, fast, frozen and fresh food, kitchen, food, lunchbox, food story, farm, plant, raw, ingredients, whole animal, change, processed, packet, factory, delivered, farmer, tractor, flat, hilly, pasture, grassland, flat, human, physical, traditional. </a:t>
                      </a:r>
                      <a:endParaRPr lang="en-GB" sz="1100" dirty="0"/>
                    </a:p>
                  </a:txBody>
                  <a:tcPr/>
                </a:tc>
                <a:tc hMerge="1">
                  <a:txBody>
                    <a:bodyPr/>
                    <a:lstStyle/>
                    <a:p>
                      <a:endParaRPr lang="en-GB" dirty="0"/>
                    </a:p>
                  </a:txBody>
                  <a:tcPr/>
                </a:tc>
                <a:extLst>
                  <a:ext uri="{0D108BD9-81ED-4DB2-BD59-A6C34878D82A}">
                    <a16:rowId xmlns:a16="http://schemas.microsoft.com/office/drawing/2014/main" val="1267818584"/>
                  </a:ext>
                </a:extLst>
              </a:tr>
              <a:tr h="255816">
                <a:tc gridSpan="2" vMerge="1">
                  <a:txBody>
                    <a:bodyPr/>
                    <a:lstStyle/>
                    <a:p>
                      <a:endParaRPr lang="en-GB" sz="1100" dirty="0"/>
                    </a:p>
                  </a:txBody>
                  <a:tcPr/>
                </a:tc>
                <a:tc hMerge="1" vMerge="1">
                  <a:txBody>
                    <a:bodyPr/>
                    <a:lstStyle/>
                    <a:p>
                      <a:endParaRPr lang="en-GB"/>
                    </a:p>
                  </a:txBody>
                  <a:tcPr/>
                </a:tc>
                <a:tc gridSpan="4" vMerge="1">
                  <a:txBody>
                    <a:bodyPr/>
                    <a:lstStyle/>
                    <a:p>
                      <a:endParaRPr lang="en-GB"/>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a:txBody>
                    <a:bodyPr/>
                    <a:lstStyle/>
                    <a:p>
                      <a:r>
                        <a:rPr lang="en-GB" sz="1100" dirty="0"/>
                        <a:t>People</a:t>
                      </a:r>
                      <a:r>
                        <a:rPr lang="en-GB" sz="1100" baseline="0" dirty="0"/>
                        <a:t> of interest</a:t>
                      </a:r>
                      <a:endParaRPr lang="en-GB" sz="1100" dirty="0"/>
                    </a:p>
                  </a:txBody>
                  <a:tcPr/>
                </a:tc>
                <a:tc>
                  <a:txBody>
                    <a:bodyPr/>
                    <a:lstStyle/>
                    <a:p>
                      <a:r>
                        <a:rPr lang="en-GB" sz="1100" dirty="0"/>
                        <a:t>Linked Texts</a:t>
                      </a:r>
                    </a:p>
                  </a:txBody>
                  <a:tcPr/>
                </a:tc>
                <a:extLst>
                  <a:ext uri="{0D108BD9-81ED-4DB2-BD59-A6C34878D82A}">
                    <a16:rowId xmlns:a16="http://schemas.microsoft.com/office/drawing/2014/main" val="1698299168"/>
                  </a:ext>
                </a:extLst>
              </a:tr>
              <a:tr h="1626807">
                <a:tc gridSpan="2" vMerge="1">
                  <a:txBody>
                    <a:bodyPr/>
                    <a:lstStyle/>
                    <a:p>
                      <a:endParaRPr lang="en-GB" sz="1100" dirty="0"/>
                    </a:p>
                  </a:txBody>
                  <a:tcPr/>
                </a:tc>
                <a:tc hMerge="1" vMerge="1">
                  <a:txBody>
                    <a:bodyPr/>
                    <a:lstStyle/>
                    <a:p>
                      <a:endParaRPr lang="en-GB"/>
                    </a:p>
                  </a:txBody>
                  <a:tcPr/>
                </a:tc>
                <a:tc gridSpan="4" vMerge="1">
                  <a:txBody>
                    <a:bodyPr/>
                    <a:lstStyle/>
                    <a:p>
                      <a:endParaRPr lang="en-GB"/>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1100" dirty="0"/>
                        <a:t>Amanda Owen-</a:t>
                      </a:r>
                      <a:r>
                        <a:rPr lang="en-GB" sz="1100" baseline="0" dirty="0"/>
                        <a:t> Yorkshire Shepherdess (Yorkshire farm) </a:t>
                      </a:r>
                      <a:endParaRPr lang="en-GB" sz="1100" dirty="0"/>
                    </a:p>
                  </a:txBody>
                  <a:tcPr/>
                </a:tc>
                <a:tc>
                  <a:txBody>
                    <a:bodyPr/>
                    <a:lstStyle/>
                    <a:p>
                      <a:r>
                        <a:rPr lang="en-GB" sz="1100" dirty="0"/>
                        <a:t>Auntie</a:t>
                      </a:r>
                      <a:r>
                        <a:rPr lang="en-GB" sz="1100" baseline="0" dirty="0"/>
                        <a:t> Yang’s Great Soybean picnic – </a:t>
                      </a:r>
                      <a:r>
                        <a:rPr lang="en-GB" sz="1100" baseline="0" dirty="0" err="1"/>
                        <a:t>Ginnie</a:t>
                      </a:r>
                      <a:r>
                        <a:rPr lang="en-GB" sz="1100" baseline="0" dirty="0"/>
                        <a:t> Lo</a:t>
                      </a:r>
                    </a:p>
                    <a:p>
                      <a:r>
                        <a:rPr lang="en-GB" sz="1100" baseline="0" dirty="0"/>
                        <a:t>Bring me some apples and I will make you a pie – Robbin </a:t>
                      </a:r>
                      <a:r>
                        <a:rPr lang="en-GB" sz="1100" baseline="0" dirty="0" err="1"/>
                        <a:t>Gourley</a:t>
                      </a:r>
                      <a:endParaRPr lang="en-GB" sz="1100" baseline="0" dirty="0"/>
                    </a:p>
                    <a:p>
                      <a:r>
                        <a:rPr lang="en-GB" sz="1100" baseline="0" dirty="0"/>
                        <a:t>Chicken Sunday - ?</a:t>
                      </a:r>
                    </a:p>
                    <a:p>
                      <a:r>
                        <a:rPr lang="en-GB" sz="1100" baseline="0" dirty="0"/>
                        <a:t>Everyone cooks rice – Norah Dooley</a:t>
                      </a:r>
                    </a:p>
                    <a:p>
                      <a:r>
                        <a:rPr lang="en-GB" sz="1100" baseline="0" dirty="0"/>
                        <a:t>The seven silly eaters – Mary Ann </a:t>
                      </a:r>
                      <a:r>
                        <a:rPr lang="en-GB" sz="1100" baseline="0" dirty="0" err="1"/>
                        <a:t>Hoberman</a:t>
                      </a:r>
                      <a:endParaRPr lang="en-GB" sz="1100" baseline="0" dirty="0"/>
                    </a:p>
                  </a:txBody>
                  <a:tcPr/>
                </a:tc>
                <a:extLst>
                  <a:ext uri="{0D108BD9-81ED-4DB2-BD59-A6C34878D82A}">
                    <a16:rowId xmlns:a16="http://schemas.microsoft.com/office/drawing/2014/main" val="3817116731"/>
                  </a:ext>
                </a:extLst>
              </a:tr>
              <a:tr h="255816">
                <a:tc gridSpan="2">
                  <a:txBody>
                    <a:bodyPr/>
                    <a:lstStyle/>
                    <a:p>
                      <a:pPr algn="ctr"/>
                      <a:r>
                        <a:rPr lang="en-GB" sz="1100" dirty="0"/>
                        <a:t>Prior Learning</a:t>
                      </a:r>
                    </a:p>
                  </a:txBody>
                  <a:tcPr/>
                </a:tc>
                <a:tc hMerge="1">
                  <a:txBody>
                    <a:bodyPr/>
                    <a:lstStyle/>
                    <a:p>
                      <a:endParaRPr lang="en-GB"/>
                    </a:p>
                  </a:txBody>
                  <a:tcPr/>
                </a:tc>
                <a:tc gridSpan="4" vMerge="1">
                  <a:txBody>
                    <a:bodyPr/>
                    <a:lstStyle/>
                    <a:p>
                      <a:pPr algn="ctr"/>
                      <a:endParaRPr lang="en-GB" sz="1100" dirty="0"/>
                    </a:p>
                  </a:txBody>
                  <a:tcPr/>
                </a:tc>
                <a:tc hMerge="1" vMerge="1">
                  <a:txBody>
                    <a:bodyPr/>
                    <a:lstStyle/>
                    <a:p>
                      <a:pPr algn="ctr"/>
                      <a:endParaRPr lang="en-GB" sz="1100" dirty="0"/>
                    </a:p>
                  </a:txBody>
                  <a:tcPr/>
                </a:tc>
                <a:tc hMerge="1" vMerge="1">
                  <a:txBody>
                    <a:bodyPr/>
                    <a:lstStyle/>
                    <a:p>
                      <a:endParaRPr lang="en-GB"/>
                    </a:p>
                  </a:txBody>
                  <a:tcPr/>
                </a:tc>
                <a:tc hMerge="1" vMerge="1">
                  <a:txBody>
                    <a:bodyPr/>
                    <a:lstStyle/>
                    <a:p>
                      <a:pPr algn="ctr"/>
                      <a:endParaRPr lang="en-GB" sz="1100" dirty="0"/>
                    </a:p>
                  </a:txBody>
                  <a:tcPr/>
                </a:tc>
                <a:tc gridSpan="2">
                  <a:txBody>
                    <a:bodyPr/>
                    <a:lstStyle/>
                    <a:p>
                      <a:pPr algn="ctr"/>
                      <a:r>
                        <a:rPr lang="en-GB" sz="1100" dirty="0"/>
                        <a:t>Disciplinary Knowledge</a:t>
                      </a:r>
                    </a:p>
                  </a:txBody>
                  <a:tcPr/>
                </a:tc>
                <a:tc hMerge="1">
                  <a:txBody>
                    <a:bodyPr/>
                    <a:lstStyle/>
                    <a:p>
                      <a:endParaRPr lang="en-GB" sz="1100" dirty="0"/>
                    </a:p>
                  </a:txBody>
                  <a:tcPr/>
                </a:tc>
                <a:extLst>
                  <a:ext uri="{0D108BD9-81ED-4DB2-BD59-A6C34878D82A}">
                    <a16:rowId xmlns:a16="http://schemas.microsoft.com/office/drawing/2014/main" val="2656242789"/>
                  </a:ext>
                </a:extLst>
              </a:tr>
              <a:tr h="831938">
                <a:tc gridSpan="2">
                  <a:txBody>
                    <a:bodyPr/>
                    <a:lstStyle/>
                    <a:p>
                      <a:endParaRPr lang="en-GB" sz="1100" dirty="0"/>
                    </a:p>
                    <a:p>
                      <a:r>
                        <a:rPr lang="en-GB" sz="1100" dirty="0"/>
                        <a:t>Y1-</a:t>
                      </a:r>
                      <a:r>
                        <a:rPr lang="en-GB" sz="1100" baseline="0" dirty="0"/>
                        <a:t> People and communities (Where in the world do these people live?)</a:t>
                      </a:r>
                      <a:endParaRPr lang="en-GB" sz="1100" dirty="0"/>
                    </a:p>
                  </a:txBody>
                  <a:tcPr/>
                </a:tc>
                <a:tc hMerge="1">
                  <a:txBody>
                    <a:bodyPr/>
                    <a:lstStyle/>
                    <a:p>
                      <a:endParaRPr lang="en-GB"/>
                    </a:p>
                  </a:txBody>
                  <a:tcPr/>
                </a:tc>
                <a:tc gridSpan="4" vMerge="1">
                  <a:txBody>
                    <a:bodyPr/>
                    <a:lstStyle/>
                    <a:p>
                      <a:endParaRPr lang="en-GB" dirty="0"/>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rowSpan="3" gridSpan="2">
                  <a:txBody>
                    <a:bodyPr/>
                    <a:lstStyle/>
                    <a:p>
                      <a:r>
                        <a:rPr lang="en-GB" sz="1100" dirty="0"/>
                        <a:t>To</a:t>
                      </a:r>
                      <a:r>
                        <a:rPr lang="en-GB" sz="1100" baseline="0" dirty="0"/>
                        <a:t> </a:t>
                      </a:r>
                      <a:r>
                        <a:rPr lang="en-GB" sz="1100" dirty="0"/>
                        <a:t> understand geographical similarities and differences through studying the human geography of local shops</a:t>
                      </a:r>
                    </a:p>
                    <a:p>
                      <a:r>
                        <a:rPr lang="en-GB" sz="1100" dirty="0"/>
                        <a:t>To</a:t>
                      </a:r>
                      <a:r>
                        <a:rPr lang="en-GB" sz="1100" baseline="0" dirty="0"/>
                        <a:t> understand</a:t>
                      </a:r>
                      <a:r>
                        <a:rPr lang="en-GB" sz="1100" dirty="0"/>
                        <a:t> physical geography through studying nearby food growing or production  </a:t>
                      </a:r>
                    </a:p>
                    <a:p>
                      <a:r>
                        <a:rPr lang="en-GB" sz="1100" dirty="0"/>
                        <a:t>To use locational and directional language (e.g. near and far) to describe the location of features and routes on a map </a:t>
                      </a:r>
                    </a:p>
                    <a:p>
                      <a:r>
                        <a:rPr lang="en-GB" sz="1100" dirty="0"/>
                        <a:t>To</a:t>
                      </a:r>
                      <a:r>
                        <a:rPr lang="en-GB" sz="1100" baseline="0" dirty="0"/>
                        <a:t> </a:t>
                      </a:r>
                      <a:r>
                        <a:rPr lang="en-GB" sz="1100" dirty="0"/>
                        <a:t>name, locate and identify characteristics of the four countries and capital cities of the UK, and its surrounding seas </a:t>
                      </a:r>
                    </a:p>
                    <a:p>
                      <a:r>
                        <a:rPr lang="en-GB" sz="1100" dirty="0"/>
                        <a:t>To</a:t>
                      </a:r>
                      <a:r>
                        <a:rPr lang="en-GB" sz="1100" baseline="0" dirty="0"/>
                        <a:t> </a:t>
                      </a:r>
                      <a:r>
                        <a:rPr lang="en-GB" sz="1100" dirty="0"/>
                        <a:t>use world maps, atlases and globes to identify the UK and its countries, as well as the countries, continents and oceans studied at this key stage.</a:t>
                      </a:r>
                    </a:p>
                  </a:txBody>
                  <a:tcPr/>
                </a:tc>
                <a:tc rowSpan="3" hMerge="1">
                  <a:txBody>
                    <a:bodyPr/>
                    <a:lstStyle/>
                    <a:p>
                      <a:endParaRPr lang="en-GB" sz="1100" dirty="0"/>
                    </a:p>
                  </a:txBody>
                  <a:tcPr/>
                </a:tc>
                <a:extLst>
                  <a:ext uri="{0D108BD9-81ED-4DB2-BD59-A6C34878D82A}">
                    <a16:rowId xmlns:a16="http://schemas.microsoft.com/office/drawing/2014/main" val="1740481448"/>
                  </a:ext>
                </a:extLst>
              </a:tr>
              <a:tr h="221927">
                <a:tc gridSpan="2">
                  <a:txBody>
                    <a:bodyPr/>
                    <a:lstStyle/>
                    <a:p>
                      <a:pPr algn="ctr"/>
                      <a:r>
                        <a:rPr lang="en-GB" sz="1100" dirty="0"/>
                        <a:t>Future Learning</a:t>
                      </a:r>
                    </a:p>
                  </a:txBody>
                  <a:tcPr/>
                </a:tc>
                <a:tc h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gridSpan="2"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857866412"/>
                  </a:ext>
                </a:extLst>
              </a:tr>
              <a:tr h="685436">
                <a:tc gridSpan="2">
                  <a:txBody>
                    <a:bodyPr/>
                    <a:lstStyle/>
                    <a:p>
                      <a:r>
                        <a:rPr lang="en-GB" sz="1100" dirty="0"/>
                        <a:t>Y5: Journeys:</a:t>
                      </a:r>
                      <a:r>
                        <a:rPr lang="en-GB" sz="1100" baseline="0" dirty="0"/>
                        <a:t> Trade (Where does all our stuff come from?)</a:t>
                      </a:r>
                      <a:endParaRPr lang="en-GB" sz="1100" dirty="0"/>
                    </a:p>
                    <a:p>
                      <a:endParaRPr lang="en-GB" sz="1100" dirty="0"/>
                    </a:p>
                  </a:txBody>
                  <a:tcPr/>
                </a:tc>
                <a:tc h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gridSpan="2"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920928782"/>
                  </a:ext>
                </a:extLst>
              </a:tr>
              <a:tr h="325037">
                <a:tc gridSpan="8">
                  <a:txBody>
                    <a:bodyPr/>
                    <a:lstStyle/>
                    <a:p>
                      <a:pPr algn="ctr"/>
                      <a:r>
                        <a:rPr lang="en-GB" sz="1100" dirty="0"/>
                        <a:t>Teaching Ideas</a:t>
                      </a:r>
                    </a:p>
                  </a:txBody>
                  <a:tcPr/>
                </a:tc>
                <a:tc hMerge="1">
                  <a:txBody>
                    <a:bodyPr/>
                    <a:lstStyle/>
                    <a:p>
                      <a:endParaRPr lang="en-GB"/>
                    </a:p>
                  </a:txBody>
                  <a:tcPr/>
                </a:tc>
                <a:tc hMerge="1">
                  <a:txBody>
                    <a:bodyPr/>
                    <a:lstStyle/>
                    <a:p>
                      <a:endParaRPr lang="en-GB"/>
                    </a:p>
                  </a:txBody>
                  <a:tcPr/>
                </a:tc>
                <a:tc hMerge="1">
                  <a:txBody>
                    <a:bodyPr/>
                    <a:lstStyle/>
                    <a:p>
                      <a:endParaRPr lang="en-GB" sz="1100" dirty="0"/>
                    </a:p>
                  </a:txBody>
                  <a:tcPr/>
                </a:tc>
                <a:tc hMerge="1">
                  <a:txBody>
                    <a:bodyPr/>
                    <a:lstStyle/>
                    <a:p>
                      <a:endParaRPr lang="en-GB"/>
                    </a:p>
                  </a:txBody>
                  <a:tcPr/>
                </a:tc>
                <a:tc hMerge="1">
                  <a:txBody>
                    <a:bodyPr/>
                    <a:lstStyle/>
                    <a:p>
                      <a:endParaRPr lang="en-GB" sz="1100" dirty="0"/>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609749139"/>
                  </a:ext>
                </a:extLst>
              </a:tr>
              <a:tr h="418893">
                <a:tc>
                  <a:txBody>
                    <a:bodyPr/>
                    <a:lstStyle/>
                    <a:p>
                      <a:pPr algn="ctr"/>
                      <a:r>
                        <a:rPr lang="en-GB" sz="1100" u="sng" dirty="0"/>
                        <a:t>Week 1</a:t>
                      </a:r>
                    </a:p>
                  </a:txBody>
                  <a:tcPr/>
                </a:tc>
                <a:tc gridSpan="2">
                  <a:txBody>
                    <a:bodyPr/>
                    <a:lstStyle/>
                    <a:p>
                      <a:pPr algn="ctr"/>
                      <a:r>
                        <a:rPr lang="en-GB" sz="1100" u="sng" dirty="0"/>
                        <a:t>Week 2</a:t>
                      </a:r>
                    </a:p>
                  </a:txBody>
                  <a:tcPr/>
                </a:tc>
                <a:tc hMerge="1">
                  <a:txBody>
                    <a:bodyPr/>
                    <a:lstStyle/>
                    <a:p>
                      <a:endParaRPr lang="en-GB"/>
                    </a:p>
                  </a:txBody>
                  <a:tcPr/>
                </a:tc>
                <a:tc>
                  <a:txBody>
                    <a:bodyPr/>
                    <a:lstStyle/>
                    <a:p>
                      <a:pPr algn="ctr"/>
                      <a:r>
                        <a:rPr lang="en-GB" sz="1100" dirty="0"/>
                        <a:t>Week 3</a:t>
                      </a:r>
                    </a:p>
                  </a:txBody>
                  <a:tcPr/>
                </a:tc>
                <a:tc>
                  <a:txBody>
                    <a:bodyPr/>
                    <a:lstStyle/>
                    <a:p>
                      <a:pPr algn="ctr"/>
                      <a:r>
                        <a:rPr lang="en-GB" sz="1100" dirty="0"/>
                        <a:t>Week 4</a:t>
                      </a:r>
                    </a:p>
                  </a:txBody>
                  <a:tcPr/>
                </a:tc>
                <a:tc gridSpan="2">
                  <a:txBody>
                    <a:bodyPr/>
                    <a:lstStyle/>
                    <a:p>
                      <a:pPr algn="ctr"/>
                      <a:r>
                        <a:rPr lang="en-GB" sz="1100" dirty="0"/>
                        <a:t>Week 5</a:t>
                      </a:r>
                    </a:p>
                  </a:txBody>
                  <a:tcPr/>
                </a:tc>
                <a:tc hMerge="1">
                  <a:txBody>
                    <a:bodyPr/>
                    <a:lstStyle/>
                    <a:p>
                      <a:endParaRPr lang="en-GB"/>
                    </a:p>
                  </a:txBody>
                  <a:tcPr/>
                </a:tc>
                <a:tc>
                  <a:txBody>
                    <a:bodyPr/>
                    <a:lstStyle/>
                    <a:p>
                      <a:pPr algn="ctr"/>
                      <a:r>
                        <a:rPr lang="en-GB" sz="1100" dirty="0"/>
                        <a:t>Week 6</a:t>
                      </a:r>
                    </a:p>
                  </a:txBody>
                  <a:tcPr/>
                </a:tc>
                <a:extLst>
                  <a:ext uri="{0D108BD9-81ED-4DB2-BD59-A6C34878D82A}">
                    <a16:rowId xmlns:a16="http://schemas.microsoft.com/office/drawing/2014/main" val="560451775"/>
                  </a:ext>
                </a:extLst>
              </a:tr>
              <a:tr h="1279528">
                <a:tc>
                  <a:txBody>
                    <a:bodyPr/>
                    <a:lstStyle/>
                    <a:p>
                      <a:pPr algn="ctr"/>
                      <a:endParaRPr lang="en-GB" sz="1100" dirty="0"/>
                    </a:p>
                    <a:p>
                      <a:pPr algn="ctr"/>
                      <a:r>
                        <a:rPr lang="en-GB" sz="1100" dirty="0">
                          <a:solidFill>
                            <a:srgbClr val="FF0000"/>
                          </a:solidFill>
                        </a:rPr>
                        <a:t>What</a:t>
                      </a:r>
                      <a:r>
                        <a:rPr lang="en-GB" sz="1100" baseline="0" dirty="0">
                          <a:solidFill>
                            <a:srgbClr val="FF0000"/>
                          </a:solidFill>
                        </a:rPr>
                        <a:t> can we buy on the High Street</a:t>
                      </a:r>
                      <a:r>
                        <a:rPr lang="en-GB" sz="1100" dirty="0">
                          <a:solidFill>
                            <a:srgbClr val="FF0000"/>
                          </a:solidFill>
                        </a:rPr>
                        <a:t>?</a:t>
                      </a:r>
                      <a:r>
                        <a:rPr lang="en-GB" sz="1100" baseline="0" dirty="0">
                          <a:solidFill>
                            <a:srgbClr val="FF0000"/>
                          </a:solidFill>
                        </a:rPr>
                        <a:t> </a:t>
                      </a:r>
                    </a:p>
                    <a:p>
                      <a:pPr algn="ctr"/>
                      <a:endParaRPr lang="en-GB" sz="1100" dirty="0">
                        <a:solidFill>
                          <a:srgbClr val="FF0000"/>
                        </a:solidFill>
                      </a:endParaRPr>
                    </a:p>
                  </a:txBody>
                  <a:tcPr/>
                </a:tc>
                <a:tc gridSpan="2">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mn-lt"/>
                        <a:ea typeface="+mn-ea"/>
                        <a:cs typeface="+mn-cs"/>
                      </a:endParaRPr>
                    </a:p>
                    <a:p>
                      <a:pPr marL="0" marR="0" lvl="0" indent="0" algn="ctr" defTabSz="128016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FF6600"/>
                          </a:solidFill>
                          <a:effectLst/>
                          <a:uLnTx/>
                          <a:uFillTx/>
                          <a:latin typeface="+mn-lt"/>
                          <a:ea typeface="+mn-ea"/>
                          <a:cs typeface="+mn-cs"/>
                        </a:rPr>
                        <a:t>How does our food get to us?</a:t>
                      </a:r>
                    </a:p>
                    <a:p>
                      <a:endParaRPr lang="en-GB" sz="1100" dirty="0"/>
                    </a:p>
                  </a:txBody>
                  <a:tcPr/>
                </a:tc>
                <a:tc hMerge="1">
                  <a:txBody>
                    <a:bodyPr/>
                    <a:lstStyle/>
                    <a:p>
                      <a:endParaRPr lang="en-GB"/>
                    </a:p>
                  </a:txBody>
                  <a:tcPr/>
                </a:tc>
                <a:tc>
                  <a:txBody>
                    <a:bodyPr/>
                    <a:lstStyle/>
                    <a:p>
                      <a:pPr algn="ctr"/>
                      <a:endParaRPr lang="en-GB" sz="1100" dirty="0"/>
                    </a:p>
                    <a:p>
                      <a:pPr algn="ctr"/>
                      <a:r>
                        <a:rPr lang="en-GB" sz="1100" dirty="0">
                          <a:solidFill>
                            <a:srgbClr val="00B050"/>
                          </a:solidFill>
                        </a:rPr>
                        <a:t>What</a:t>
                      </a:r>
                      <a:r>
                        <a:rPr lang="en-GB" sz="1100" baseline="0" dirty="0">
                          <a:solidFill>
                            <a:srgbClr val="00B050"/>
                          </a:solidFill>
                        </a:rPr>
                        <a:t> plants does Mrs Macdonald rear on her farm? </a:t>
                      </a:r>
                      <a:endParaRPr lang="en-GB" sz="1100" dirty="0">
                        <a:solidFill>
                          <a:srgbClr val="00B050"/>
                        </a:solidFill>
                      </a:endParaRPr>
                    </a:p>
                  </a:txBody>
                  <a:tcPr/>
                </a:tc>
                <a:tc>
                  <a:txBody>
                    <a:bodyPr/>
                    <a:lstStyle/>
                    <a:p>
                      <a:pPr algn="ctr"/>
                      <a:endParaRPr lang="en-GB" sz="1100" dirty="0"/>
                    </a:p>
                    <a:p>
                      <a:pPr algn="ctr"/>
                      <a:r>
                        <a:rPr lang="en-GB" sz="1100" dirty="0">
                          <a:solidFill>
                            <a:srgbClr val="0070C0"/>
                          </a:solidFill>
                        </a:rPr>
                        <a:t>What</a:t>
                      </a:r>
                      <a:r>
                        <a:rPr lang="en-GB" sz="1100" baseline="0" dirty="0">
                          <a:solidFill>
                            <a:srgbClr val="0070C0"/>
                          </a:solidFill>
                        </a:rPr>
                        <a:t> animals might Mrs Macdonald rear on her farm</a:t>
                      </a:r>
                      <a:r>
                        <a:rPr lang="en-GB" sz="1100" dirty="0">
                          <a:solidFill>
                            <a:srgbClr val="0070C0"/>
                          </a:solidFill>
                        </a:rPr>
                        <a:t>?</a:t>
                      </a:r>
                    </a:p>
                  </a:txBody>
                  <a:tcPr/>
                </a:tc>
                <a:tc gridSpan="2">
                  <a:txBody>
                    <a:bodyPr/>
                    <a:lstStyle/>
                    <a:p>
                      <a:pPr algn="ctr"/>
                      <a:endParaRPr lang="en-GB" sz="1100" dirty="0"/>
                    </a:p>
                    <a:p>
                      <a:pPr algn="ctr"/>
                      <a:r>
                        <a:rPr lang="en-GB" sz="1100" dirty="0">
                          <a:solidFill>
                            <a:srgbClr val="FF33CC"/>
                          </a:solidFill>
                        </a:rPr>
                        <a:t>Can</a:t>
                      </a:r>
                      <a:r>
                        <a:rPr lang="en-GB" sz="1100" baseline="0" dirty="0">
                          <a:solidFill>
                            <a:srgbClr val="FF33CC"/>
                          </a:solidFill>
                        </a:rPr>
                        <a:t> we create a great British picnic</a:t>
                      </a:r>
                      <a:r>
                        <a:rPr lang="en-GB" sz="1100" dirty="0">
                          <a:solidFill>
                            <a:srgbClr val="FF33CC"/>
                          </a:solidFill>
                        </a:rPr>
                        <a:t>?</a:t>
                      </a:r>
                    </a:p>
                  </a:txBody>
                  <a:tcPr/>
                </a:tc>
                <a:tc hMerge="1">
                  <a:txBody>
                    <a:bodyPr/>
                    <a:lstStyle/>
                    <a:p>
                      <a:endParaRPr lang="en-GB"/>
                    </a:p>
                  </a:txBody>
                  <a:tcPr/>
                </a:tc>
                <a:tc>
                  <a:txBody>
                    <a:bodyPr/>
                    <a:lstStyle/>
                    <a:p>
                      <a:pPr algn="ctr"/>
                      <a:endParaRPr lang="en-GB" sz="1100" dirty="0"/>
                    </a:p>
                    <a:p>
                      <a:pPr algn="ctr"/>
                      <a:r>
                        <a:rPr lang="en-GB" sz="1100" baseline="0" dirty="0">
                          <a:solidFill>
                            <a:srgbClr val="7030A0"/>
                          </a:solidFill>
                        </a:rPr>
                        <a:t>Can we create a Great British food map</a:t>
                      </a:r>
                      <a:r>
                        <a:rPr lang="en-GB" sz="1100" dirty="0">
                          <a:solidFill>
                            <a:srgbClr val="7030A0"/>
                          </a:solidFill>
                        </a:rPr>
                        <a:t>?</a:t>
                      </a:r>
                      <a:r>
                        <a:rPr lang="en-GB" sz="1100" baseline="0" dirty="0">
                          <a:solidFill>
                            <a:srgbClr val="7030A0"/>
                          </a:solidFill>
                        </a:rPr>
                        <a:t>  </a:t>
                      </a:r>
                    </a:p>
                    <a:p>
                      <a:pPr algn="ctr"/>
                      <a:endParaRPr lang="en-GB" sz="1100" dirty="0">
                        <a:solidFill>
                          <a:srgbClr val="7030A0"/>
                        </a:solidFill>
                      </a:endParaRPr>
                    </a:p>
                  </a:txBody>
                  <a:tcPr/>
                </a:tc>
                <a:extLst>
                  <a:ext uri="{0D108BD9-81ED-4DB2-BD59-A6C34878D82A}">
                    <a16:rowId xmlns:a16="http://schemas.microsoft.com/office/drawing/2014/main" val="3235056895"/>
                  </a:ext>
                </a:extLst>
              </a:tr>
            </a:tbl>
          </a:graphicData>
        </a:graphic>
      </p:graphicFrame>
      <p:sp>
        <p:nvSpPr>
          <p:cNvPr id="12" name="TextBox 11"/>
          <p:cNvSpPr txBox="1"/>
          <p:nvPr/>
        </p:nvSpPr>
        <p:spPr>
          <a:xfrm>
            <a:off x="330086" y="8811940"/>
            <a:ext cx="12141426" cy="369332"/>
          </a:xfrm>
          <a:prstGeom prst="rect">
            <a:avLst/>
          </a:prstGeom>
          <a:solidFill>
            <a:schemeClr val="bg1">
              <a:lumMod val="85000"/>
            </a:schemeClr>
          </a:solidFill>
          <a:ln>
            <a:solidFill>
              <a:schemeClr val="tx1"/>
            </a:solidFill>
          </a:ln>
        </p:spPr>
        <p:txBody>
          <a:bodyPr wrap="square" rtlCol="0">
            <a:spAutoFit/>
          </a:bodyPr>
          <a:lstStyle/>
          <a:p>
            <a:pPr algn="ctr"/>
            <a:r>
              <a:rPr lang="en-GB" b="1" dirty="0"/>
              <a:t>Big Finish – Go on a Great British picnic</a:t>
            </a:r>
          </a:p>
        </p:txBody>
      </p:sp>
      <p:sp>
        <p:nvSpPr>
          <p:cNvPr id="28" name="TextBox 27"/>
          <p:cNvSpPr txBox="1"/>
          <p:nvPr/>
        </p:nvSpPr>
        <p:spPr>
          <a:xfrm>
            <a:off x="1838747" y="262826"/>
            <a:ext cx="9481717" cy="369332"/>
          </a:xfrm>
          <a:prstGeom prst="rect">
            <a:avLst/>
          </a:prstGeom>
          <a:solidFill>
            <a:schemeClr val="bg1">
              <a:lumMod val="85000"/>
            </a:schemeClr>
          </a:solidFill>
          <a:ln>
            <a:solidFill>
              <a:schemeClr val="tx1"/>
            </a:solidFill>
          </a:ln>
        </p:spPr>
        <p:txBody>
          <a:bodyPr wrap="square" rtlCol="0">
            <a:spAutoFit/>
          </a:bodyPr>
          <a:lstStyle/>
          <a:p>
            <a:pPr algn="ctr"/>
            <a:r>
              <a:rPr lang="en-GB" b="1" dirty="0"/>
              <a:t>Year 2 Unit 2: Journeys - Food </a:t>
            </a:r>
          </a:p>
        </p:txBody>
      </p:sp>
      <p:pic>
        <p:nvPicPr>
          <p:cNvPr id="11" name="Picture 10">
            <a:extLst>
              <a:ext uri="{FF2B5EF4-FFF2-40B4-BE49-F238E27FC236}">
                <a16:creationId xmlns:a16="http://schemas.microsoft.com/office/drawing/2014/main" id="{E79EFFBB-6212-43D8-80B5-FD660798E9DD}"/>
              </a:ext>
            </a:extLst>
          </p:cNvPr>
          <p:cNvPicPr>
            <a:picLocks noChangeAspect="1"/>
          </p:cNvPicPr>
          <p:nvPr/>
        </p:nvPicPr>
        <p:blipFill>
          <a:blip r:embed="rId3"/>
          <a:stretch>
            <a:fillRect/>
          </a:stretch>
        </p:blipFill>
        <p:spPr>
          <a:xfrm>
            <a:off x="1433635" y="8142586"/>
            <a:ext cx="405112" cy="405112"/>
          </a:xfrm>
          <a:prstGeom prst="rect">
            <a:avLst/>
          </a:prstGeom>
        </p:spPr>
      </p:pic>
      <p:pic>
        <p:nvPicPr>
          <p:cNvPr id="13" name="Picture 2" descr="Image result for communicate icon">
            <a:extLst>
              <a:ext uri="{FF2B5EF4-FFF2-40B4-BE49-F238E27FC236}">
                <a16:creationId xmlns:a16="http://schemas.microsoft.com/office/drawing/2014/main" id="{97224187-9610-4828-90F6-B576678A4B2C}"/>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0597" y="8081896"/>
            <a:ext cx="620232" cy="620232"/>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a:extLst>
              <a:ext uri="{FF2B5EF4-FFF2-40B4-BE49-F238E27FC236}">
                <a16:creationId xmlns:a16="http://schemas.microsoft.com/office/drawing/2014/main" id="{83BF99AB-FE4B-43DC-9485-1AD2FF33A2F9}"/>
              </a:ext>
            </a:extLst>
          </p:cNvPr>
          <p:cNvPicPr>
            <a:picLocks noChangeAspect="1"/>
          </p:cNvPicPr>
          <p:nvPr/>
        </p:nvPicPr>
        <p:blipFill>
          <a:blip r:embed="rId3"/>
          <a:stretch>
            <a:fillRect/>
          </a:stretch>
        </p:blipFill>
        <p:spPr>
          <a:xfrm>
            <a:off x="9557728" y="8179330"/>
            <a:ext cx="405112" cy="405112"/>
          </a:xfrm>
          <a:prstGeom prst="rect">
            <a:avLst/>
          </a:prstGeom>
        </p:spPr>
      </p:pic>
      <p:pic>
        <p:nvPicPr>
          <p:cNvPr id="17" name="Picture 16">
            <a:extLst>
              <a:ext uri="{FF2B5EF4-FFF2-40B4-BE49-F238E27FC236}">
                <a16:creationId xmlns:a16="http://schemas.microsoft.com/office/drawing/2014/main" id="{F1CE38B7-993E-4E60-A75B-DCE15F432E48}"/>
              </a:ext>
            </a:extLst>
          </p:cNvPr>
          <p:cNvPicPr>
            <a:picLocks noChangeAspect="1"/>
          </p:cNvPicPr>
          <p:nvPr/>
        </p:nvPicPr>
        <p:blipFill>
          <a:blip r:embed="rId5"/>
          <a:stretch>
            <a:fillRect/>
          </a:stretch>
        </p:blipFill>
        <p:spPr>
          <a:xfrm>
            <a:off x="11507257" y="8187444"/>
            <a:ext cx="531234" cy="405112"/>
          </a:xfrm>
          <a:prstGeom prst="rect">
            <a:avLst/>
          </a:prstGeom>
        </p:spPr>
      </p:pic>
      <p:pic>
        <p:nvPicPr>
          <p:cNvPr id="18" name="Picture 2" descr="Image result for communicate icon">
            <a:extLst>
              <a:ext uri="{FF2B5EF4-FFF2-40B4-BE49-F238E27FC236}">
                <a16:creationId xmlns:a16="http://schemas.microsoft.com/office/drawing/2014/main" id="{7827AD6C-3FEF-4C9B-A00C-051B64998E3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848050" y="8111904"/>
            <a:ext cx="620232" cy="62023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a:extLst>
              <a:ext uri="{FF2B5EF4-FFF2-40B4-BE49-F238E27FC236}">
                <a16:creationId xmlns:a16="http://schemas.microsoft.com/office/drawing/2014/main" id="{14FF5DA0-A7E1-4403-99E3-4F0237D07D7A}"/>
              </a:ext>
            </a:extLst>
          </p:cNvPr>
          <p:cNvPicPr>
            <a:picLocks noChangeAspect="1"/>
          </p:cNvPicPr>
          <p:nvPr/>
        </p:nvPicPr>
        <p:blipFill>
          <a:blip r:embed="rId3"/>
          <a:stretch>
            <a:fillRect/>
          </a:stretch>
        </p:blipFill>
        <p:spPr>
          <a:xfrm>
            <a:off x="7587186" y="8179330"/>
            <a:ext cx="405112" cy="405112"/>
          </a:xfrm>
          <a:prstGeom prst="rect">
            <a:avLst/>
          </a:prstGeom>
        </p:spPr>
      </p:pic>
      <p:pic>
        <p:nvPicPr>
          <p:cNvPr id="20" name="Picture 2" descr="Image result for communicate icon">
            <a:extLst>
              <a:ext uri="{FF2B5EF4-FFF2-40B4-BE49-F238E27FC236}">
                <a16:creationId xmlns:a16="http://schemas.microsoft.com/office/drawing/2014/main" id="{5AA19A73-3040-4B52-899A-C55B24C6F720}"/>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24148" y="8118640"/>
            <a:ext cx="620232" cy="620232"/>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0">
            <a:extLst>
              <a:ext uri="{FF2B5EF4-FFF2-40B4-BE49-F238E27FC236}">
                <a16:creationId xmlns:a16="http://schemas.microsoft.com/office/drawing/2014/main" id="{F6CE6C6E-ECDC-45A1-A5AD-6F15F4BF7F60}"/>
              </a:ext>
            </a:extLst>
          </p:cNvPr>
          <p:cNvPicPr>
            <a:picLocks noChangeAspect="1"/>
          </p:cNvPicPr>
          <p:nvPr/>
        </p:nvPicPr>
        <p:blipFill>
          <a:blip r:embed="rId6"/>
          <a:stretch>
            <a:fillRect/>
          </a:stretch>
        </p:blipFill>
        <p:spPr>
          <a:xfrm>
            <a:off x="5410443" y="8203916"/>
            <a:ext cx="420660" cy="420660"/>
          </a:xfrm>
          <a:prstGeom prst="rect">
            <a:avLst/>
          </a:prstGeom>
        </p:spPr>
      </p:pic>
      <p:pic>
        <p:nvPicPr>
          <p:cNvPr id="22" name="Picture 21">
            <a:extLst>
              <a:ext uri="{FF2B5EF4-FFF2-40B4-BE49-F238E27FC236}">
                <a16:creationId xmlns:a16="http://schemas.microsoft.com/office/drawing/2014/main" id="{AC5328A1-270C-4675-B455-2DB6DA8D2C48}"/>
              </a:ext>
            </a:extLst>
          </p:cNvPr>
          <p:cNvPicPr>
            <a:picLocks noChangeAspect="1"/>
          </p:cNvPicPr>
          <p:nvPr/>
        </p:nvPicPr>
        <p:blipFill>
          <a:blip r:embed="rId3"/>
          <a:stretch>
            <a:fillRect/>
          </a:stretch>
        </p:blipFill>
        <p:spPr>
          <a:xfrm>
            <a:off x="4933928" y="8232762"/>
            <a:ext cx="405112" cy="405112"/>
          </a:xfrm>
          <a:prstGeom prst="rect">
            <a:avLst/>
          </a:prstGeom>
        </p:spPr>
      </p:pic>
      <p:pic>
        <p:nvPicPr>
          <p:cNvPr id="23" name="Picture 22">
            <a:extLst>
              <a:ext uri="{FF2B5EF4-FFF2-40B4-BE49-F238E27FC236}">
                <a16:creationId xmlns:a16="http://schemas.microsoft.com/office/drawing/2014/main" id="{12848977-E126-4EEE-B297-AFB57F284729}"/>
              </a:ext>
            </a:extLst>
          </p:cNvPr>
          <p:cNvPicPr>
            <a:picLocks noChangeAspect="1"/>
          </p:cNvPicPr>
          <p:nvPr/>
        </p:nvPicPr>
        <p:blipFill>
          <a:blip r:embed="rId6"/>
          <a:stretch>
            <a:fillRect/>
          </a:stretch>
        </p:blipFill>
        <p:spPr>
          <a:xfrm>
            <a:off x="8999514" y="8179670"/>
            <a:ext cx="420660" cy="420660"/>
          </a:xfrm>
          <a:prstGeom prst="rect">
            <a:avLst/>
          </a:prstGeom>
        </p:spPr>
      </p:pic>
      <p:pic>
        <p:nvPicPr>
          <p:cNvPr id="24" name="Picture 23">
            <a:extLst>
              <a:ext uri="{FF2B5EF4-FFF2-40B4-BE49-F238E27FC236}">
                <a16:creationId xmlns:a16="http://schemas.microsoft.com/office/drawing/2014/main" id="{9299DDAA-0CC0-4453-B3B7-93D51725D6E2}"/>
              </a:ext>
            </a:extLst>
          </p:cNvPr>
          <p:cNvPicPr>
            <a:picLocks noChangeAspect="1"/>
          </p:cNvPicPr>
          <p:nvPr/>
        </p:nvPicPr>
        <p:blipFill>
          <a:blip r:embed="rId3"/>
          <a:stretch>
            <a:fillRect/>
          </a:stretch>
        </p:blipFill>
        <p:spPr>
          <a:xfrm>
            <a:off x="3544816" y="8169182"/>
            <a:ext cx="405112" cy="405112"/>
          </a:xfrm>
          <a:prstGeom prst="rect">
            <a:avLst/>
          </a:prstGeom>
        </p:spPr>
      </p:pic>
      <p:pic>
        <p:nvPicPr>
          <p:cNvPr id="25" name="Picture 2" descr="Image result for communicate icon">
            <a:extLst>
              <a:ext uri="{FF2B5EF4-FFF2-40B4-BE49-F238E27FC236}">
                <a16:creationId xmlns:a16="http://schemas.microsoft.com/office/drawing/2014/main" id="{3C3ECFD3-609C-41C9-BC08-D4A57C33C6C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81778" y="8108492"/>
            <a:ext cx="620232" cy="620232"/>
          </a:xfrm>
          <a:prstGeom prst="rect">
            <a:avLst/>
          </a:prstGeom>
          <a:noFill/>
          <a:extLst>
            <a:ext uri="{909E8E84-426E-40DD-AFC4-6F175D3DCCD1}">
              <a14:hiddenFill xmlns:a14="http://schemas.microsoft.com/office/drawing/2010/main">
                <a:solidFill>
                  <a:srgbClr val="FFFFFF"/>
                </a:solidFill>
              </a14:hiddenFill>
            </a:ext>
          </a:extLst>
        </p:spPr>
      </p:pic>
      <p:sp>
        <p:nvSpPr>
          <p:cNvPr id="26" name="Frame 25"/>
          <p:cNvSpPr/>
          <p:nvPr/>
        </p:nvSpPr>
        <p:spPr>
          <a:xfrm>
            <a:off x="-1" y="0"/>
            <a:ext cx="12801600" cy="9601200"/>
          </a:xfrm>
          <a:prstGeom prst="frame">
            <a:avLst>
              <a:gd name="adj1" fmla="val 2089"/>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en-GB" sz="1246">
              <a:solidFill>
                <a:schemeClr val="tx1"/>
              </a:solidFill>
            </a:endParaRPr>
          </a:p>
        </p:txBody>
      </p:sp>
      <p:pic>
        <p:nvPicPr>
          <p:cNvPr id="27" name="Picture 26"/>
          <p:cNvPicPr>
            <a:picLocks noChangeAspect="1"/>
          </p:cNvPicPr>
          <p:nvPr/>
        </p:nvPicPr>
        <p:blipFill>
          <a:blip r:embed="rId7"/>
          <a:stretch>
            <a:fillRect/>
          </a:stretch>
        </p:blipFill>
        <p:spPr>
          <a:xfrm>
            <a:off x="330085" y="206382"/>
            <a:ext cx="1508661" cy="404553"/>
          </a:xfrm>
          <a:prstGeom prst="rect">
            <a:avLst/>
          </a:prstGeom>
        </p:spPr>
      </p:pic>
    </p:spTree>
    <p:extLst>
      <p:ext uri="{BB962C8B-B14F-4D97-AF65-F5344CB8AC3E}">
        <p14:creationId xmlns:p14="http://schemas.microsoft.com/office/powerpoint/2010/main" val="10690560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ame 3"/>
          <p:cNvSpPr/>
          <p:nvPr/>
        </p:nvSpPr>
        <p:spPr>
          <a:xfrm>
            <a:off x="0" y="0"/>
            <a:ext cx="12801600" cy="9601200"/>
          </a:xfrm>
          <a:prstGeom prst="frame">
            <a:avLst>
              <a:gd name="adj1" fmla="val 2089"/>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en-GB" sz="1246">
              <a:solidFill>
                <a:schemeClr val="tx1"/>
              </a:solidFill>
            </a:endParaRPr>
          </a:p>
        </p:txBody>
      </p:sp>
      <p:pic>
        <p:nvPicPr>
          <p:cNvPr id="5" name="Picture 4"/>
          <p:cNvPicPr>
            <a:picLocks noChangeAspect="1"/>
          </p:cNvPicPr>
          <p:nvPr/>
        </p:nvPicPr>
        <p:blipFill>
          <a:blip r:embed="rId2"/>
          <a:stretch>
            <a:fillRect/>
          </a:stretch>
        </p:blipFill>
        <p:spPr>
          <a:xfrm>
            <a:off x="11468705" y="159814"/>
            <a:ext cx="913795" cy="456898"/>
          </a:xfrm>
          <a:prstGeom prst="rect">
            <a:avLst/>
          </a:prstGeom>
        </p:spPr>
      </p:pic>
      <p:sp>
        <p:nvSpPr>
          <p:cNvPr id="9" name="TextBox 8"/>
          <p:cNvSpPr txBox="1"/>
          <p:nvPr/>
        </p:nvSpPr>
        <p:spPr>
          <a:xfrm>
            <a:off x="5354167" y="262826"/>
            <a:ext cx="2093265" cy="348109"/>
          </a:xfrm>
          <a:prstGeom prst="rect">
            <a:avLst/>
          </a:prstGeom>
          <a:noFill/>
        </p:spPr>
        <p:txBody>
          <a:bodyPr wrap="none" rtlCol="0">
            <a:spAutoFit/>
          </a:bodyPr>
          <a:lstStyle/>
          <a:p>
            <a:r>
              <a:rPr lang="en-GB" sz="1662" dirty="0"/>
              <a:t>Unit 2: Roman Britain </a:t>
            </a:r>
          </a:p>
        </p:txBody>
      </p:sp>
      <p:graphicFrame>
        <p:nvGraphicFramePr>
          <p:cNvPr id="10" name="Table 9"/>
          <p:cNvGraphicFramePr>
            <a:graphicFrameLocks noGrp="1"/>
          </p:cNvGraphicFramePr>
          <p:nvPr>
            <p:extLst>
              <p:ext uri="{D42A27DB-BD31-4B8C-83A1-F6EECF244321}">
                <p14:modId xmlns:p14="http://schemas.microsoft.com/office/powerpoint/2010/main" val="2525139694"/>
              </p:ext>
            </p:extLst>
          </p:nvPr>
        </p:nvGraphicFramePr>
        <p:xfrm>
          <a:off x="330086" y="626310"/>
          <a:ext cx="12141426" cy="8466105"/>
        </p:xfrm>
        <a:graphic>
          <a:graphicData uri="http://schemas.openxmlformats.org/drawingml/2006/table">
            <a:tbl>
              <a:tblPr firstRow="1" bandRow="1">
                <a:tableStyleId>{5940675A-B579-460E-94D1-54222C63F5DA}</a:tableStyleId>
              </a:tblPr>
              <a:tblGrid>
                <a:gridCol w="2023571">
                  <a:extLst>
                    <a:ext uri="{9D8B030D-6E8A-4147-A177-3AD203B41FA5}">
                      <a16:colId xmlns:a16="http://schemas.microsoft.com/office/drawing/2014/main" val="3597595348"/>
                    </a:ext>
                  </a:extLst>
                </a:gridCol>
                <a:gridCol w="457276">
                  <a:extLst>
                    <a:ext uri="{9D8B030D-6E8A-4147-A177-3AD203B41FA5}">
                      <a16:colId xmlns:a16="http://schemas.microsoft.com/office/drawing/2014/main" val="1615232983"/>
                    </a:ext>
                  </a:extLst>
                </a:gridCol>
                <a:gridCol w="1566295">
                  <a:extLst>
                    <a:ext uri="{9D8B030D-6E8A-4147-A177-3AD203B41FA5}">
                      <a16:colId xmlns:a16="http://schemas.microsoft.com/office/drawing/2014/main" val="3415433277"/>
                    </a:ext>
                  </a:extLst>
                </a:gridCol>
                <a:gridCol w="2023571">
                  <a:extLst>
                    <a:ext uri="{9D8B030D-6E8A-4147-A177-3AD203B41FA5}">
                      <a16:colId xmlns:a16="http://schemas.microsoft.com/office/drawing/2014/main" val="1150712378"/>
                    </a:ext>
                  </a:extLst>
                </a:gridCol>
                <a:gridCol w="2023571">
                  <a:extLst>
                    <a:ext uri="{9D8B030D-6E8A-4147-A177-3AD203B41FA5}">
                      <a16:colId xmlns:a16="http://schemas.microsoft.com/office/drawing/2014/main" val="1772355279"/>
                    </a:ext>
                  </a:extLst>
                </a:gridCol>
                <a:gridCol w="731822">
                  <a:extLst>
                    <a:ext uri="{9D8B030D-6E8A-4147-A177-3AD203B41FA5}">
                      <a16:colId xmlns:a16="http://schemas.microsoft.com/office/drawing/2014/main" val="3947937341"/>
                    </a:ext>
                  </a:extLst>
                </a:gridCol>
                <a:gridCol w="1291749">
                  <a:extLst>
                    <a:ext uri="{9D8B030D-6E8A-4147-A177-3AD203B41FA5}">
                      <a16:colId xmlns:a16="http://schemas.microsoft.com/office/drawing/2014/main" val="845078378"/>
                    </a:ext>
                  </a:extLst>
                </a:gridCol>
                <a:gridCol w="2023571">
                  <a:extLst>
                    <a:ext uri="{9D8B030D-6E8A-4147-A177-3AD203B41FA5}">
                      <a16:colId xmlns:a16="http://schemas.microsoft.com/office/drawing/2014/main" val="3713051723"/>
                    </a:ext>
                  </a:extLst>
                </a:gridCol>
              </a:tblGrid>
              <a:tr h="255816">
                <a:tc gridSpan="2">
                  <a:txBody>
                    <a:bodyPr/>
                    <a:lstStyle/>
                    <a:p>
                      <a:pPr algn="ctr"/>
                      <a:r>
                        <a:rPr lang="en-GB" sz="1100" dirty="0"/>
                        <a:t>National Curriculum Objectives </a:t>
                      </a:r>
                    </a:p>
                  </a:txBody>
                  <a:tcPr/>
                </a:tc>
                <a:tc hMerge="1">
                  <a:txBody>
                    <a:bodyPr/>
                    <a:lstStyle/>
                    <a:p>
                      <a:endParaRPr lang="en-GB"/>
                    </a:p>
                  </a:txBody>
                  <a:tcPr/>
                </a:tc>
                <a:tc gridSpan="4">
                  <a:txBody>
                    <a:bodyPr/>
                    <a:lstStyle/>
                    <a:p>
                      <a:pPr algn="ctr"/>
                      <a:r>
                        <a:rPr lang="en-GB" sz="1100" dirty="0"/>
                        <a:t>Substantive Knowledge </a:t>
                      </a:r>
                    </a:p>
                  </a:txBody>
                  <a:tcPr/>
                </a:tc>
                <a:tc hMerge="1">
                  <a:txBody>
                    <a:bodyPr/>
                    <a:lstStyle/>
                    <a:p>
                      <a:pPr algn="ctr"/>
                      <a:endParaRPr lang="en-GB" sz="1100" dirty="0"/>
                    </a:p>
                  </a:txBody>
                  <a:tcPr/>
                </a:tc>
                <a:tc hMerge="1">
                  <a:txBody>
                    <a:bodyPr/>
                    <a:lstStyle/>
                    <a:p>
                      <a:endParaRPr lang="en-GB"/>
                    </a:p>
                  </a:txBody>
                  <a:tcPr/>
                </a:tc>
                <a:tc hMerge="1">
                  <a:txBody>
                    <a:bodyPr/>
                    <a:lstStyle/>
                    <a:p>
                      <a:pPr algn="ctr"/>
                      <a:endParaRPr lang="en-GB" sz="1100" dirty="0"/>
                    </a:p>
                  </a:txBody>
                  <a:tcPr/>
                </a:tc>
                <a:tc gridSpan="2">
                  <a:txBody>
                    <a:bodyPr/>
                    <a:lstStyle/>
                    <a:p>
                      <a:pPr algn="ctr"/>
                      <a:r>
                        <a:rPr lang="en-GB" sz="1100" dirty="0"/>
                        <a:t>Vocabulary</a:t>
                      </a:r>
                    </a:p>
                  </a:txBody>
                  <a:tcPr/>
                </a:tc>
                <a:tc hMerge="1">
                  <a:txBody>
                    <a:bodyPr/>
                    <a:lstStyle/>
                    <a:p>
                      <a:endParaRPr lang="en-GB" dirty="0"/>
                    </a:p>
                  </a:txBody>
                  <a:tcPr/>
                </a:tc>
                <a:extLst>
                  <a:ext uri="{0D108BD9-81ED-4DB2-BD59-A6C34878D82A}">
                    <a16:rowId xmlns:a16="http://schemas.microsoft.com/office/drawing/2014/main" val="96402867"/>
                  </a:ext>
                </a:extLst>
              </a:tr>
              <a:tr h="690584">
                <a:tc rowSpan="3" gridSpan="2">
                  <a:txBody>
                    <a:bodyPr/>
                    <a:lstStyle/>
                    <a:p>
                      <a:pPr marL="0" indent="0">
                        <a:buFont typeface="Arial" panose="020B0604020202020204" pitchFamily="34" charset="0"/>
                        <a:buNone/>
                      </a:pPr>
                      <a:r>
                        <a:rPr lang="en-GB" sz="1000" dirty="0"/>
                        <a:t>Locational knowledge - name and locate the world’s seven continents and five oceans</a:t>
                      </a:r>
                    </a:p>
                    <a:p>
                      <a:pPr marL="0" indent="0">
                        <a:buFont typeface="Arial" panose="020B0604020202020204" pitchFamily="34" charset="0"/>
                        <a:buNone/>
                      </a:pPr>
                      <a:endParaRPr lang="en-GB" sz="1000" dirty="0"/>
                    </a:p>
                    <a:p>
                      <a:pPr marL="0" indent="0">
                        <a:buFont typeface="Arial" panose="020B0604020202020204" pitchFamily="34" charset="0"/>
                        <a:buNone/>
                      </a:pPr>
                      <a:r>
                        <a:rPr lang="en-GB" sz="1000" dirty="0"/>
                        <a:t>Human and physical geography - identify seasonal and daily weather patterns and the location of hot and cold areas of the world in relation to the Equator and the North and South Poles</a:t>
                      </a:r>
                    </a:p>
                    <a:p>
                      <a:pPr marL="0" indent="0">
                        <a:buFont typeface="Arial" panose="020B0604020202020204" pitchFamily="34" charset="0"/>
                        <a:buNone/>
                      </a:pPr>
                      <a:endParaRPr lang="en-GB" sz="1000" dirty="0"/>
                    </a:p>
                    <a:p>
                      <a:pPr marL="0" indent="0">
                        <a:buFont typeface="Arial" panose="020B0604020202020204" pitchFamily="34" charset="0"/>
                        <a:buNone/>
                      </a:pPr>
                      <a:r>
                        <a:rPr lang="en-GB" sz="1000" dirty="0"/>
                        <a:t>Geographical skills and fieldwork - use world maps, atlases and globes to identify the United Kingdom and its countries, as well as the countries, continents and oceans studied at this key stage; use simple compass directions (North, South, East and West) and locational and directional language [for example, near and far; left and right], to describe the location of features and routes on a map</a:t>
                      </a:r>
                    </a:p>
                  </a:txBody>
                  <a:tcPr/>
                </a:tc>
                <a:tc rowSpan="3" hMerge="1">
                  <a:txBody>
                    <a:bodyPr/>
                    <a:lstStyle/>
                    <a:p>
                      <a:endParaRPr lang="en-GB"/>
                    </a:p>
                  </a:txBody>
                  <a:tcPr/>
                </a:tc>
                <a:tc rowSpan="7" gridSpan="4">
                  <a:txBody>
                    <a:bodyPr/>
                    <a:lstStyle/>
                    <a:p>
                      <a:r>
                        <a:rPr lang="en-GB" sz="1100" kern="1200" dirty="0">
                          <a:solidFill>
                            <a:srgbClr val="FF0000"/>
                          </a:solidFill>
                          <a:effectLst/>
                          <a:latin typeface="+mn-lt"/>
                          <a:ea typeface="+mn-ea"/>
                          <a:cs typeface="+mn-cs"/>
                        </a:rPr>
                        <a:t>To know that lines of latitude run parallel to the Equator and decrease in length towards the Poles.</a:t>
                      </a:r>
                    </a:p>
                    <a:p>
                      <a:r>
                        <a:rPr lang="en-GB" sz="1100" kern="1200" dirty="0">
                          <a:solidFill>
                            <a:srgbClr val="FF0000"/>
                          </a:solidFill>
                          <a:effectLst/>
                          <a:latin typeface="+mn-lt"/>
                          <a:ea typeface="+mn-ea"/>
                          <a:cs typeface="+mn-cs"/>
                        </a:rPr>
                        <a:t>To know that the Equator is the latitude ‘baseline’, the 0° line from which latitude North and South is measured.</a:t>
                      </a:r>
                    </a:p>
                    <a:p>
                      <a:r>
                        <a:rPr lang="en-GB" sz="1100" kern="1200" dirty="0">
                          <a:solidFill>
                            <a:srgbClr val="FF0000"/>
                          </a:solidFill>
                          <a:effectLst/>
                          <a:latin typeface="+mn-lt"/>
                          <a:ea typeface="+mn-ea"/>
                          <a:cs typeface="+mn-cs"/>
                        </a:rPr>
                        <a:t>To know that the lines of longitude are all the same length and go from Pole to Pole.</a:t>
                      </a:r>
                    </a:p>
                    <a:p>
                      <a:r>
                        <a:rPr lang="en-US" sz="1100" kern="1200" dirty="0">
                          <a:solidFill>
                            <a:srgbClr val="FF0000"/>
                          </a:solidFill>
                          <a:effectLst/>
                          <a:latin typeface="+mn-lt"/>
                          <a:ea typeface="+mn-ea"/>
                          <a:cs typeface="+mn-cs"/>
                        </a:rPr>
                        <a:t>To know that the Prime or Greenwich Meridian is the longitude ‘baseline’, the 0° line from which longitudes East and West are measured.</a:t>
                      </a:r>
                      <a:endParaRPr lang="en-GB" sz="1100" baseline="0" dirty="0">
                        <a:solidFill>
                          <a:srgbClr val="FF0000"/>
                        </a:solidFill>
                      </a:endParaRPr>
                    </a:p>
                    <a:p>
                      <a:pPr algn="l"/>
                      <a:endParaRPr lang="en-GB" sz="1100" baseline="0" dirty="0">
                        <a:solidFill>
                          <a:srgbClr val="FFC000"/>
                        </a:solidFill>
                      </a:endParaRPr>
                    </a:p>
                    <a:p>
                      <a:pPr algn="l"/>
                      <a:r>
                        <a:rPr lang="en-GB" sz="1100" dirty="0">
                          <a:solidFill>
                            <a:schemeClr val="accent4"/>
                          </a:solidFill>
                        </a:rPr>
                        <a:t>To know that  </a:t>
                      </a:r>
                      <a:r>
                        <a:rPr lang="en-US" sz="1100" kern="1200" dirty="0">
                          <a:solidFill>
                            <a:schemeClr val="accent4"/>
                          </a:solidFill>
                          <a:effectLst/>
                          <a:latin typeface="+mn-lt"/>
                          <a:ea typeface="+mn-ea"/>
                          <a:cs typeface="+mn-cs"/>
                        </a:rPr>
                        <a:t>representing a 3-D globe as a 2-D map involves distortion. This is seen in the different map projections used on maps and in atlases.</a:t>
                      </a:r>
                      <a:endParaRPr lang="en-GB" sz="1100" baseline="0" dirty="0">
                        <a:solidFill>
                          <a:schemeClr val="accent4"/>
                        </a:solidFill>
                      </a:endParaRPr>
                    </a:p>
                    <a:p>
                      <a:pPr algn="l"/>
                      <a:endParaRPr lang="en-GB" sz="1100" dirty="0">
                        <a:solidFill>
                          <a:srgbClr val="FFC000"/>
                        </a:solidFill>
                      </a:endParaRPr>
                    </a:p>
                    <a:p>
                      <a:pPr lvl="0"/>
                      <a:r>
                        <a:rPr lang="en-GB" sz="1100" dirty="0">
                          <a:solidFill>
                            <a:srgbClr val="00B050"/>
                          </a:solidFill>
                        </a:rPr>
                        <a:t>To know that  t</a:t>
                      </a:r>
                      <a:r>
                        <a:rPr lang="en-GB" sz="1100" kern="1200" dirty="0">
                          <a:solidFill>
                            <a:srgbClr val="00B050"/>
                          </a:solidFill>
                          <a:effectLst/>
                          <a:latin typeface="+mn-lt"/>
                          <a:ea typeface="+mn-ea"/>
                          <a:cs typeface="+mn-cs"/>
                        </a:rPr>
                        <a:t>he two Tropics are 23.5° N and S of the Equator, the Arctic and Antarctic Circles are 66.5° N and S of the Equator. This can be shown on Google™ Earth, with ‘Grid’ and ‘Place’ activated.</a:t>
                      </a:r>
                    </a:p>
                    <a:p>
                      <a:r>
                        <a:rPr lang="en-US" sz="1100" kern="1200" dirty="0">
                          <a:solidFill>
                            <a:srgbClr val="00B050"/>
                          </a:solidFill>
                          <a:effectLst/>
                          <a:latin typeface="+mn-lt"/>
                          <a:ea typeface="+mn-ea"/>
                          <a:cs typeface="+mn-cs"/>
                        </a:rPr>
                        <a:t>To know that the lines of latitude are horizontal circles that decrease in size towards each Pole.</a:t>
                      </a:r>
                      <a:endParaRPr lang="en-GB" sz="1100" baseline="0" dirty="0">
                        <a:solidFill>
                          <a:srgbClr val="00B050"/>
                        </a:solidFill>
                      </a:endParaRPr>
                    </a:p>
                    <a:p>
                      <a:pPr algn="l"/>
                      <a:endParaRPr lang="en-GB" sz="1100" baseline="0" dirty="0">
                        <a:solidFill>
                          <a:srgbClr val="00CC00"/>
                        </a:solidFill>
                      </a:endParaRPr>
                    </a:p>
                    <a:p>
                      <a:pPr algn="l"/>
                      <a:r>
                        <a:rPr lang="en-GB" sz="1100" dirty="0">
                          <a:solidFill>
                            <a:srgbClr val="0070C0"/>
                          </a:solidFill>
                        </a:rPr>
                        <a:t>To know that when </a:t>
                      </a:r>
                      <a:r>
                        <a:rPr lang="en-US" sz="1100" kern="1200" dirty="0">
                          <a:solidFill>
                            <a:srgbClr val="0070C0"/>
                          </a:solidFill>
                          <a:effectLst/>
                          <a:latin typeface="+mn-lt"/>
                          <a:ea typeface="+mn-ea"/>
                          <a:cs typeface="+mn-cs"/>
                        </a:rPr>
                        <a:t>looking down on the Earth’s (or on a globe’s) North Pole, the world rotates anti-clockwise. </a:t>
                      </a:r>
                    </a:p>
                    <a:p>
                      <a:pPr algn="l"/>
                      <a:r>
                        <a:rPr lang="en-US" sz="1100" kern="1200" dirty="0">
                          <a:solidFill>
                            <a:srgbClr val="0070C0"/>
                          </a:solidFill>
                          <a:effectLst/>
                          <a:latin typeface="+mn-lt"/>
                          <a:ea typeface="+mn-ea"/>
                          <a:cs typeface="+mn-cs"/>
                        </a:rPr>
                        <a:t>To know the day/night explanation.</a:t>
                      </a:r>
                      <a:endParaRPr lang="en-GB" sz="1100" baseline="0" dirty="0">
                        <a:solidFill>
                          <a:srgbClr val="0070C0"/>
                        </a:solidFill>
                      </a:endParaRPr>
                    </a:p>
                    <a:p>
                      <a:pPr algn="l"/>
                      <a:endParaRPr lang="en-GB" sz="1100" baseline="0" dirty="0">
                        <a:solidFill>
                          <a:srgbClr val="0070C0"/>
                        </a:solidFill>
                      </a:endParaRPr>
                    </a:p>
                    <a:p>
                      <a:pPr algn="l"/>
                      <a:r>
                        <a:rPr lang="en-GB" sz="1100" dirty="0">
                          <a:solidFill>
                            <a:srgbClr val="FF33CC"/>
                          </a:solidFill>
                        </a:rPr>
                        <a:t>To know that </a:t>
                      </a:r>
                      <a:r>
                        <a:rPr lang="en-US" sz="1100" kern="1200" dirty="0">
                          <a:solidFill>
                            <a:srgbClr val="FF33CC"/>
                          </a:solidFill>
                          <a:effectLst/>
                          <a:latin typeface="+mn-lt"/>
                          <a:ea typeface="+mn-ea"/>
                          <a:cs typeface="+mn-cs"/>
                        </a:rPr>
                        <a:t>The International Date Line, which was established in 1884, roughly follows the 180° longitude N/S line.</a:t>
                      </a:r>
                    </a:p>
                    <a:p>
                      <a:pPr algn="l"/>
                      <a:r>
                        <a:rPr lang="en-US" sz="1100" kern="1200" dirty="0">
                          <a:solidFill>
                            <a:srgbClr val="FF33CC"/>
                          </a:solidFill>
                          <a:effectLst/>
                          <a:latin typeface="+mn-lt"/>
                          <a:ea typeface="+mn-ea"/>
                          <a:cs typeface="+mn-cs"/>
                        </a:rPr>
                        <a:t>To know that it is located halfway round the world from the Prime/Greenwich Meridian, the 0° longitude, which was established at Greenwich, London, in 1852.</a:t>
                      </a:r>
                      <a:endParaRPr lang="en-GB" sz="1100" dirty="0">
                        <a:solidFill>
                          <a:srgbClr val="FF33CC"/>
                        </a:solidFill>
                      </a:endParaRPr>
                    </a:p>
                    <a:p>
                      <a:pPr algn="l"/>
                      <a:endParaRPr lang="en-GB" sz="1100" dirty="0">
                        <a:solidFill>
                          <a:srgbClr val="7030A0"/>
                        </a:solidFill>
                      </a:endParaRPr>
                    </a:p>
                    <a:p>
                      <a:pPr marL="0" marR="0" lvl="0" indent="0" algn="l" defTabSz="1280160" rtl="0" eaLnBrk="1" fontAlgn="auto" latinLnBrk="0" hangingPunct="1">
                        <a:lnSpc>
                          <a:spcPct val="100000"/>
                        </a:lnSpc>
                        <a:spcBef>
                          <a:spcPts val="0"/>
                        </a:spcBef>
                        <a:spcAft>
                          <a:spcPts val="0"/>
                        </a:spcAft>
                        <a:buClrTx/>
                        <a:buSzTx/>
                        <a:buFontTx/>
                        <a:buNone/>
                        <a:tabLst/>
                        <a:defRPr/>
                      </a:pPr>
                      <a:r>
                        <a:rPr lang="en-GB" sz="1100" dirty="0">
                          <a:solidFill>
                            <a:srgbClr val="7030A0"/>
                          </a:solidFill>
                        </a:rPr>
                        <a:t>To know that </a:t>
                      </a:r>
                      <a:r>
                        <a:rPr lang="en-US" sz="1100" kern="1200" dirty="0">
                          <a:solidFill>
                            <a:srgbClr val="7030A0"/>
                          </a:solidFill>
                          <a:effectLst/>
                          <a:latin typeface="+mn-lt"/>
                          <a:ea typeface="+mn-ea"/>
                          <a:cs typeface="+mn-cs"/>
                        </a:rPr>
                        <a:t>Alpha-numeric grids.</a:t>
                      </a:r>
                    </a:p>
                    <a:p>
                      <a:pPr marL="0" marR="0" lvl="0" indent="0" algn="l" defTabSz="1280160" rtl="0" eaLnBrk="1" fontAlgn="auto" latinLnBrk="0" hangingPunct="1">
                        <a:lnSpc>
                          <a:spcPct val="100000"/>
                        </a:lnSpc>
                        <a:spcBef>
                          <a:spcPts val="0"/>
                        </a:spcBef>
                        <a:spcAft>
                          <a:spcPts val="0"/>
                        </a:spcAft>
                        <a:buClrTx/>
                        <a:buSzTx/>
                        <a:buFontTx/>
                        <a:buNone/>
                        <a:tabLst/>
                        <a:defRPr/>
                      </a:pPr>
                      <a:r>
                        <a:rPr lang="en-US" sz="1100" kern="1200" dirty="0">
                          <a:solidFill>
                            <a:srgbClr val="7030A0"/>
                          </a:solidFill>
                          <a:effectLst/>
                          <a:latin typeface="+mn-lt"/>
                          <a:ea typeface="+mn-ea"/>
                          <a:cs typeface="+mn-cs"/>
                        </a:rPr>
                        <a:t>To know that locations are expressed in longitude and latitude.</a:t>
                      </a:r>
                    </a:p>
                    <a:p>
                      <a:pPr marL="0" marR="0" lvl="0" indent="0" algn="l" defTabSz="1280160" rtl="0" eaLnBrk="1" fontAlgn="auto" latinLnBrk="0" hangingPunct="1">
                        <a:lnSpc>
                          <a:spcPct val="100000"/>
                        </a:lnSpc>
                        <a:spcBef>
                          <a:spcPts val="0"/>
                        </a:spcBef>
                        <a:spcAft>
                          <a:spcPts val="0"/>
                        </a:spcAft>
                        <a:buClrTx/>
                        <a:buSzTx/>
                        <a:buFontTx/>
                        <a:buNone/>
                        <a:tabLst/>
                        <a:defRPr/>
                      </a:pPr>
                      <a:r>
                        <a:rPr lang="en-US" sz="1100" kern="1200" dirty="0">
                          <a:solidFill>
                            <a:srgbClr val="7030A0"/>
                          </a:solidFill>
                          <a:effectLst/>
                          <a:latin typeface="+mn-lt"/>
                          <a:ea typeface="+mn-ea"/>
                          <a:cs typeface="+mn-cs"/>
                        </a:rPr>
                        <a:t>To know that The Equator is 0°N/S, the Tropics are 23.5°N/S, the Polar Circles are 66.5°N/S and the Poles are 9O°N/S.</a:t>
                      </a:r>
                      <a:endParaRPr lang="en-GB" sz="1100" dirty="0">
                        <a:solidFill>
                          <a:srgbClr val="7030A0"/>
                        </a:solidFill>
                      </a:endParaRPr>
                    </a:p>
                  </a:txBody>
                  <a:tcPr/>
                </a:tc>
                <a:tc rowSpan="7" hMerge="1">
                  <a:txBody>
                    <a:bodyPr/>
                    <a:lstStyle/>
                    <a:p>
                      <a:endParaRPr lang="en-GB" sz="1100" dirty="0"/>
                    </a:p>
                  </a:txBody>
                  <a:tcPr/>
                </a:tc>
                <a:tc rowSpan="7" hMerge="1">
                  <a:txBody>
                    <a:bodyPr/>
                    <a:lstStyle/>
                    <a:p>
                      <a:endParaRPr lang="en-GB"/>
                    </a:p>
                  </a:txBody>
                  <a:tcPr/>
                </a:tc>
                <a:tc rowSpan="7" hMerge="1">
                  <a:txBody>
                    <a:bodyPr/>
                    <a:lstStyle/>
                    <a:p>
                      <a:endParaRPr lang="en-GB" sz="1100" dirty="0"/>
                    </a:p>
                  </a:txBody>
                  <a:tcPr/>
                </a:tc>
                <a:tc gridSpan="2">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US" sz="1100" kern="1200" dirty="0">
                          <a:solidFill>
                            <a:schemeClr val="tx1"/>
                          </a:solidFill>
                          <a:effectLst/>
                          <a:latin typeface="+mn-lt"/>
                          <a:ea typeface="+mn-ea"/>
                          <a:cs typeface="+mn-cs"/>
                        </a:rPr>
                        <a:t>Globe, map, longitude, latitude, continent, ocean, Equator, North Pole, South Pole, Northern Hemisphere, Southern Hemisphere, address, postcode, county, country, Earth, solar system, universe, satnav, Tropic of Cancer, Tropic of Capricorn, Arctic Circle, Antarctic Circle, Greenwich/Prime Meridian, Earth’s rotation, axis, clockwise, anti-clockwise, International Date Line, Pacific Ocean, co-ordinate</a:t>
                      </a:r>
                      <a:endParaRPr lang="en-GB" sz="1100" dirty="0"/>
                    </a:p>
                  </a:txBody>
                  <a:tcPr/>
                </a:tc>
                <a:tc hMerge="1">
                  <a:txBody>
                    <a:bodyPr/>
                    <a:lstStyle/>
                    <a:p>
                      <a:endParaRPr lang="en-GB" dirty="0"/>
                    </a:p>
                  </a:txBody>
                  <a:tcPr/>
                </a:tc>
                <a:extLst>
                  <a:ext uri="{0D108BD9-81ED-4DB2-BD59-A6C34878D82A}">
                    <a16:rowId xmlns:a16="http://schemas.microsoft.com/office/drawing/2014/main" val="1267818584"/>
                  </a:ext>
                </a:extLst>
              </a:tr>
              <a:tr h="255816">
                <a:tc gridSpan="2" vMerge="1">
                  <a:txBody>
                    <a:bodyPr/>
                    <a:lstStyle/>
                    <a:p>
                      <a:endParaRPr lang="en-GB" sz="1100" dirty="0"/>
                    </a:p>
                  </a:txBody>
                  <a:tcPr/>
                </a:tc>
                <a:tc hMerge="1" vMerge="1">
                  <a:txBody>
                    <a:bodyPr/>
                    <a:lstStyle/>
                    <a:p>
                      <a:endParaRPr lang="en-GB"/>
                    </a:p>
                  </a:txBody>
                  <a:tcPr/>
                </a:tc>
                <a:tc gridSpan="4" vMerge="1">
                  <a:txBody>
                    <a:bodyPr/>
                    <a:lstStyle/>
                    <a:p>
                      <a:endParaRPr lang="en-GB"/>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a:txBody>
                    <a:bodyPr/>
                    <a:lstStyle/>
                    <a:p>
                      <a:r>
                        <a:rPr lang="en-GB" sz="1100" dirty="0"/>
                        <a:t>People</a:t>
                      </a:r>
                      <a:r>
                        <a:rPr lang="en-GB" sz="1100" baseline="0" dirty="0"/>
                        <a:t> of interest</a:t>
                      </a:r>
                      <a:endParaRPr lang="en-GB" sz="1100" dirty="0"/>
                    </a:p>
                  </a:txBody>
                  <a:tcPr/>
                </a:tc>
                <a:tc>
                  <a:txBody>
                    <a:bodyPr/>
                    <a:lstStyle/>
                    <a:p>
                      <a:r>
                        <a:rPr lang="en-GB" sz="1100" dirty="0"/>
                        <a:t>Linked Texts</a:t>
                      </a:r>
                    </a:p>
                  </a:txBody>
                  <a:tcPr/>
                </a:tc>
                <a:extLst>
                  <a:ext uri="{0D108BD9-81ED-4DB2-BD59-A6C34878D82A}">
                    <a16:rowId xmlns:a16="http://schemas.microsoft.com/office/drawing/2014/main" val="1698299168"/>
                  </a:ext>
                </a:extLst>
              </a:tr>
              <a:tr h="1626807">
                <a:tc gridSpan="2" vMerge="1">
                  <a:txBody>
                    <a:bodyPr/>
                    <a:lstStyle/>
                    <a:p>
                      <a:endParaRPr lang="en-GB" sz="1100" dirty="0"/>
                    </a:p>
                  </a:txBody>
                  <a:tcPr/>
                </a:tc>
                <a:tc hMerge="1" vMerge="1">
                  <a:txBody>
                    <a:bodyPr/>
                    <a:lstStyle/>
                    <a:p>
                      <a:endParaRPr lang="en-GB"/>
                    </a:p>
                  </a:txBody>
                  <a:tcPr/>
                </a:tc>
                <a:tc gridSpan="4" vMerge="1">
                  <a:txBody>
                    <a:bodyPr/>
                    <a:lstStyle/>
                    <a:p>
                      <a:endParaRPr lang="en-GB"/>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1100" dirty="0"/>
                        <a:t>John Harrison</a:t>
                      </a:r>
                    </a:p>
                    <a:p>
                      <a:pPr marL="0" marR="0" lvl="0" indent="0" algn="l" defTabSz="1280160" rtl="0" eaLnBrk="1" fontAlgn="auto" latinLnBrk="0" hangingPunct="1">
                        <a:lnSpc>
                          <a:spcPct val="100000"/>
                        </a:lnSpc>
                        <a:spcBef>
                          <a:spcPts val="0"/>
                        </a:spcBef>
                        <a:spcAft>
                          <a:spcPts val="0"/>
                        </a:spcAft>
                        <a:buClrTx/>
                        <a:buSzTx/>
                        <a:buFontTx/>
                        <a:buNone/>
                        <a:tabLst/>
                        <a:defRPr/>
                      </a:pPr>
                      <a:r>
                        <a:rPr lang="en-GB" sz="1100" dirty="0"/>
                        <a:t>Gerardus Mercator</a:t>
                      </a:r>
                    </a:p>
                    <a:p>
                      <a:pPr marL="0" marR="0" lvl="0" indent="0" algn="l" defTabSz="1280160" rtl="0" eaLnBrk="1" fontAlgn="auto" latinLnBrk="0" hangingPunct="1">
                        <a:lnSpc>
                          <a:spcPct val="100000"/>
                        </a:lnSpc>
                        <a:spcBef>
                          <a:spcPts val="0"/>
                        </a:spcBef>
                        <a:spcAft>
                          <a:spcPts val="0"/>
                        </a:spcAft>
                        <a:buClrTx/>
                        <a:buSzTx/>
                        <a:buFontTx/>
                        <a:buNone/>
                        <a:tabLst/>
                        <a:defRPr/>
                      </a:pPr>
                      <a:r>
                        <a:rPr lang="en-GB" sz="1100" dirty="0"/>
                        <a:t>Fra Mauro</a:t>
                      </a:r>
                    </a:p>
                    <a:p>
                      <a:pPr marL="0" marR="0" lvl="0" indent="0" algn="l" defTabSz="1280160" rtl="0" eaLnBrk="1" fontAlgn="auto" latinLnBrk="0" hangingPunct="1">
                        <a:lnSpc>
                          <a:spcPct val="100000"/>
                        </a:lnSpc>
                        <a:spcBef>
                          <a:spcPts val="0"/>
                        </a:spcBef>
                        <a:spcAft>
                          <a:spcPts val="0"/>
                        </a:spcAft>
                        <a:buClrTx/>
                        <a:buSzTx/>
                        <a:buFontTx/>
                        <a:buNone/>
                        <a:tabLst/>
                        <a:defRPr/>
                      </a:pPr>
                      <a:r>
                        <a:rPr lang="en-GB" sz="1100" dirty="0"/>
                        <a:t>Nicolas de Fer</a:t>
                      </a:r>
                    </a:p>
                  </a:txBody>
                  <a:tcPr/>
                </a:tc>
                <a:tc>
                  <a:txBody>
                    <a:bodyPr/>
                    <a:lstStyle/>
                    <a:p>
                      <a:r>
                        <a:rPr lang="en-GB" sz="1100" dirty="0"/>
                        <a:t>Zoom by </a:t>
                      </a:r>
                      <a:r>
                        <a:rPr lang="en-GB" sz="1100" dirty="0" err="1"/>
                        <a:t>Istvan</a:t>
                      </a:r>
                      <a:r>
                        <a:rPr lang="en-GB" sz="1100" dirty="0"/>
                        <a:t> </a:t>
                      </a:r>
                      <a:r>
                        <a:rPr lang="en-GB" sz="1100" dirty="0" err="1"/>
                        <a:t>Banyai</a:t>
                      </a:r>
                      <a:endParaRPr lang="en-GB" sz="1100" dirty="0"/>
                    </a:p>
                    <a:p>
                      <a:r>
                        <a:rPr lang="en-GB" sz="1100" dirty="0"/>
                        <a:t>Listening</a:t>
                      </a:r>
                      <a:r>
                        <a:rPr lang="en-GB" sz="1100" baseline="0" dirty="0"/>
                        <a:t> to h</a:t>
                      </a:r>
                      <a:r>
                        <a:rPr lang="en-GB" sz="1100" dirty="0"/>
                        <a:t>ow John Harrison solved the problem of longitude. </a:t>
                      </a:r>
                      <a:endParaRPr lang="en-GB" sz="1100" baseline="0" dirty="0"/>
                    </a:p>
                  </a:txBody>
                  <a:tcPr/>
                </a:tc>
                <a:extLst>
                  <a:ext uri="{0D108BD9-81ED-4DB2-BD59-A6C34878D82A}">
                    <a16:rowId xmlns:a16="http://schemas.microsoft.com/office/drawing/2014/main" val="3817116731"/>
                  </a:ext>
                </a:extLst>
              </a:tr>
              <a:tr h="255816">
                <a:tc gridSpan="2">
                  <a:txBody>
                    <a:bodyPr/>
                    <a:lstStyle/>
                    <a:p>
                      <a:pPr algn="ctr"/>
                      <a:r>
                        <a:rPr lang="en-GB" sz="1100" dirty="0"/>
                        <a:t>Prior Learning</a:t>
                      </a:r>
                    </a:p>
                  </a:txBody>
                  <a:tcPr/>
                </a:tc>
                <a:tc hMerge="1">
                  <a:txBody>
                    <a:bodyPr/>
                    <a:lstStyle/>
                    <a:p>
                      <a:endParaRPr lang="en-GB"/>
                    </a:p>
                  </a:txBody>
                  <a:tcPr/>
                </a:tc>
                <a:tc gridSpan="4" vMerge="1">
                  <a:txBody>
                    <a:bodyPr/>
                    <a:lstStyle/>
                    <a:p>
                      <a:pPr algn="ctr"/>
                      <a:endParaRPr lang="en-GB" sz="1100" dirty="0"/>
                    </a:p>
                  </a:txBody>
                  <a:tcPr/>
                </a:tc>
                <a:tc hMerge="1" vMerge="1">
                  <a:txBody>
                    <a:bodyPr/>
                    <a:lstStyle/>
                    <a:p>
                      <a:pPr algn="ctr"/>
                      <a:endParaRPr lang="en-GB" sz="1100" dirty="0"/>
                    </a:p>
                  </a:txBody>
                  <a:tcPr/>
                </a:tc>
                <a:tc hMerge="1" vMerge="1">
                  <a:txBody>
                    <a:bodyPr/>
                    <a:lstStyle/>
                    <a:p>
                      <a:endParaRPr lang="en-GB"/>
                    </a:p>
                  </a:txBody>
                  <a:tcPr/>
                </a:tc>
                <a:tc hMerge="1" vMerge="1">
                  <a:txBody>
                    <a:bodyPr/>
                    <a:lstStyle/>
                    <a:p>
                      <a:pPr algn="ctr"/>
                      <a:endParaRPr lang="en-GB" sz="1100" dirty="0"/>
                    </a:p>
                  </a:txBody>
                  <a:tcPr/>
                </a:tc>
                <a:tc gridSpan="2">
                  <a:txBody>
                    <a:bodyPr/>
                    <a:lstStyle/>
                    <a:p>
                      <a:pPr algn="ctr"/>
                      <a:r>
                        <a:rPr lang="en-GB" sz="1100" dirty="0"/>
                        <a:t>Disciplinary Knowledge</a:t>
                      </a:r>
                    </a:p>
                  </a:txBody>
                  <a:tcPr/>
                </a:tc>
                <a:tc hMerge="1">
                  <a:txBody>
                    <a:bodyPr/>
                    <a:lstStyle/>
                    <a:p>
                      <a:endParaRPr lang="en-GB" sz="1100" dirty="0"/>
                    </a:p>
                  </a:txBody>
                  <a:tcPr/>
                </a:tc>
                <a:extLst>
                  <a:ext uri="{0D108BD9-81ED-4DB2-BD59-A6C34878D82A}">
                    <a16:rowId xmlns:a16="http://schemas.microsoft.com/office/drawing/2014/main" val="2656242789"/>
                  </a:ext>
                </a:extLst>
              </a:tr>
              <a:tr h="831938">
                <a:tc gridSpan="2">
                  <a:txBody>
                    <a:bodyPr/>
                    <a:lstStyle/>
                    <a:p>
                      <a:r>
                        <a:rPr lang="en-GB" sz="1100" kern="1200" dirty="0">
                          <a:solidFill>
                            <a:schemeClr val="tx1"/>
                          </a:solidFill>
                          <a:effectLst/>
                          <a:latin typeface="+mn-lt"/>
                          <a:ea typeface="+mn-ea"/>
                          <a:cs typeface="+mn-cs"/>
                        </a:rPr>
                        <a:t>Y1: People and their communities (Where in the World do these people live?)</a:t>
                      </a:r>
                    </a:p>
                    <a:p>
                      <a:r>
                        <a:rPr lang="en-GB" sz="1100" kern="1200" dirty="0">
                          <a:solidFill>
                            <a:schemeClr val="tx1"/>
                          </a:solidFill>
                          <a:effectLst/>
                          <a:latin typeface="+mn-lt"/>
                          <a:ea typeface="+mn-ea"/>
                          <a:cs typeface="+mn-cs"/>
                        </a:rPr>
                        <a:t>Y1: Animals and their habitats (Where do our favourite animals live?)</a:t>
                      </a:r>
                    </a:p>
                    <a:p>
                      <a:r>
                        <a:rPr lang="en-GB" sz="1100" kern="1200" dirty="0">
                          <a:solidFill>
                            <a:schemeClr val="tx1"/>
                          </a:solidFill>
                          <a:effectLst/>
                          <a:latin typeface="+mn-lt"/>
                          <a:ea typeface="+mn-ea"/>
                          <a:cs typeface="+mn-cs"/>
                        </a:rPr>
                        <a:t>Y2: Our wonderful World (What are the seven wonders of our world?)</a:t>
                      </a:r>
                    </a:p>
                  </a:txBody>
                  <a:tcPr/>
                </a:tc>
                <a:tc hMerge="1">
                  <a:txBody>
                    <a:bodyPr/>
                    <a:lstStyle/>
                    <a:p>
                      <a:endParaRPr lang="en-GB" dirty="0"/>
                    </a:p>
                  </a:txBody>
                  <a:tcPr/>
                </a:tc>
                <a:tc gridSpan="4" vMerge="1">
                  <a:txBody>
                    <a:bodyPr/>
                    <a:lstStyle/>
                    <a:p>
                      <a:endParaRPr lang="en-GB" dirty="0"/>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rowSpan="3" gridSpan="2">
                  <a:txBody>
                    <a:bodyPr/>
                    <a:lstStyle/>
                    <a:p>
                      <a:r>
                        <a:rPr lang="en-GB" sz="1100" dirty="0"/>
                        <a:t>To be able to improve locational knowledge through identifying the position and significance of latitude, longitude, the Equator, Northern Hemisphere, Southern Hemisphere, the Tropics of Cancer and Capricorn, Arctic and Antarctic Circle, the Prime/Greenwich Meridian and time zones (including day and night)</a:t>
                      </a:r>
                    </a:p>
                    <a:p>
                      <a:r>
                        <a:rPr lang="en-GB" sz="1100" dirty="0"/>
                        <a:t>To be able practise geographical skills through using maps, atlases, globes and digital/computer mapping to locate features studied </a:t>
                      </a:r>
                    </a:p>
                    <a:p>
                      <a:r>
                        <a:rPr lang="en-GB" sz="1100" dirty="0"/>
                        <a:t>To be able to use the eight points of the compass to build their knowledge of the wider world.</a:t>
                      </a:r>
                    </a:p>
                    <a:p>
                      <a:endParaRPr lang="en-GB" sz="1100" dirty="0"/>
                    </a:p>
                    <a:p>
                      <a:endParaRPr lang="en-GB" sz="1100" dirty="0"/>
                    </a:p>
                    <a:p>
                      <a:endParaRPr lang="en-GB" sz="1100" dirty="0"/>
                    </a:p>
                  </a:txBody>
                  <a:tcPr/>
                </a:tc>
                <a:tc rowSpan="3" hMerge="1">
                  <a:txBody>
                    <a:bodyPr/>
                    <a:lstStyle/>
                    <a:p>
                      <a:endParaRPr lang="en-GB" sz="1100" dirty="0"/>
                    </a:p>
                  </a:txBody>
                  <a:tcPr/>
                </a:tc>
                <a:extLst>
                  <a:ext uri="{0D108BD9-81ED-4DB2-BD59-A6C34878D82A}">
                    <a16:rowId xmlns:a16="http://schemas.microsoft.com/office/drawing/2014/main" val="1740481448"/>
                  </a:ext>
                </a:extLst>
              </a:tr>
              <a:tr h="221927">
                <a:tc gridSpan="2">
                  <a:txBody>
                    <a:bodyPr/>
                    <a:lstStyle/>
                    <a:p>
                      <a:pPr algn="ctr"/>
                      <a:r>
                        <a:rPr lang="en-GB" sz="1100" dirty="0"/>
                        <a:t>Future Learning</a:t>
                      </a:r>
                    </a:p>
                  </a:txBody>
                  <a:tcPr/>
                </a:tc>
                <a:tc h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gridSpan="2"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857866412"/>
                  </a:ext>
                </a:extLst>
              </a:tr>
              <a:tr h="209537">
                <a:tc gridSpan="2">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1100" kern="1200" dirty="0">
                          <a:solidFill>
                            <a:schemeClr val="tx1"/>
                          </a:solidFill>
                          <a:effectLst/>
                          <a:latin typeface="+mn-lt"/>
                          <a:ea typeface="+mn-ea"/>
                          <a:cs typeface="+mn-cs"/>
                        </a:rPr>
                        <a:t>Y4: The Americas: (Can you come on a Great American Road Trip?)</a:t>
                      </a:r>
                      <a:endParaRPr lang="en-GB" sz="1100" dirty="0">
                        <a:solidFill>
                          <a:schemeClr val="tx1"/>
                        </a:solidFill>
                      </a:endParaRPr>
                    </a:p>
                    <a:p>
                      <a:r>
                        <a:rPr lang="en-GB" sz="1100" dirty="0"/>
                        <a:t>Y6: South America – the Amazon (</a:t>
                      </a:r>
                      <a:r>
                        <a:rPr lang="en-GB" sz="1100" kern="1200" dirty="0">
                          <a:solidFill>
                            <a:schemeClr val="tx1"/>
                          </a:solidFill>
                          <a:effectLst/>
                          <a:latin typeface="+mn-lt"/>
                          <a:ea typeface="+mn-ea"/>
                          <a:cs typeface="+mn-cs"/>
                        </a:rPr>
                        <a:t>What is life like in the Amazon?)</a:t>
                      </a:r>
                      <a:endParaRPr lang="en-GB" sz="1100" dirty="0"/>
                    </a:p>
                  </a:txBody>
                  <a:tcPr/>
                </a:tc>
                <a:tc h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gridSpan="2"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920928782"/>
                  </a:ext>
                </a:extLst>
              </a:tr>
              <a:tr h="325037">
                <a:tc gridSpan="8">
                  <a:txBody>
                    <a:bodyPr/>
                    <a:lstStyle/>
                    <a:p>
                      <a:pPr algn="ctr"/>
                      <a:r>
                        <a:rPr lang="en-GB" sz="1100" dirty="0"/>
                        <a:t>Teaching Ideas</a:t>
                      </a:r>
                    </a:p>
                  </a:txBody>
                  <a:tcPr/>
                </a:tc>
                <a:tc hMerge="1">
                  <a:txBody>
                    <a:bodyPr/>
                    <a:lstStyle/>
                    <a:p>
                      <a:endParaRPr lang="en-GB"/>
                    </a:p>
                  </a:txBody>
                  <a:tcPr/>
                </a:tc>
                <a:tc hMerge="1">
                  <a:txBody>
                    <a:bodyPr/>
                    <a:lstStyle/>
                    <a:p>
                      <a:endParaRPr lang="en-GB"/>
                    </a:p>
                  </a:txBody>
                  <a:tcPr/>
                </a:tc>
                <a:tc hMerge="1">
                  <a:txBody>
                    <a:bodyPr/>
                    <a:lstStyle/>
                    <a:p>
                      <a:endParaRPr lang="en-GB" sz="1100" dirty="0"/>
                    </a:p>
                  </a:txBody>
                  <a:tcPr/>
                </a:tc>
                <a:tc hMerge="1">
                  <a:txBody>
                    <a:bodyPr/>
                    <a:lstStyle/>
                    <a:p>
                      <a:endParaRPr lang="en-GB"/>
                    </a:p>
                  </a:txBody>
                  <a:tcPr/>
                </a:tc>
                <a:tc hMerge="1">
                  <a:txBody>
                    <a:bodyPr/>
                    <a:lstStyle/>
                    <a:p>
                      <a:endParaRPr lang="en-GB" sz="1100" dirty="0"/>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609749139"/>
                  </a:ext>
                </a:extLst>
              </a:tr>
              <a:tr h="418893">
                <a:tc>
                  <a:txBody>
                    <a:bodyPr/>
                    <a:lstStyle/>
                    <a:p>
                      <a:pPr algn="ctr"/>
                      <a:r>
                        <a:rPr lang="en-GB" sz="1100" u="sng" dirty="0"/>
                        <a:t>Week 1</a:t>
                      </a:r>
                    </a:p>
                  </a:txBody>
                  <a:tcPr/>
                </a:tc>
                <a:tc gridSpan="2">
                  <a:txBody>
                    <a:bodyPr/>
                    <a:lstStyle/>
                    <a:p>
                      <a:pPr algn="ctr"/>
                      <a:r>
                        <a:rPr lang="en-GB" sz="1100" u="sng" dirty="0"/>
                        <a:t>Week 2</a:t>
                      </a:r>
                    </a:p>
                  </a:txBody>
                  <a:tcPr/>
                </a:tc>
                <a:tc hMerge="1">
                  <a:txBody>
                    <a:bodyPr/>
                    <a:lstStyle/>
                    <a:p>
                      <a:endParaRPr lang="en-GB"/>
                    </a:p>
                  </a:txBody>
                  <a:tcPr/>
                </a:tc>
                <a:tc>
                  <a:txBody>
                    <a:bodyPr/>
                    <a:lstStyle/>
                    <a:p>
                      <a:pPr algn="ctr"/>
                      <a:r>
                        <a:rPr lang="en-GB" sz="1100" dirty="0"/>
                        <a:t>Week 3</a:t>
                      </a:r>
                    </a:p>
                  </a:txBody>
                  <a:tcPr/>
                </a:tc>
                <a:tc>
                  <a:txBody>
                    <a:bodyPr/>
                    <a:lstStyle/>
                    <a:p>
                      <a:pPr algn="ctr"/>
                      <a:r>
                        <a:rPr lang="en-GB" sz="1100" dirty="0"/>
                        <a:t>Week 4</a:t>
                      </a:r>
                    </a:p>
                  </a:txBody>
                  <a:tcPr/>
                </a:tc>
                <a:tc gridSpan="2">
                  <a:txBody>
                    <a:bodyPr/>
                    <a:lstStyle/>
                    <a:p>
                      <a:pPr algn="ctr"/>
                      <a:r>
                        <a:rPr lang="en-GB" sz="1100" dirty="0"/>
                        <a:t>Week 5</a:t>
                      </a:r>
                    </a:p>
                  </a:txBody>
                  <a:tcPr/>
                </a:tc>
                <a:tc hMerge="1">
                  <a:txBody>
                    <a:bodyPr/>
                    <a:lstStyle/>
                    <a:p>
                      <a:endParaRPr lang="en-GB"/>
                    </a:p>
                  </a:txBody>
                  <a:tcPr/>
                </a:tc>
                <a:tc>
                  <a:txBody>
                    <a:bodyPr/>
                    <a:lstStyle/>
                    <a:p>
                      <a:pPr algn="ctr"/>
                      <a:r>
                        <a:rPr lang="en-GB" sz="1100" dirty="0"/>
                        <a:t>Week 6</a:t>
                      </a:r>
                    </a:p>
                  </a:txBody>
                  <a:tcPr/>
                </a:tc>
                <a:extLst>
                  <a:ext uri="{0D108BD9-81ED-4DB2-BD59-A6C34878D82A}">
                    <a16:rowId xmlns:a16="http://schemas.microsoft.com/office/drawing/2014/main" val="560451775"/>
                  </a:ext>
                </a:extLst>
              </a:tr>
              <a:tr h="1279528">
                <a:tc>
                  <a:txBody>
                    <a:bodyPr/>
                    <a:lstStyle/>
                    <a:p>
                      <a:pPr algn="ctr"/>
                      <a:endParaRPr lang="en-GB" sz="1100" dirty="0"/>
                    </a:p>
                    <a:p>
                      <a:pPr algn="ctr"/>
                      <a:r>
                        <a:rPr lang="en-GB" sz="1100" baseline="0" dirty="0">
                          <a:solidFill>
                            <a:srgbClr val="FF0000"/>
                          </a:solidFill>
                        </a:rPr>
                        <a:t>What is the World like?</a:t>
                      </a:r>
                    </a:p>
                  </a:txBody>
                  <a:tcPr/>
                </a:tc>
                <a:tc gridSpan="2">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mn-lt"/>
                        <a:ea typeface="+mn-ea"/>
                        <a:cs typeface="+mn-cs"/>
                      </a:endParaRPr>
                    </a:p>
                    <a:p>
                      <a:pPr marL="0" marR="0" lvl="0" indent="0" algn="ctr" defTabSz="128016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FF6600"/>
                          </a:solidFill>
                          <a:effectLst/>
                          <a:uLnTx/>
                          <a:uFillTx/>
                          <a:latin typeface="+mn-lt"/>
                          <a:ea typeface="+mn-ea"/>
                          <a:cs typeface="+mn-cs"/>
                        </a:rPr>
                        <a:t>How can we describe where places are on Earth’s surface?</a:t>
                      </a:r>
                    </a:p>
                  </a:txBody>
                  <a:tcPr/>
                </a:tc>
                <a:tc hMerge="1">
                  <a:txBody>
                    <a:bodyPr/>
                    <a:lstStyle/>
                    <a:p>
                      <a:endParaRPr lang="en-GB"/>
                    </a:p>
                  </a:txBody>
                  <a:tcPr/>
                </a:tc>
                <a:tc>
                  <a:txBody>
                    <a:bodyPr/>
                    <a:lstStyle/>
                    <a:p>
                      <a:pPr algn="ctr"/>
                      <a:endParaRPr lang="en-GB" sz="1100" dirty="0"/>
                    </a:p>
                    <a:p>
                      <a:pPr algn="ctr"/>
                      <a:r>
                        <a:rPr lang="en-GB" sz="1100" dirty="0">
                          <a:solidFill>
                            <a:srgbClr val="00B050"/>
                          </a:solidFill>
                        </a:rPr>
                        <a:t>What do the lines on maps and globes mean?</a:t>
                      </a:r>
                    </a:p>
                  </a:txBody>
                  <a:tcPr/>
                </a:tc>
                <a:tc>
                  <a:txBody>
                    <a:bodyPr/>
                    <a:lstStyle/>
                    <a:p>
                      <a:pPr algn="ctr"/>
                      <a:endParaRPr lang="en-GB" sz="1100" dirty="0"/>
                    </a:p>
                    <a:p>
                      <a:pPr algn="ctr"/>
                      <a:r>
                        <a:rPr lang="en-GB" sz="1100" dirty="0">
                          <a:solidFill>
                            <a:srgbClr val="0070C0"/>
                          </a:solidFill>
                        </a:rPr>
                        <a:t>Why do we have day and night?</a:t>
                      </a:r>
                    </a:p>
                  </a:txBody>
                  <a:tcPr/>
                </a:tc>
                <a:tc gridSpan="2">
                  <a:txBody>
                    <a:bodyPr/>
                    <a:lstStyle/>
                    <a:p>
                      <a:pPr algn="ctr"/>
                      <a:endParaRPr lang="en-GB" sz="1100" dirty="0"/>
                    </a:p>
                    <a:p>
                      <a:pPr algn="ctr"/>
                      <a:r>
                        <a:rPr lang="en-GB" sz="1100" dirty="0">
                          <a:solidFill>
                            <a:srgbClr val="FF33CC"/>
                          </a:solidFill>
                        </a:rPr>
                        <a:t>What time is it where you are?</a:t>
                      </a:r>
                    </a:p>
                  </a:txBody>
                  <a:tcPr/>
                </a:tc>
                <a:tc hMerge="1">
                  <a:txBody>
                    <a:bodyPr/>
                    <a:lstStyle/>
                    <a:p>
                      <a:endParaRPr lang="en-GB"/>
                    </a:p>
                  </a:txBody>
                  <a:tcPr/>
                </a:tc>
                <a:tc>
                  <a:txBody>
                    <a:bodyPr/>
                    <a:lstStyle/>
                    <a:p>
                      <a:pPr algn="ctr"/>
                      <a:endParaRPr lang="en-GB" sz="1100" dirty="0"/>
                    </a:p>
                    <a:p>
                      <a:pPr algn="ctr"/>
                      <a:r>
                        <a:rPr lang="en-GB" sz="1100" dirty="0">
                          <a:solidFill>
                            <a:srgbClr val="7030A0"/>
                          </a:solidFill>
                        </a:rPr>
                        <a:t>What are the co-ordinates?</a:t>
                      </a:r>
                    </a:p>
                    <a:p>
                      <a:pPr algn="ctr"/>
                      <a:endParaRPr lang="en-GB" sz="1100" dirty="0">
                        <a:solidFill>
                          <a:srgbClr val="7030A0"/>
                        </a:solidFill>
                      </a:endParaRPr>
                    </a:p>
                  </a:txBody>
                  <a:tcPr/>
                </a:tc>
                <a:extLst>
                  <a:ext uri="{0D108BD9-81ED-4DB2-BD59-A6C34878D82A}">
                    <a16:rowId xmlns:a16="http://schemas.microsoft.com/office/drawing/2014/main" val="3235056895"/>
                  </a:ext>
                </a:extLst>
              </a:tr>
            </a:tbl>
          </a:graphicData>
        </a:graphic>
      </p:graphicFrame>
      <p:sp>
        <p:nvSpPr>
          <p:cNvPr id="12" name="TextBox 11"/>
          <p:cNvSpPr txBox="1"/>
          <p:nvPr/>
        </p:nvSpPr>
        <p:spPr>
          <a:xfrm>
            <a:off x="330086" y="8907855"/>
            <a:ext cx="12141426" cy="369332"/>
          </a:xfrm>
          <a:prstGeom prst="rect">
            <a:avLst/>
          </a:prstGeom>
          <a:solidFill>
            <a:schemeClr val="bg1">
              <a:lumMod val="85000"/>
            </a:schemeClr>
          </a:solidFill>
          <a:ln>
            <a:solidFill>
              <a:schemeClr val="tx1"/>
            </a:solidFill>
          </a:ln>
        </p:spPr>
        <p:txBody>
          <a:bodyPr wrap="square" rtlCol="0">
            <a:spAutoFit/>
          </a:bodyPr>
          <a:lstStyle/>
          <a:p>
            <a:pPr algn="ctr"/>
            <a:r>
              <a:rPr lang="en-GB" b="1" dirty="0"/>
              <a:t>Big Finish – Invent a locational map game, quiz or puzzle </a:t>
            </a:r>
          </a:p>
        </p:txBody>
      </p:sp>
      <p:sp>
        <p:nvSpPr>
          <p:cNvPr id="28" name="TextBox 27"/>
          <p:cNvSpPr txBox="1"/>
          <p:nvPr/>
        </p:nvSpPr>
        <p:spPr>
          <a:xfrm>
            <a:off x="1838747" y="262826"/>
            <a:ext cx="9481717" cy="369332"/>
          </a:xfrm>
          <a:prstGeom prst="rect">
            <a:avLst/>
          </a:prstGeom>
          <a:solidFill>
            <a:schemeClr val="bg1">
              <a:lumMod val="85000"/>
            </a:schemeClr>
          </a:solidFill>
          <a:ln>
            <a:solidFill>
              <a:schemeClr val="tx1"/>
            </a:solidFill>
          </a:ln>
        </p:spPr>
        <p:txBody>
          <a:bodyPr wrap="square" rtlCol="0">
            <a:spAutoFit/>
          </a:bodyPr>
          <a:lstStyle/>
          <a:p>
            <a:pPr algn="ctr"/>
            <a:r>
              <a:rPr lang="en-GB" b="1" dirty="0"/>
              <a:t>Year 3 Unit 2: Our World  </a:t>
            </a:r>
          </a:p>
        </p:txBody>
      </p:sp>
      <p:pic>
        <p:nvPicPr>
          <p:cNvPr id="11" name="Picture 10"/>
          <p:cNvPicPr>
            <a:picLocks noChangeAspect="1"/>
          </p:cNvPicPr>
          <p:nvPr/>
        </p:nvPicPr>
        <p:blipFill>
          <a:blip r:embed="rId3">
            <a:extLst>
              <a:ext uri="{BEBA8EAE-BF5A-486C-A8C5-ECC9F3942E4B}">
                <a14:imgProps xmlns:a14="http://schemas.microsoft.com/office/drawing/2010/main">
                  <a14:imgLayer r:embed="rId4">
                    <a14:imgEffect>
                      <a14:backgroundRemoval t="0" b="100000" l="0" r="100000">
                        <a14:foregroundMark x1="88667" y1="37234" x2="88667" y2="37234"/>
                        <a14:foregroundMark x1="79000" y1="22340" x2="80333" y2="25532"/>
                        <a14:foregroundMark x1="16000" y1="15957" x2="16000" y2="15957"/>
                        <a14:foregroundMark x1="65000" y1="21277" x2="13667" y2="21277"/>
                        <a14:foregroundMark x1="85333" y1="56383" x2="85333" y2="56383"/>
                        <a14:foregroundMark x1="85333" y1="29787" x2="85333" y2="29787"/>
                        <a14:foregroundMark x1="81333" y1="34043" x2="70000" y2="75532"/>
                      </a14:backgroundRemoval>
                    </a14:imgEffect>
                  </a14:imgLayer>
                </a14:imgProps>
              </a:ext>
            </a:extLst>
          </a:blip>
          <a:stretch>
            <a:fillRect/>
          </a:stretch>
        </p:blipFill>
        <p:spPr>
          <a:xfrm>
            <a:off x="222199" y="189166"/>
            <a:ext cx="1611236" cy="338862"/>
          </a:xfrm>
          <a:prstGeom prst="rect">
            <a:avLst/>
          </a:prstGeom>
        </p:spPr>
      </p:pic>
      <p:pic>
        <p:nvPicPr>
          <p:cNvPr id="13" name="Picture 12">
            <a:extLst>
              <a:ext uri="{FF2B5EF4-FFF2-40B4-BE49-F238E27FC236}">
                <a16:creationId xmlns:a16="http://schemas.microsoft.com/office/drawing/2014/main" id="{D313E26E-AE38-4C4C-A967-3A0FF7BDE5A6}"/>
              </a:ext>
            </a:extLst>
          </p:cNvPr>
          <p:cNvPicPr>
            <a:picLocks noChangeAspect="1"/>
          </p:cNvPicPr>
          <p:nvPr/>
        </p:nvPicPr>
        <p:blipFill>
          <a:blip r:embed="rId5"/>
          <a:stretch>
            <a:fillRect/>
          </a:stretch>
        </p:blipFill>
        <p:spPr>
          <a:xfrm>
            <a:off x="1807827" y="8372812"/>
            <a:ext cx="341345" cy="341345"/>
          </a:xfrm>
          <a:prstGeom prst="rect">
            <a:avLst/>
          </a:prstGeom>
        </p:spPr>
      </p:pic>
      <p:pic>
        <p:nvPicPr>
          <p:cNvPr id="14" name="Picture 2" descr="Image result for communicate icon">
            <a:extLst>
              <a:ext uri="{FF2B5EF4-FFF2-40B4-BE49-F238E27FC236}">
                <a16:creationId xmlns:a16="http://schemas.microsoft.com/office/drawing/2014/main" id="{683923DC-8889-468E-B0A8-49AE1A04EAE0}"/>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910326" y="8301197"/>
            <a:ext cx="443837" cy="443837"/>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2" descr="Image result for communicate icon">
            <a:extLst>
              <a:ext uri="{FF2B5EF4-FFF2-40B4-BE49-F238E27FC236}">
                <a16:creationId xmlns:a16="http://schemas.microsoft.com/office/drawing/2014/main" id="{2ABB8077-AF02-4D71-91BD-9944E4CEFB7D}"/>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059440" y="8354658"/>
            <a:ext cx="443837" cy="443837"/>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a:extLst>
              <a:ext uri="{FF2B5EF4-FFF2-40B4-BE49-F238E27FC236}">
                <a16:creationId xmlns:a16="http://schemas.microsoft.com/office/drawing/2014/main" id="{46F4BF8D-122A-44A9-8E7C-B38962D15090}"/>
              </a:ext>
            </a:extLst>
          </p:cNvPr>
          <p:cNvPicPr>
            <a:picLocks noChangeAspect="1"/>
          </p:cNvPicPr>
          <p:nvPr/>
        </p:nvPicPr>
        <p:blipFill>
          <a:blip r:embed="rId7"/>
          <a:stretch>
            <a:fillRect/>
          </a:stretch>
        </p:blipFill>
        <p:spPr>
          <a:xfrm>
            <a:off x="9708738" y="8404196"/>
            <a:ext cx="318887" cy="318887"/>
          </a:xfrm>
          <a:prstGeom prst="rect">
            <a:avLst/>
          </a:prstGeom>
        </p:spPr>
      </p:pic>
      <p:pic>
        <p:nvPicPr>
          <p:cNvPr id="17" name="Picture 16">
            <a:extLst>
              <a:ext uri="{FF2B5EF4-FFF2-40B4-BE49-F238E27FC236}">
                <a16:creationId xmlns:a16="http://schemas.microsoft.com/office/drawing/2014/main" id="{53538673-1B6F-4403-9F02-6DCA68EBB5B3}"/>
              </a:ext>
            </a:extLst>
          </p:cNvPr>
          <p:cNvPicPr>
            <a:picLocks noChangeAspect="1"/>
          </p:cNvPicPr>
          <p:nvPr/>
        </p:nvPicPr>
        <p:blipFill>
          <a:blip r:embed="rId7"/>
          <a:stretch>
            <a:fillRect/>
          </a:stretch>
        </p:blipFill>
        <p:spPr>
          <a:xfrm>
            <a:off x="5670107" y="8408757"/>
            <a:ext cx="289897" cy="289897"/>
          </a:xfrm>
          <a:prstGeom prst="rect">
            <a:avLst/>
          </a:prstGeom>
        </p:spPr>
      </p:pic>
      <p:pic>
        <p:nvPicPr>
          <p:cNvPr id="18" name="Picture 2" descr="Image result for communicate icon">
            <a:extLst>
              <a:ext uri="{FF2B5EF4-FFF2-40B4-BE49-F238E27FC236}">
                <a16:creationId xmlns:a16="http://schemas.microsoft.com/office/drawing/2014/main" id="{1FD1C6C8-ACB4-4F17-AFA3-E37115B32A46}"/>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991300" y="8309646"/>
            <a:ext cx="443837" cy="443837"/>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2" descr="Image result for communicate icon">
            <a:extLst>
              <a:ext uri="{FF2B5EF4-FFF2-40B4-BE49-F238E27FC236}">
                <a16:creationId xmlns:a16="http://schemas.microsoft.com/office/drawing/2014/main" id="{25E5E711-DA3F-42F5-B94D-68546B6999A7}"/>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855183" y="8329373"/>
            <a:ext cx="443837" cy="443837"/>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19">
            <a:extLst>
              <a:ext uri="{FF2B5EF4-FFF2-40B4-BE49-F238E27FC236}">
                <a16:creationId xmlns:a16="http://schemas.microsoft.com/office/drawing/2014/main" id="{601E5B81-29BB-447F-8937-2593054A5464}"/>
              </a:ext>
            </a:extLst>
          </p:cNvPr>
          <p:cNvPicPr>
            <a:picLocks noChangeAspect="1"/>
          </p:cNvPicPr>
          <p:nvPr/>
        </p:nvPicPr>
        <p:blipFill>
          <a:blip r:embed="rId8"/>
          <a:stretch>
            <a:fillRect/>
          </a:stretch>
        </p:blipFill>
        <p:spPr>
          <a:xfrm>
            <a:off x="1057079" y="8388502"/>
            <a:ext cx="301024" cy="301024"/>
          </a:xfrm>
          <a:prstGeom prst="rect">
            <a:avLst/>
          </a:prstGeom>
        </p:spPr>
      </p:pic>
      <p:pic>
        <p:nvPicPr>
          <p:cNvPr id="22" name="Picture 21">
            <a:extLst>
              <a:ext uri="{FF2B5EF4-FFF2-40B4-BE49-F238E27FC236}">
                <a16:creationId xmlns:a16="http://schemas.microsoft.com/office/drawing/2014/main" id="{27F0C50D-5B56-4C98-843D-6986D8AD85A8}"/>
              </a:ext>
            </a:extLst>
          </p:cNvPr>
          <p:cNvPicPr>
            <a:picLocks noChangeAspect="1"/>
          </p:cNvPicPr>
          <p:nvPr/>
        </p:nvPicPr>
        <p:blipFill>
          <a:blip r:embed="rId8"/>
          <a:stretch>
            <a:fillRect/>
          </a:stretch>
        </p:blipFill>
        <p:spPr>
          <a:xfrm>
            <a:off x="7789179" y="8429159"/>
            <a:ext cx="301024" cy="301024"/>
          </a:xfrm>
          <a:prstGeom prst="rect">
            <a:avLst/>
          </a:prstGeom>
        </p:spPr>
      </p:pic>
      <p:pic>
        <p:nvPicPr>
          <p:cNvPr id="23" name="Picture 22">
            <a:extLst>
              <a:ext uri="{FF2B5EF4-FFF2-40B4-BE49-F238E27FC236}">
                <a16:creationId xmlns:a16="http://schemas.microsoft.com/office/drawing/2014/main" id="{FB26CCE2-5193-42F9-93EC-AB16FF0F36F2}"/>
              </a:ext>
            </a:extLst>
          </p:cNvPr>
          <p:cNvPicPr>
            <a:picLocks noChangeAspect="1"/>
          </p:cNvPicPr>
          <p:nvPr/>
        </p:nvPicPr>
        <p:blipFill>
          <a:blip r:embed="rId8"/>
          <a:stretch>
            <a:fillRect/>
          </a:stretch>
        </p:blipFill>
        <p:spPr>
          <a:xfrm>
            <a:off x="3674880" y="8400983"/>
            <a:ext cx="301024" cy="301024"/>
          </a:xfrm>
          <a:prstGeom prst="rect">
            <a:avLst/>
          </a:prstGeom>
        </p:spPr>
      </p:pic>
      <p:pic>
        <p:nvPicPr>
          <p:cNvPr id="24" name="Picture 23">
            <a:extLst>
              <a:ext uri="{FF2B5EF4-FFF2-40B4-BE49-F238E27FC236}">
                <a16:creationId xmlns:a16="http://schemas.microsoft.com/office/drawing/2014/main" id="{7543BC61-63AA-4D4F-BBC4-8CF9987E387D}"/>
              </a:ext>
            </a:extLst>
          </p:cNvPr>
          <p:cNvPicPr>
            <a:picLocks noChangeAspect="1"/>
          </p:cNvPicPr>
          <p:nvPr/>
        </p:nvPicPr>
        <p:blipFill>
          <a:blip r:embed="rId8"/>
          <a:stretch>
            <a:fillRect/>
          </a:stretch>
        </p:blipFill>
        <p:spPr>
          <a:xfrm>
            <a:off x="9161458" y="8388502"/>
            <a:ext cx="301024" cy="301024"/>
          </a:xfrm>
          <a:prstGeom prst="rect">
            <a:avLst/>
          </a:prstGeom>
        </p:spPr>
      </p:pic>
      <p:pic>
        <p:nvPicPr>
          <p:cNvPr id="25" name="Picture 24">
            <a:extLst>
              <a:ext uri="{FF2B5EF4-FFF2-40B4-BE49-F238E27FC236}">
                <a16:creationId xmlns:a16="http://schemas.microsoft.com/office/drawing/2014/main" id="{3941CEE4-FC1E-42C7-BEA8-650F2CFCA768}"/>
              </a:ext>
            </a:extLst>
          </p:cNvPr>
          <p:cNvPicPr>
            <a:picLocks noChangeAspect="1"/>
          </p:cNvPicPr>
          <p:nvPr/>
        </p:nvPicPr>
        <p:blipFill>
          <a:blip r:embed="rId5"/>
          <a:stretch>
            <a:fillRect/>
          </a:stretch>
        </p:blipFill>
        <p:spPr>
          <a:xfrm>
            <a:off x="11525586" y="8329373"/>
            <a:ext cx="341345" cy="341345"/>
          </a:xfrm>
          <a:prstGeom prst="rect">
            <a:avLst/>
          </a:prstGeom>
        </p:spPr>
      </p:pic>
      <p:sp>
        <p:nvSpPr>
          <p:cNvPr id="21" name="Frame 20"/>
          <p:cNvSpPr/>
          <p:nvPr/>
        </p:nvSpPr>
        <p:spPr>
          <a:xfrm>
            <a:off x="-1" y="0"/>
            <a:ext cx="12801600" cy="9601200"/>
          </a:xfrm>
          <a:prstGeom prst="frame">
            <a:avLst>
              <a:gd name="adj1" fmla="val 2089"/>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en-GB" sz="1246">
              <a:solidFill>
                <a:schemeClr val="tx1"/>
              </a:solidFill>
            </a:endParaRPr>
          </a:p>
        </p:txBody>
      </p:sp>
      <p:pic>
        <p:nvPicPr>
          <p:cNvPr id="26" name="Picture 25"/>
          <p:cNvPicPr>
            <a:picLocks noChangeAspect="1"/>
          </p:cNvPicPr>
          <p:nvPr/>
        </p:nvPicPr>
        <p:blipFill>
          <a:blip r:embed="rId9"/>
          <a:stretch>
            <a:fillRect/>
          </a:stretch>
        </p:blipFill>
        <p:spPr>
          <a:xfrm>
            <a:off x="330085" y="206382"/>
            <a:ext cx="1508661" cy="404553"/>
          </a:xfrm>
          <a:prstGeom prst="rect">
            <a:avLst/>
          </a:prstGeom>
        </p:spPr>
      </p:pic>
    </p:spTree>
    <p:extLst>
      <p:ext uri="{BB962C8B-B14F-4D97-AF65-F5344CB8AC3E}">
        <p14:creationId xmlns:p14="http://schemas.microsoft.com/office/powerpoint/2010/main" val="7458211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11417071" y="156338"/>
            <a:ext cx="961772" cy="480886"/>
          </a:xfrm>
          <a:prstGeom prst="rect">
            <a:avLst/>
          </a:prstGeom>
        </p:spPr>
      </p:pic>
      <p:sp>
        <p:nvSpPr>
          <p:cNvPr id="9" name="TextBox 8"/>
          <p:cNvSpPr txBox="1"/>
          <p:nvPr/>
        </p:nvSpPr>
        <p:spPr>
          <a:xfrm>
            <a:off x="5354167" y="262826"/>
            <a:ext cx="2093265" cy="348109"/>
          </a:xfrm>
          <a:prstGeom prst="rect">
            <a:avLst/>
          </a:prstGeom>
          <a:noFill/>
        </p:spPr>
        <p:txBody>
          <a:bodyPr wrap="none" rtlCol="0">
            <a:spAutoFit/>
          </a:bodyPr>
          <a:lstStyle/>
          <a:p>
            <a:r>
              <a:rPr lang="en-GB" sz="1662" dirty="0"/>
              <a:t>Unit 2: Roman Britain </a:t>
            </a:r>
          </a:p>
        </p:txBody>
      </p:sp>
      <p:graphicFrame>
        <p:nvGraphicFramePr>
          <p:cNvPr id="10" name="Table 9"/>
          <p:cNvGraphicFramePr>
            <a:graphicFrameLocks noGrp="1"/>
          </p:cNvGraphicFramePr>
          <p:nvPr>
            <p:extLst>
              <p:ext uri="{D42A27DB-BD31-4B8C-83A1-F6EECF244321}">
                <p14:modId xmlns:p14="http://schemas.microsoft.com/office/powerpoint/2010/main" val="3469544518"/>
              </p:ext>
            </p:extLst>
          </p:nvPr>
        </p:nvGraphicFramePr>
        <p:xfrm>
          <a:off x="330086" y="642290"/>
          <a:ext cx="12141426" cy="8563913"/>
        </p:xfrm>
        <a:graphic>
          <a:graphicData uri="http://schemas.openxmlformats.org/drawingml/2006/table">
            <a:tbl>
              <a:tblPr firstRow="1" bandRow="1">
                <a:tableStyleId>{5940675A-B579-460E-94D1-54222C63F5DA}</a:tableStyleId>
              </a:tblPr>
              <a:tblGrid>
                <a:gridCol w="2023571">
                  <a:extLst>
                    <a:ext uri="{9D8B030D-6E8A-4147-A177-3AD203B41FA5}">
                      <a16:colId xmlns:a16="http://schemas.microsoft.com/office/drawing/2014/main" val="3597595348"/>
                    </a:ext>
                  </a:extLst>
                </a:gridCol>
                <a:gridCol w="457276">
                  <a:extLst>
                    <a:ext uri="{9D8B030D-6E8A-4147-A177-3AD203B41FA5}">
                      <a16:colId xmlns:a16="http://schemas.microsoft.com/office/drawing/2014/main" val="1615232983"/>
                    </a:ext>
                  </a:extLst>
                </a:gridCol>
                <a:gridCol w="1566295">
                  <a:extLst>
                    <a:ext uri="{9D8B030D-6E8A-4147-A177-3AD203B41FA5}">
                      <a16:colId xmlns:a16="http://schemas.microsoft.com/office/drawing/2014/main" val="3415433277"/>
                    </a:ext>
                  </a:extLst>
                </a:gridCol>
                <a:gridCol w="2023571">
                  <a:extLst>
                    <a:ext uri="{9D8B030D-6E8A-4147-A177-3AD203B41FA5}">
                      <a16:colId xmlns:a16="http://schemas.microsoft.com/office/drawing/2014/main" val="1150712378"/>
                    </a:ext>
                  </a:extLst>
                </a:gridCol>
                <a:gridCol w="2023571">
                  <a:extLst>
                    <a:ext uri="{9D8B030D-6E8A-4147-A177-3AD203B41FA5}">
                      <a16:colId xmlns:a16="http://schemas.microsoft.com/office/drawing/2014/main" val="1772355279"/>
                    </a:ext>
                  </a:extLst>
                </a:gridCol>
                <a:gridCol w="731822">
                  <a:extLst>
                    <a:ext uri="{9D8B030D-6E8A-4147-A177-3AD203B41FA5}">
                      <a16:colId xmlns:a16="http://schemas.microsoft.com/office/drawing/2014/main" val="3947937341"/>
                    </a:ext>
                  </a:extLst>
                </a:gridCol>
                <a:gridCol w="1291749">
                  <a:extLst>
                    <a:ext uri="{9D8B030D-6E8A-4147-A177-3AD203B41FA5}">
                      <a16:colId xmlns:a16="http://schemas.microsoft.com/office/drawing/2014/main" val="845078378"/>
                    </a:ext>
                  </a:extLst>
                </a:gridCol>
                <a:gridCol w="2023571">
                  <a:extLst>
                    <a:ext uri="{9D8B030D-6E8A-4147-A177-3AD203B41FA5}">
                      <a16:colId xmlns:a16="http://schemas.microsoft.com/office/drawing/2014/main" val="3713051723"/>
                    </a:ext>
                  </a:extLst>
                </a:gridCol>
              </a:tblGrid>
              <a:tr h="269117">
                <a:tc gridSpan="2">
                  <a:txBody>
                    <a:bodyPr/>
                    <a:lstStyle/>
                    <a:p>
                      <a:pPr algn="ctr"/>
                      <a:r>
                        <a:rPr lang="en-GB" sz="1100" dirty="0"/>
                        <a:t>National Curriculum Objectives </a:t>
                      </a:r>
                    </a:p>
                  </a:txBody>
                  <a:tcPr/>
                </a:tc>
                <a:tc hMerge="1">
                  <a:txBody>
                    <a:bodyPr/>
                    <a:lstStyle/>
                    <a:p>
                      <a:endParaRPr lang="en-GB"/>
                    </a:p>
                  </a:txBody>
                  <a:tcPr/>
                </a:tc>
                <a:tc gridSpan="4">
                  <a:txBody>
                    <a:bodyPr/>
                    <a:lstStyle/>
                    <a:p>
                      <a:pPr algn="ctr"/>
                      <a:r>
                        <a:rPr lang="en-GB" sz="1100" dirty="0"/>
                        <a:t>Substantive Knowledge </a:t>
                      </a:r>
                    </a:p>
                  </a:txBody>
                  <a:tcPr/>
                </a:tc>
                <a:tc hMerge="1">
                  <a:txBody>
                    <a:bodyPr/>
                    <a:lstStyle/>
                    <a:p>
                      <a:pPr algn="ctr"/>
                      <a:endParaRPr lang="en-GB" sz="1100" dirty="0"/>
                    </a:p>
                  </a:txBody>
                  <a:tcPr/>
                </a:tc>
                <a:tc hMerge="1">
                  <a:txBody>
                    <a:bodyPr/>
                    <a:lstStyle/>
                    <a:p>
                      <a:endParaRPr lang="en-GB"/>
                    </a:p>
                  </a:txBody>
                  <a:tcPr/>
                </a:tc>
                <a:tc hMerge="1">
                  <a:txBody>
                    <a:bodyPr/>
                    <a:lstStyle/>
                    <a:p>
                      <a:pPr algn="ctr"/>
                      <a:endParaRPr lang="en-GB" sz="1100" dirty="0"/>
                    </a:p>
                  </a:txBody>
                  <a:tcPr/>
                </a:tc>
                <a:tc gridSpan="2">
                  <a:txBody>
                    <a:bodyPr/>
                    <a:lstStyle/>
                    <a:p>
                      <a:pPr algn="ctr"/>
                      <a:r>
                        <a:rPr lang="en-GB" sz="1100" dirty="0"/>
                        <a:t>Vocabulary</a:t>
                      </a:r>
                    </a:p>
                  </a:txBody>
                  <a:tcPr/>
                </a:tc>
                <a:tc hMerge="1">
                  <a:txBody>
                    <a:bodyPr/>
                    <a:lstStyle/>
                    <a:p>
                      <a:endParaRPr lang="en-GB" dirty="0"/>
                    </a:p>
                  </a:txBody>
                  <a:tcPr/>
                </a:tc>
                <a:extLst>
                  <a:ext uri="{0D108BD9-81ED-4DB2-BD59-A6C34878D82A}">
                    <a16:rowId xmlns:a16="http://schemas.microsoft.com/office/drawing/2014/main" val="96402867"/>
                  </a:ext>
                </a:extLst>
              </a:tr>
              <a:tr h="886504">
                <a:tc rowSpan="4" gridSpan="2">
                  <a:txBody>
                    <a:bodyPr/>
                    <a:lstStyle/>
                    <a:p>
                      <a:pPr marL="0" marR="0" lvl="0" indent="0" algn="l" defTabSz="128016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kern="1200" dirty="0">
                          <a:solidFill>
                            <a:schemeClr val="tx1"/>
                          </a:solidFill>
                          <a:effectLst/>
                          <a:latin typeface="+mn-lt"/>
                          <a:ea typeface="+mn-ea"/>
                          <a:cs typeface="+mn-cs"/>
                        </a:rPr>
                        <a:t>Locational knowledge: locate the world’s countries, using maps concentrating on their key topographical features (including hills, mountains, coasts and rivers), and land-use patterns; and understand how some of these aspects have changed over time.</a:t>
                      </a:r>
                    </a:p>
                    <a:p>
                      <a:pPr marL="0" marR="0" lvl="0" indent="0" algn="l" defTabSz="128016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kern="1200" dirty="0">
                          <a:solidFill>
                            <a:schemeClr val="tx1"/>
                          </a:solidFill>
                          <a:effectLst/>
                          <a:latin typeface="+mn-lt"/>
                          <a:ea typeface="+mn-ea"/>
                          <a:cs typeface="+mn-cs"/>
                        </a:rPr>
                        <a:t>Place knowledge: </a:t>
                      </a:r>
                      <a:r>
                        <a:rPr lang="en-GB" sz="1100" dirty="0"/>
                        <a:t>understand geographical similarities and differences through the study of human and physical geography.</a:t>
                      </a:r>
                    </a:p>
                    <a:p>
                      <a:pPr marL="0" marR="0" lvl="0" indent="0" algn="l" defTabSz="128016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kern="1200" dirty="0">
                          <a:solidFill>
                            <a:schemeClr val="tx1"/>
                          </a:solidFill>
                          <a:effectLst/>
                          <a:latin typeface="+mn-lt"/>
                          <a:ea typeface="+mn-ea"/>
                          <a:cs typeface="+mn-cs"/>
                        </a:rPr>
                        <a:t>Human and physical geography: describe and understand key aspects of physical geography, including: rivers, mountains and the water cycle; human geography, economic activity incl. trade links.</a:t>
                      </a:r>
                    </a:p>
                    <a:p>
                      <a:pPr marL="0" marR="0" lvl="0" indent="0" algn="l" defTabSz="128016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kern="1200" dirty="0">
                          <a:solidFill>
                            <a:schemeClr val="tx1"/>
                          </a:solidFill>
                          <a:effectLst/>
                          <a:latin typeface="+mn-lt"/>
                          <a:ea typeface="+mn-ea"/>
                          <a:cs typeface="+mn-cs"/>
                        </a:rPr>
                        <a:t>Geographical skills: use maps, atlases, globes and digital/computer mapping to locate countries and describe features studied; use the eight points of a compass, four and six-figure grid references, symbols and key (including the use of OS maps).</a:t>
                      </a:r>
                    </a:p>
                  </a:txBody>
                  <a:tcPr/>
                </a:tc>
                <a:tc rowSpan="4" hMerge="1">
                  <a:txBody>
                    <a:bodyPr/>
                    <a:lstStyle/>
                    <a:p>
                      <a:endParaRPr lang="en-GB"/>
                    </a:p>
                  </a:txBody>
                  <a:tcPr/>
                </a:tc>
                <a:tc rowSpan="8" gridSpan="4">
                  <a:txBody>
                    <a:bodyPr/>
                    <a:lstStyle/>
                    <a:p>
                      <a:pPr lvl="0">
                        <a:lnSpc>
                          <a:spcPct val="100000"/>
                        </a:lnSpc>
                      </a:pPr>
                      <a:r>
                        <a:rPr lang="en-GB" sz="1100" b="0" dirty="0">
                          <a:solidFill>
                            <a:srgbClr val="FF0000"/>
                          </a:solidFill>
                        </a:rPr>
                        <a:t>To know that </a:t>
                      </a:r>
                      <a:r>
                        <a:rPr lang="en-GB" sz="1100" b="0" kern="1200" dirty="0">
                          <a:solidFill>
                            <a:srgbClr val="FF0000"/>
                          </a:solidFill>
                          <a:effectLst/>
                          <a:latin typeface="+mn-lt"/>
                          <a:ea typeface="+mn-ea"/>
                          <a:cs typeface="+mn-cs"/>
                        </a:rPr>
                        <a:t>wherever rainfall lands the water moves downhill.</a:t>
                      </a:r>
                    </a:p>
                    <a:p>
                      <a:pPr lvl="0">
                        <a:lnSpc>
                          <a:spcPct val="100000"/>
                        </a:lnSpc>
                      </a:pPr>
                      <a:r>
                        <a:rPr lang="en-GB" sz="1100" b="0" kern="1200" dirty="0">
                          <a:solidFill>
                            <a:srgbClr val="FF0000"/>
                          </a:solidFill>
                          <a:effectLst/>
                          <a:latin typeface="+mn-lt"/>
                          <a:ea typeface="+mn-ea"/>
                          <a:cs typeface="+mn-cs"/>
                        </a:rPr>
                        <a:t>To know that  water infiltrates and percolates. (Movement of water into soil is called infiltration, and the downward movement of water through the soil is called percolation, both dependent on the pore space within the soil.) </a:t>
                      </a:r>
                    </a:p>
                    <a:p>
                      <a:pPr>
                        <a:lnSpc>
                          <a:spcPct val="100000"/>
                        </a:lnSpc>
                      </a:pPr>
                      <a:r>
                        <a:rPr lang="en-US" sz="1100" b="0" kern="1200" dirty="0">
                          <a:solidFill>
                            <a:srgbClr val="FF0000"/>
                          </a:solidFill>
                          <a:effectLst/>
                          <a:latin typeface="+mn-lt"/>
                          <a:ea typeface="+mn-ea"/>
                          <a:cs typeface="+mn-cs"/>
                        </a:rPr>
                        <a:t>To know that, a stream develops from, a source, it flows downhill, joins together with other streams; these eventually join to form a river. The streams are tributaries (think ‘contribute’) and where they join is called a confluence. As the water flows downhill it erodes a channel/valley and carries eroded material downstream. To know that as the flow slows down on flatter land the river cannot transport the eroded material (insufficient energy) so it is deposited. The river might also wind around, forming meanders. </a:t>
                      </a:r>
                    </a:p>
                    <a:p>
                      <a:pPr>
                        <a:lnSpc>
                          <a:spcPct val="100000"/>
                        </a:lnSpc>
                      </a:pPr>
                      <a:r>
                        <a:rPr lang="en-US" sz="1100" b="0" kern="1200" dirty="0">
                          <a:solidFill>
                            <a:srgbClr val="FF0000"/>
                          </a:solidFill>
                          <a:effectLst/>
                          <a:latin typeface="+mn-lt"/>
                          <a:ea typeface="+mn-ea"/>
                          <a:cs typeface="+mn-cs"/>
                        </a:rPr>
                        <a:t>To know that where a river joins the sea, possibly in an estuary, the water is brackish with the saltiness affected by the incoming and outgoing sea tides.</a:t>
                      </a:r>
                      <a:endParaRPr lang="en-GB" sz="1100" b="0" kern="1200" dirty="0">
                        <a:solidFill>
                          <a:srgbClr val="FF0000"/>
                        </a:solidFill>
                        <a:effectLst/>
                        <a:latin typeface="+mn-lt"/>
                        <a:ea typeface="+mn-ea"/>
                        <a:cs typeface="+mn-cs"/>
                      </a:endParaRPr>
                    </a:p>
                    <a:p>
                      <a:pPr algn="l">
                        <a:lnSpc>
                          <a:spcPct val="100000"/>
                        </a:lnSpc>
                      </a:pPr>
                      <a:endParaRPr lang="en-GB" sz="1100" b="0" baseline="0" dirty="0">
                        <a:solidFill>
                          <a:srgbClr val="FFC000"/>
                        </a:solidFill>
                      </a:endParaRPr>
                    </a:p>
                    <a:p>
                      <a:pPr marL="0" marR="0" lvl="0" indent="0" algn="l" defTabSz="1280160" rtl="0" eaLnBrk="1" fontAlgn="auto" latinLnBrk="0" hangingPunct="1">
                        <a:lnSpc>
                          <a:spcPct val="100000"/>
                        </a:lnSpc>
                        <a:spcBef>
                          <a:spcPts val="0"/>
                        </a:spcBef>
                        <a:spcAft>
                          <a:spcPts val="0"/>
                        </a:spcAft>
                        <a:buClrTx/>
                        <a:buSzTx/>
                        <a:buFontTx/>
                        <a:buNone/>
                        <a:tabLst/>
                        <a:defRPr/>
                      </a:pPr>
                      <a:r>
                        <a:rPr lang="en-GB" sz="1100" b="0" baseline="0" dirty="0">
                          <a:solidFill>
                            <a:schemeClr val="accent4"/>
                          </a:solidFill>
                        </a:rPr>
                        <a:t>To know the d</a:t>
                      </a:r>
                      <a:r>
                        <a:rPr lang="en-GB" sz="1100" b="0" kern="1200" dirty="0">
                          <a:solidFill>
                            <a:schemeClr val="accent4"/>
                          </a:solidFill>
                          <a:effectLst/>
                          <a:latin typeface="+mn-lt"/>
                          <a:ea typeface="+mn-ea"/>
                          <a:cs typeface="+mn-cs"/>
                        </a:rPr>
                        <a:t>etails of the water/hydrological cycle and associated terminology.</a:t>
                      </a:r>
                    </a:p>
                    <a:p>
                      <a:pPr lvl="0">
                        <a:lnSpc>
                          <a:spcPct val="100000"/>
                        </a:lnSpc>
                      </a:pPr>
                      <a:endParaRPr lang="en-GB" sz="1100" b="0" kern="1200" dirty="0">
                        <a:solidFill>
                          <a:srgbClr val="00B050"/>
                        </a:solidFill>
                        <a:effectLst/>
                        <a:latin typeface="+mn-lt"/>
                        <a:ea typeface="+mn-ea"/>
                        <a:cs typeface="+mn-cs"/>
                      </a:endParaRPr>
                    </a:p>
                    <a:p>
                      <a:pPr lvl="0">
                        <a:lnSpc>
                          <a:spcPct val="100000"/>
                        </a:lnSpc>
                      </a:pPr>
                      <a:r>
                        <a:rPr lang="en-GB" sz="1100" b="0" kern="1200" dirty="0">
                          <a:solidFill>
                            <a:schemeClr val="accent6">
                              <a:lumMod val="75000"/>
                            </a:schemeClr>
                          </a:solidFill>
                          <a:effectLst/>
                          <a:latin typeface="+mn-lt"/>
                          <a:ea typeface="+mn-ea"/>
                          <a:cs typeface="+mn-cs"/>
                        </a:rPr>
                        <a:t>To know the function of a river (or canal) lock (research Teddington Lock as an example)</a:t>
                      </a:r>
                    </a:p>
                    <a:p>
                      <a:pPr lvl="0">
                        <a:lnSpc>
                          <a:spcPct val="100000"/>
                        </a:lnSpc>
                      </a:pPr>
                      <a:r>
                        <a:rPr lang="en-GB" sz="1100" b="0" kern="1200" dirty="0">
                          <a:solidFill>
                            <a:schemeClr val="accent6">
                              <a:lumMod val="75000"/>
                            </a:schemeClr>
                          </a:solidFill>
                          <a:effectLst/>
                          <a:latin typeface="+mn-lt"/>
                          <a:ea typeface="+mn-ea"/>
                          <a:cs typeface="+mn-cs"/>
                        </a:rPr>
                        <a:t>To know the route of the Thames from source to the sea,</a:t>
                      </a:r>
                    </a:p>
                    <a:p>
                      <a:pPr lvl="0">
                        <a:lnSpc>
                          <a:spcPct val="100000"/>
                        </a:lnSpc>
                      </a:pPr>
                      <a:endParaRPr lang="en-US" sz="1100" b="0" kern="1200" dirty="0">
                        <a:solidFill>
                          <a:srgbClr val="0070C0"/>
                        </a:solidFill>
                        <a:effectLst/>
                        <a:latin typeface="+mn-lt"/>
                        <a:ea typeface="+mn-ea"/>
                        <a:cs typeface="+mn-cs"/>
                      </a:endParaRPr>
                    </a:p>
                    <a:p>
                      <a:pPr marL="0" marR="0" lvl="0" indent="0" algn="l" defTabSz="1280160" rtl="0" eaLnBrk="1" fontAlgn="auto" latinLnBrk="0" hangingPunct="1">
                        <a:lnSpc>
                          <a:spcPct val="100000"/>
                        </a:lnSpc>
                        <a:spcBef>
                          <a:spcPts val="0"/>
                        </a:spcBef>
                        <a:spcAft>
                          <a:spcPts val="0"/>
                        </a:spcAft>
                        <a:buClrTx/>
                        <a:buSzTx/>
                        <a:buFontTx/>
                        <a:buNone/>
                        <a:tabLst/>
                        <a:defRPr/>
                      </a:pPr>
                      <a:r>
                        <a:rPr lang="en-US" sz="1100" b="0" kern="1200" dirty="0">
                          <a:solidFill>
                            <a:srgbClr val="0070C0"/>
                          </a:solidFill>
                          <a:effectLst/>
                          <a:latin typeface="+mn-lt"/>
                          <a:ea typeface="+mn-ea"/>
                          <a:cs typeface="+mn-cs"/>
                        </a:rPr>
                        <a:t>To consider settlements (non specifically), crossing points and industry along major rivers i.e.: </a:t>
                      </a:r>
                      <a:r>
                        <a:rPr lang="en-GB" sz="1100" b="0" kern="1200" dirty="0">
                          <a:solidFill>
                            <a:srgbClr val="0070C0"/>
                          </a:solidFill>
                          <a:effectLst/>
                          <a:latin typeface="+mn-lt"/>
                          <a:ea typeface="+mn-ea"/>
                          <a:cs typeface="+mn-cs"/>
                        </a:rPr>
                        <a:t>Yangtze, Nile, Niger, Mississippi, Ganges, Rhine, Danube- see RS for more information about the river of your choice).</a:t>
                      </a:r>
                    </a:p>
                    <a:p>
                      <a:pPr marL="0" marR="0" lvl="0" indent="0" algn="l" defTabSz="1280160" rtl="0" eaLnBrk="1" fontAlgn="auto" latinLnBrk="0" hangingPunct="1">
                        <a:lnSpc>
                          <a:spcPct val="100000"/>
                        </a:lnSpc>
                        <a:spcBef>
                          <a:spcPts val="0"/>
                        </a:spcBef>
                        <a:spcAft>
                          <a:spcPts val="0"/>
                        </a:spcAft>
                        <a:buClrTx/>
                        <a:buSzTx/>
                        <a:buFontTx/>
                        <a:buNone/>
                        <a:tabLst/>
                        <a:defRPr/>
                      </a:pPr>
                      <a:endParaRPr lang="en-GB" sz="1100" b="0" kern="1200" dirty="0">
                        <a:solidFill>
                          <a:srgbClr val="0070C0"/>
                        </a:solidFill>
                        <a:effectLst/>
                        <a:latin typeface="+mn-lt"/>
                        <a:ea typeface="+mn-ea"/>
                        <a:cs typeface="+mn-cs"/>
                      </a:endParaRPr>
                    </a:p>
                    <a:p>
                      <a:pPr marL="0" marR="0" lvl="0" indent="0" algn="l" defTabSz="1280160" rtl="0" eaLnBrk="1" fontAlgn="auto" latinLnBrk="0" hangingPunct="1">
                        <a:lnSpc>
                          <a:spcPct val="100000"/>
                        </a:lnSpc>
                        <a:spcBef>
                          <a:spcPts val="0"/>
                        </a:spcBef>
                        <a:spcAft>
                          <a:spcPts val="0"/>
                        </a:spcAft>
                        <a:buClrTx/>
                        <a:buSzTx/>
                        <a:buFontTx/>
                        <a:buNone/>
                        <a:tabLst/>
                        <a:defRPr/>
                      </a:pPr>
                      <a:endParaRPr lang="en-US" sz="1100" b="0" kern="1200" dirty="0">
                        <a:solidFill>
                          <a:srgbClr val="FF33CC"/>
                        </a:solidFill>
                        <a:effectLst/>
                        <a:latin typeface="+mn-lt"/>
                        <a:ea typeface="+mn-ea"/>
                        <a:cs typeface="+mn-cs"/>
                      </a:endParaRPr>
                    </a:p>
                    <a:p>
                      <a:pPr lvl="0"/>
                      <a:r>
                        <a:rPr lang="en-US" sz="1100" b="0" kern="1200" dirty="0">
                          <a:solidFill>
                            <a:srgbClr val="FF33CC"/>
                          </a:solidFill>
                          <a:effectLst/>
                          <a:latin typeface="+mn-lt"/>
                          <a:ea typeface="+mn-ea"/>
                          <a:cs typeface="+mn-cs"/>
                        </a:rPr>
                        <a:t>To know that a</a:t>
                      </a:r>
                      <a:r>
                        <a:rPr lang="en-GB" sz="1100" kern="1200" dirty="0">
                          <a:solidFill>
                            <a:srgbClr val="FF33CC"/>
                          </a:solidFill>
                          <a:effectLst/>
                          <a:latin typeface="+mn-lt"/>
                          <a:ea typeface="+mn-ea"/>
                          <a:cs typeface="+mn-cs"/>
                        </a:rPr>
                        <a:t>s rivers flow down mountains, they erode the landscape vertically. They cut a V-shape into the landscape, forming a valley (ore information on rivers and valley formation can be found on the BBC’s Bitesize resource).</a:t>
                      </a:r>
                    </a:p>
                    <a:p>
                      <a:pPr>
                        <a:lnSpc>
                          <a:spcPct val="100000"/>
                        </a:lnSpc>
                      </a:pPr>
                      <a:endParaRPr lang="en-US" sz="1100" b="0" kern="1200" dirty="0">
                        <a:solidFill>
                          <a:srgbClr val="FF33CC"/>
                        </a:solidFill>
                        <a:effectLst/>
                        <a:latin typeface="+mn-lt"/>
                        <a:ea typeface="+mn-ea"/>
                        <a:cs typeface="+mn-cs"/>
                      </a:endParaRPr>
                    </a:p>
                    <a:p>
                      <a:pPr lvl="0"/>
                      <a:r>
                        <a:rPr lang="en-US" sz="1100" b="0" kern="1200" dirty="0">
                          <a:solidFill>
                            <a:srgbClr val="7030A0"/>
                          </a:solidFill>
                          <a:effectLst/>
                          <a:latin typeface="+mn-lt"/>
                          <a:ea typeface="+mn-ea"/>
                          <a:cs typeface="+mn-cs"/>
                        </a:rPr>
                        <a:t>To know how to </a:t>
                      </a:r>
                      <a:r>
                        <a:rPr lang="en-GB" sz="1100" b="0" kern="1200" dirty="0">
                          <a:solidFill>
                            <a:srgbClr val="7030A0"/>
                          </a:solidFill>
                          <a:effectLst/>
                          <a:latin typeface="+mn-lt"/>
                          <a:ea typeface="+mn-ea"/>
                          <a:cs typeface="+mn-cs"/>
                        </a:rPr>
                        <a:t>u</a:t>
                      </a:r>
                      <a:r>
                        <a:rPr lang="en-GB" sz="1100" kern="1200" dirty="0">
                          <a:solidFill>
                            <a:srgbClr val="7030A0"/>
                          </a:solidFill>
                          <a:effectLst/>
                          <a:latin typeface="+mn-lt"/>
                          <a:ea typeface="+mn-ea"/>
                          <a:cs typeface="+mn-cs"/>
                        </a:rPr>
                        <a:t>se the key on an OS maps</a:t>
                      </a:r>
                    </a:p>
                    <a:p>
                      <a:pPr lvl="0"/>
                      <a:r>
                        <a:rPr lang="en-GB" sz="1100" kern="1200" dirty="0">
                          <a:solidFill>
                            <a:srgbClr val="7030A0"/>
                          </a:solidFill>
                          <a:effectLst/>
                          <a:latin typeface="+mn-lt"/>
                          <a:ea typeface="+mn-ea"/>
                          <a:cs typeface="+mn-cs"/>
                        </a:rPr>
                        <a:t>To know how river and stream features are shown on OS maps.</a:t>
                      </a:r>
                    </a:p>
                    <a:p>
                      <a:pPr lvl="0"/>
                      <a:r>
                        <a:rPr lang="en-GB" sz="1100" kern="1200" dirty="0">
                          <a:solidFill>
                            <a:srgbClr val="7030A0"/>
                          </a:solidFill>
                          <a:effectLst/>
                          <a:latin typeface="+mn-lt"/>
                          <a:ea typeface="+mn-ea"/>
                          <a:cs typeface="+mn-cs"/>
                        </a:rPr>
                        <a:t>Identify features and use geographical terminology: e.g. tributary, confluence, meander.</a:t>
                      </a:r>
                    </a:p>
                  </a:txBody>
                  <a:tcPr/>
                </a:tc>
                <a:tc rowSpan="8" hMerge="1">
                  <a:txBody>
                    <a:bodyPr/>
                    <a:lstStyle/>
                    <a:p>
                      <a:endParaRPr lang="en-GB" sz="1100" dirty="0"/>
                    </a:p>
                  </a:txBody>
                  <a:tcPr/>
                </a:tc>
                <a:tc rowSpan="8" hMerge="1">
                  <a:txBody>
                    <a:bodyPr/>
                    <a:lstStyle/>
                    <a:p>
                      <a:endParaRPr lang="en-GB"/>
                    </a:p>
                  </a:txBody>
                  <a:tcPr/>
                </a:tc>
                <a:tc rowSpan="8" hMerge="1">
                  <a:txBody>
                    <a:bodyPr/>
                    <a:lstStyle/>
                    <a:p>
                      <a:endParaRPr lang="en-GB" sz="1100" dirty="0"/>
                    </a:p>
                  </a:txBody>
                  <a:tcPr/>
                </a:tc>
                <a:tc gridSpan="2">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US" sz="1100" kern="1200" dirty="0">
                          <a:solidFill>
                            <a:schemeClr val="tx1"/>
                          </a:solidFill>
                          <a:effectLst/>
                          <a:latin typeface="+mn-lt"/>
                          <a:ea typeface="+mn-ea"/>
                          <a:cs typeface="+mn-cs"/>
                        </a:rPr>
                        <a:t>river, stream, valley, mountain, hill, water cycle, flow, infiltration, percolation, source, mouth, estuary, terrain, tributary, confluence, meander, evaporation, condensation, transpiration, heat, water vapor, droplets, precipitation, hydrological cycle, basin, gradient, crossing point/bridge, ports/docks, industry, trade links, hydro-electric power, dam, reservoir, flood control, irrigation, water extraction, glacier, scree; mountain ranges, OS map, grid reference, key, upstream, downstream, erosion, transportation, deposit.</a:t>
                      </a:r>
                      <a:endParaRPr lang="en-GB" sz="1100" kern="1200" dirty="0">
                        <a:solidFill>
                          <a:schemeClr val="tx1"/>
                        </a:solidFill>
                        <a:effectLst/>
                        <a:latin typeface="+mn-lt"/>
                        <a:ea typeface="+mn-ea"/>
                        <a:cs typeface="+mn-cs"/>
                      </a:endParaRPr>
                    </a:p>
                  </a:txBody>
                  <a:tcPr/>
                </a:tc>
                <a:tc hMerge="1">
                  <a:txBody>
                    <a:bodyPr/>
                    <a:lstStyle/>
                    <a:p>
                      <a:endParaRPr lang="en-GB" dirty="0"/>
                    </a:p>
                  </a:txBody>
                  <a:tcPr/>
                </a:tc>
                <a:extLst>
                  <a:ext uri="{0D108BD9-81ED-4DB2-BD59-A6C34878D82A}">
                    <a16:rowId xmlns:a16="http://schemas.microsoft.com/office/drawing/2014/main" val="1267818584"/>
                  </a:ext>
                </a:extLst>
              </a:tr>
              <a:tr h="269117">
                <a:tc gridSpan="2" vMerge="1">
                  <a:txBody>
                    <a:bodyPr/>
                    <a:lstStyle/>
                    <a:p>
                      <a:endParaRPr lang="en-GB" sz="1100" dirty="0"/>
                    </a:p>
                  </a:txBody>
                  <a:tcPr/>
                </a:tc>
                <a:tc hMerge="1" vMerge="1">
                  <a:txBody>
                    <a:bodyPr/>
                    <a:lstStyle/>
                    <a:p>
                      <a:endParaRPr lang="en-GB"/>
                    </a:p>
                  </a:txBody>
                  <a:tcPr/>
                </a:tc>
                <a:tc gridSpan="4" vMerge="1">
                  <a:txBody>
                    <a:bodyPr/>
                    <a:lstStyle/>
                    <a:p>
                      <a:endParaRPr lang="en-GB"/>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a:txBody>
                    <a:bodyPr/>
                    <a:lstStyle/>
                    <a:p>
                      <a:r>
                        <a:rPr lang="en-GB" sz="1100" dirty="0"/>
                        <a:t>People</a:t>
                      </a:r>
                      <a:r>
                        <a:rPr lang="en-GB" sz="1100" baseline="0" dirty="0"/>
                        <a:t> of interest</a:t>
                      </a:r>
                      <a:endParaRPr lang="en-GB" sz="1100" dirty="0"/>
                    </a:p>
                  </a:txBody>
                  <a:tcPr/>
                </a:tc>
                <a:tc>
                  <a:txBody>
                    <a:bodyPr/>
                    <a:lstStyle/>
                    <a:p>
                      <a:r>
                        <a:rPr lang="en-GB" sz="1100" dirty="0"/>
                        <a:t>Linked Texts</a:t>
                      </a:r>
                    </a:p>
                  </a:txBody>
                  <a:tcPr/>
                </a:tc>
                <a:extLst>
                  <a:ext uri="{0D108BD9-81ED-4DB2-BD59-A6C34878D82A}">
                    <a16:rowId xmlns:a16="http://schemas.microsoft.com/office/drawing/2014/main" val="1698299168"/>
                  </a:ext>
                </a:extLst>
              </a:tr>
              <a:tr h="1714830">
                <a:tc gridSpan="2" vMerge="1">
                  <a:txBody>
                    <a:bodyPr/>
                    <a:lstStyle/>
                    <a:p>
                      <a:endParaRPr lang="en-GB" sz="1100" dirty="0"/>
                    </a:p>
                  </a:txBody>
                  <a:tcPr/>
                </a:tc>
                <a:tc hMerge="1" vMerge="1">
                  <a:txBody>
                    <a:bodyPr/>
                    <a:lstStyle/>
                    <a:p>
                      <a:endParaRPr lang="en-GB"/>
                    </a:p>
                  </a:txBody>
                  <a:tcPr/>
                </a:tc>
                <a:tc gridSpan="4" vMerge="1">
                  <a:txBody>
                    <a:bodyPr/>
                    <a:lstStyle/>
                    <a:p>
                      <a:endParaRPr lang="en-GB"/>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a:txBody>
                    <a:bodyPr/>
                    <a:lstStyle/>
                    <a:p>
                      <a:r>
                        <a:rPr lang="en-GB" sz="1000" dirty="0"/>
                        <a:t>Sir Edmund Hillary</a:t>
                      </a:r>
                    </a:p>
                    <a:p>
                      <a:r>
                        <a:rPr lang="en-GB" sz="1000" dirty="0"/>
                        <a:t>Sherpa </a:t>
                      </a:r>
                      <a:r>
                        <a:rPr lang="en-GB" sz="1000" dirty="0" err="1"/>
                        <a:t>Tenzing</a:t>
                      </a:r>
                      <a:r>
                        <a:rPr lang="en-GB" sz="1000" dirty="0"/>
                        <a:t> Norgay</a:t>
                      </a:r>
                    </a:p>
                    <a:p>
                      <a:endParaRPr lang="en-GB" sz="1000" dirty="0"/>
                    </a:p>
                  </a:txBody>
                  <a:tcPr/>
                </a:tc>
                <a:tc>
                  <a:txBody>
                    <a:bodyPr/>
                    <a:lstStyle/>
                    <a:p>
                      <a:r>
                        <a:rPr lang="en-GB" sz="1000" dirty="0"/>
                        <a:t>River and mountain stories and poetry</a:t>
                      </a:r>
                    </a:p>
                    <a:p>
                      <a:r>
                        <a:rPr lang="en-GB" sz="1000" dirty="0"/>
                        <a:t>The ascent of Everest’ by John Hunt</a:t>
                      </a:r>
                    </a:p>
                    <a:p>
                      <a:r>
                        <a:rPr lang="en-GB" sz="1000" dirty="0"/>
                        <a:t>The river by Valerie Bloom</a:t>
                      </a:r>
                    </a:p>
                    <a:p>
                      <a:r>
                        <a:rPr lang="en-GB" sz="1000" dirty="0"/>
                        <a:t>A stream becomes a river by Margo </a:t>
                      </a:r>
                      <a:r>
                        <a:rPr lang="en-GB" sz="1000" dirty="0" err="1"/>
                        <a:t>Fallis</a:t>
                      </a:r>
                      <a:endParaRPr lang="en-GB" sz="1000" dirty="0"/>
                    </a:p>
                    <a:p>
                      <a:r>
                        <a:rPr lang="en-GB" sz="1000" dirty="0"/>
                        <a:t>The sparkling river</a:t>
                      </a:r>
                      <a:r>
                        <a:rPr lang="en-GB" sz="1000" baseline="0" dirty="0"/>
                        <a:t> </a:t>
                      </a:r>
                      <a:r>
                        <a:rPr lang="en-GB" sz="1000" dirty="0"/>
                        <a:t>by Susan </a:t>
                      </a:r>
                      <a:r>
                        <a:rPr lang="en-GB" sz="1000" dirty="0" err="1"/>
                        <a:t>Perrow</a:t>
                      </a:r>
                      <a:endParaRPr lang="en-GB" sz="1000" dirty="0"/>
                    </a:p>
                  </a:txBody>
                  <a:tcPr/>
                </a:tc>
                <a:extLst>
                  <a:ext uri="{0D108BD9-81ED-4DB2-BD59-A6C34878D82A}">
                    <a16:rowId xmlns:a16="http://schemas.microsoft.com/office/drawing/2014/main" val="3817116731"/>
                  </a:ext>
                </a:extLst>
              </a:tr>
              <a:tr h="279805">
                <a:tc gridSpan="2" vMerge="1">
                  <a:txBody>
                    <a:bodyPr/>
                    <a:lstStyle/>
                    <a:p>
                      <a:endParaRPr lang="en-GB"/>
                    </a:p>
                  </a:txBody>
                  <a:tcPr/>
                </a:tc>
                <a:tc hMerge="1" v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gridSpan="2">
                  <a:txBody>
                    <a:bodyPr/>
                    <a:lstStyle/>
                    <a:p>
                      <a:pPr algn="ctr"/>
                      <a:r>
                        <a:rPr lang="en-GB" sz="1100" dirty="0"/>
                        <a:t>Disciplinary Knowledge</a:t>
                      </a:r>
                    </a:p>
                  </a:txBody>
                  <a:tcPr/>
                </a:tc>
                <a:tc hMerge="1">
                  <a:txBody>
                    <a:bodyPr/>
                    <a:lstStyle/>
                    <a:p>
                      <a:endParaRPr lang="en-GB"/>
                    </a:p>
                  </a:txBody>
                  <a:tcPr/>
                </a:tc>
                <a:extLst>
                  <a:ext uri="{0D108BD9-81ED-4DB2-BD59-A6C34878D82A}">
                    <a16:rowId xmlns:a16="http://schemas.microsoft.com/office/drawing/2014/main" val="544228508"/>
                  </a:ext>
                </a:extLst>
              </a:tr>
              <a:tr h="269117">
                <a:tc gridSpan="2">
                  <a:txBody>
                    <a:bodyPr/>
                    <a:lstStyle/>
                    <a:p>
                      <a:pPr algn="ctr"/>
                      <a:r>
                        <a:rPr lang="en-GB" sz="1100" dirty="0"/>
                        <a:t>Prior Learning</a:t>
                      </a:r>
                    </a:p>
                  </a:txBody>
                  <a:tcPr/>
                </a:tc>
                <a:tc hMerge="1">
                  <a:txBody>
                    <a:bodyPr/>
                    <a:lstStyle/>
                    <a:p>
                      <a:endParaRPr lang="en-GB"/>
                    </a:p>
                  </a:txBody>
                  <a:tcPr/>
                </a:tc>
                <a:tc gridSpan="4" vMerge="1">
                  <a:txBody>
                    <a:bodyPr/>
                    <a:lstStyle/>
                    <a:p>
                      <a:pPr algn="ctr"/>
                      <a:endParaRPr lang="en-GB" sz="1100" dirty="0"/>
                    </a:p>
                  </a:txBody>
                  <a:tcPr/>
                </a:tc>
                <a:tc hMerge="1" vMerge="1">
                  <a:txBody>
                    <a:bodyPr/>
                    <a:lstStyle/>
                    <a:p>
                      <a:pPr algn="ctr"/>
                      <a:endParaRPr lang="en-GB" sz="1100" dirty="0"/>
                    </a:p>
                  </a:txBody>
                  <a:tcPr/>
                </a:tc>
                <a:tc hMerge="1" vMerge="1">
                  <a:txBody>
                    <a:bodyPr/>
                    <a:lstStyle/>
                    <a:p>
                      <a:endParaRPr lang="en-GB"/>
                    </a:p>
                  </a:txBody>
                  <a:tcPr/>
                </a:tc>
                <a:tc hMerge="1" vMerge="1">
                  <a:txBody>
                    <a:bodyPr/>
                    <a:lstStyle/>
                    <a:p>
                      <a:pPr algn="ctr"/>
                      <a:endParaRPr lang="en-GB" sz="1100" dirty="0"/>
                    </a:p>
                  </a:txBody>
                  <a:tcPr/>
                </a:tc>
                <a:tc rowSpan="4" gridSpan="2">
                  <a:txBody>
                    <a:bodyPr/>
                    <a:lstStyle/>
                    <a:p>
                      <a:r>
                        <a:rPr lang="en-GB" sz="1100" dirty="0"/>
                        <a:t>To be able to name and locate some of the UK’s and the World’s most significant rivers and mountain environments </a:t>
                      </a:r>
                    </a:p>
                    <a:p>
                      <a:r>
                        <a:rPr lang="en-GB" sz="1100" dirty="0"/>
                        <a:t>To</a:t>
                      </a:r>
                      <a:r>
                        <a:rPr lang="en-GB" sz="1100" baseline="0" dirty="0"/>
                        <a:t> </a:t>
                      </a:r>
                      <a:r>
                        <a:rPr lang="en-GB" sz="1100" dirty="0"/>
                        <a:t> learn about the features of a named river (the River Thames) in the UK, from source to mouth • learn how rivers and mountains are formed </a:t>
                      </a:r>
                    </a:p>
                    <a:p>
                      <a:r>
                        <a:rPr lang="en-GB" sz="1100" dirty="0"/>
                        <a:t>To</a:t>
                      </a:r>
                      <a:r>
                        <a:rPr lang="en-GB" sz="1100" baseline="0" dirty="0"/>
                        <a:t> be able to </a:t>
                      </a:r>
                      <a:r>
                        <a:rPr lang="en-GB" sz="1100" dirty="0"/>
                        <a:t>identify some of the processes associated with rivers </a:t>
                      </a:r>
                    </a:p>
                    <a:p>
                      <a:r>
                        <a:rPr lang="en-GB" sz="1100" dirty="0"/>
                        <a:t>To understand where rivers and mountains fit into the water cycle.</a:t>
                      </a:r>
                    </a:p>
                  </a:txBody>
                  <a:tcPr/>
                </a:tc>
                <a:tc rowSpan="4" hMerge="1">
                  <a:txBody>
                    <a:bodyPr/>
                    <a:lstStyle/>
                    <a:p>
                      <a:endParaRPr lang="en-GB" sz="1100" dirty="0"/>
                    </a:p>
                  </a:txBody>
                  <a:tcPr/>
                </a:tc>
                <a:extLst>
                  <a:ext uri="{0D108BD9-81ED-4DB2-BD59-A6C34878D82A}">
                    <a16:rowId xmlns:a16="http://schemas.microsoft.com/office/drawing/2014/main" val="2656242789"/>
                  </a:ext>
                </a:extLst>
              </a:tr>
              <a:tr h="864169">
                <a:tc gridSpan="2">
                  <a:txBody>
                    <a:bodyPr/>
                    <a:lstStyle/>
                    <a:p>
                      <a:r>
                        <a:rPr lang="en-GB" sz="1000" dirty="0"/>
                        <a:t>Y2 – Seasons (What are seasons?)</a:t>
                      </a:r>
                    </a:p>
                    <a:p>
                      <a:r>
                        <a:rPr lang="en-GB" sz="1000" dirty="0"/>
                        <a:t>Y3 – Climate and weather (Why is climate important?)</a:t>
                      </a:r>
                    </a:p>
                  </a:txBody>
                  <a:tcPr/>
                </a:tc>
                <a:tc hMerge="1">
                  <a:txBody>
                    <a:bodyPr/>
                    <a:lstStyle/>
                    <a:p>
                      <a:endParaRPr lang="en-GB"/>
                    </a:p>
                  </a:txBody>
                  <a:tcPr/>
                </a:tc>
                <a:tc gridSpan="4" vMerge="1">
                  <a:txBody>
                    <a:bodyPr/>
                    <a:lstStyle/>
                    <a:p>
                      <a:endParaRPr lang="en-GB" dirty="0"/>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gridSpan="2" vMerge="1">
                  <a:txBody>
                    <a:bodyPr/>
                    <a:lstStyle/>
                    <a:p>
                      <a:endParaRPr lang="en-GB" sz="1100" dirty="0"/>
                    </a:p>
                  </a:txBody>
                  <a:tcPr/>
                </a:tc>
                <a:tc hMerge="1" vMerge="1">
                  <a:txBody>
                    <a:bodyPr/>
                    <a:lstStyle/>
                    <a:p>
                      <a:endParaRPr lang="en-GB" sz="1100" dirty="0"/>
                    </a:p>
                  </a:txBody>
                  <a:tcPr/>
                </a:tc>
                <a:extLst>
                  <a:ext uri="{0D108BD9-81ED-4DB2-BD59-A6C34878D82A}">
                    <a16:rowId xmlns:a16="http://schemas.microsoft.com/office/drawing/2014/main" val="1740481448"/>
                  </a:ext>
                </a:extLst>
              </a:tr>
              <a:tr h="269117">
                <a:tc gridSpan="2">
                  <a:txBody>
                    <a:bodyPr/>
                    <a:lstStyle/>
                    <a:p>
                      <a:pPr algn="ctr"/>
                      <a:r>
                        <a:rPr lang="en-GB" sz="1100" dirty="0"/>
                        <a:t>Future Learning</a:t>
                      </a:r>
                    </a:p>
                  </a:txBody>
                  <a:tcPr/>
                </a:tc>
                <a:tc h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gridSpan="2"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857866412"/>
                  </a:ext>
                </a:extLst>
              </a:tr>
              <a:tr h="419382">
                <a:tc gridSpan="2">
                  <a:txBody>
                    <a:bodyPr/>
                    <a:lstStyle/>
                    <a:p>
                      <a:r>
                        <a:rPr lang="en-GB" sz="1000" dirty="0"/>
                        <a:t>Y4 – Earthquakes and volcanoes (How</a:t>
                      </a:r>
                      <a:r>
                        <a:rPr lang="en-GB" sz="1000" baseline="0" dirty="0"/>
                        <a:t> does the Earth shake, rattle and roll?)</a:t>
                      </a:r>
                      <a:endParaRPr lang="en-GB" sz="1000" dirty="0"/>
                    </a:p>
                  </a:txBody>
                  <a:tcPr/>
                </a:tc>
                <a:tc h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gridSpan="2"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920928782"/>
                  </a:ext>
                </a:extLst>
              </a:tr>
              <a:tr h="337630">
                <a:tc gridSpan="8">
                  <a:txBody>
                    <a:bodyPr/>
                    <a:lstStyle/>
                    <a:p>
                      <a:pPr algn="ctr"/>
                      <a:r>
                        <a:rPr lang="en-GB" sz="1100" dirty="0"/>
                        <a:t>Teaching Ideas</a:t>
                      </a:r>
                    </a:p>
                  </a:txBody>
                  <a:tcPr/>
                </a:tc>
                <a:tc hMerge="1">
                  <a:txBody>
                    <a:bodyPr/>
                    <a:lstStyle/>
                    <a:p>
                      <a:endParaRPr lang="en-GB"/>
                    </a:p>
                  </a:txBody>
                  <a:tcPr/>
                </a:tc>
                <a:tc hMerge="1">
                  <a:txBody>
                    <a:bodyPr/>
                    <a:lstStyle/>
                    <a:p>
                      <a:endParaRPr lang="en-GB"/>
                    </a:p>
                  </a:txBody>
                  <a:tcPr/>
                </a:tc>
                <a:tc hMerge="1">
                  <a:txBody>
                    <a:bodyPr/>
                    <a:lstStyle/>
                    <a:p>
                      <a:endParaRPr lang="en-GB" sz="1100" dirty="0"/>
                    </a:p>
                  </a:txBody>
                  <a:tcPr/>
                </a:tc>
                <a:tc hMerge="1">
                  <a:txBody>
                    <a:bodyPr/>
                    <a:lstStyle/>
                    <a:p>
                      <a:endParaRPr lang="en-GB"/>
                    </a:p>
                  </a:txBody>
                  <a:tcPr/>
                </a:tc>
                <a:tc hMerge="1">
                  <a:txBody>
                    <a:bodyPr/>
                    <a:lstStyle/>
                    <a:p>
                      <a:endParaRPr lang="en-GB" sz="1100" dirty="0"/>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609749139"/>
                  </a:ext>
                </a:extLst>
              </a:tr>
              <a:tr h="523841">
                <a:tc>
                  <a:txBody>
                    <a:bodyPr/>
                    <a:lstStyle/>
                    <a:p>
                      <a:pPr algn="ctr"/>
                      <a:r>
                        <a:rPr lang="en-GB" sz="1100" u="sng" dirty="0"/>
                        <a:t>Week 1</a:t>
                      </a:r>
                    </a:p>
                  </a:txBody>
                  <a:tcPr/>
                </a:tc>
                <a:tc gridSpan="2">
                  <a:txBody>
                    <a:bodyPr/>
                    <a:lstStyle/>
                    <a:p>
                      <a:pPr algn="ctr"/>
                      <a:r>
                        <a:rPr lang="en-GB" sz="1100" u="sng" dirty="0"/>
                        <a:t>Week 2</a:t>
                      </a:r>
                    </a:p>
                  </a:txBody>
                  <a:tcPr/>
                </a:tc>
                <a:tc hMerge="1">
                  <a:txBody>
                    <a:bodyPr/>
                    <a:lstStyle/>
                    <a:p>
                      <a:endParaRPr lang="en-GB"/>
                    </a:p>
                  </a:txBody>
                  <a:tcPr/>
                </a:tc>
                <a:tc>
                  <a:txBody>
                    <a:bodyPr/>
                    <a:lstStyle/>
                    <a:p>
                      <a:pPr algn="ctr"/>
                      <a:r>
                        <a:rPr lang="en-GB" sz="1100" dirty="0"/>
                        <a:t>Week 3</a:t>
                      </a:r>
                    </a:p>
                  </a:txBody>
                  <a:tcPr/>
                </a:tc>
                <a:tc>
                  <a:txBody>
                    <a:bodyPr/>
                    <a:lstStyle/>
                    <a:p>
                      <a:pPr algn="ctr"/>
                      <a:r>
                        <a:rPr lang="en-GB" sz="1100" dirty="0"/>
                        <a:t>Week 4</a:t>
                      </a:r>
                    </a:p>
                  </a:txBody>
                  <a:tcPr/>
                </a:tc>
                <a:tc gridSpan="2">
                  <a:txBody>
                    <a:bodyPr/>
                    <a:lstStyle/>
                    <a:p>
                      <a:pPr algn="ctr"/>
                      <a:r>
                        <a:rPr lang="en-GB" sz="1100" dirty="0"/>
                        <a:t>Week 5</a:t>
                      </a:r>
                    </a:p>
                  </a:txBody>
                  <a:tcPr/>
                </a:tc>
                <a:tc hMerge="1">
                  <a:txBody>
                    <a:bodyPr/>
                    <a:lstStyle/>
                    <a:p>
                      <a:endParaRPr lang="en-GB"/>
                    </a:p>
                  </a:txBody>
                  <a:tcPr/>
                </a:tc>
                <a:tc>
                  <a:txBody>
                    <a:bodyPr/>
                    <a:lstStyle/>
                    <a:p>
                      <a:pPr algn="ctr"/>
                      <a:r>
                        <a:rPr lang="en-GB" sz="1100" dirty="0"/>
                        <a:t>Week 6</a:t>
                      </a:r>
                    </a:p>
                  </a:txBody>
                  <a:tcPr/>
                </a:tc>
                <a:extLst>
                  <a:ext uri="{0D108BD9-81ED-4DB2-BD59-A6C34878D82A}">
                    <a16:rowId xmlns:a16="http://schemas.microsoft.com/office/drawing/2014/main" val="560451775"/>
                  </a:ext>
                </a:extLst>
              </a:tr>
              <a:tr h="1329100">
                <a:tc>
                  <a:txBody>
                    <a:bodyPr/>
                    <a:lstStyle/>
                    <a:p>
                      <a:pPr algn="ctr"/>
                      <a:endParaRPr lang="en-GB" sz="1100" dirty="0"/>
                    </a:p>
                    <a:p>
                      <a:pPr algn="ctr"/>
                      <a:r>
                        <a:rPr lang="en-GB" sz="1100" dirty="0">
                          <a:solidFill>
                            <a:srgbClr val="FF0000"/>
                          </a:solidFill>
                        </a:rPr>
                        <a:t>Where does all the rain go? </a:t>
                      </a:r>
                    </a:p>
                  </a:txBody>
                  <a:tcPr/>
                </a:tc>
                <a:tc gridSpan="2">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schemeClr val="accent4"/>
                        </a:solidFill>
                        <a:effectLst/>
                        <a:uLnTx/>
                        <a:uFillTx/>
                        <a:latin typeface="+mn-lt"/>
                        <a:ea typeface="+mn-ea"/>
                        <a:cs typeface="+mn-cs"/>
                      </a:endParaRPr>
                    </a:p>
                    <a:p>
                      <a:pPr marL="0" marR="0" lvl="0" indent="0" algn="ctr" defTabSz="128016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chemeClr val="accent4"/>
                          </a:solidFill>
                          <a:effectLst/>
                          <a:uLnTx/>
                          <a:uFillTx/>
                          <a:latin typeface="+mn-lt"/>
                          <a:ea typeface="+mn-ea"/>
                          <a:cs typeface="+mn-cs"/>
                        </a:rPr>
                        <a:t>Where does all the rainfall come from?</a:t>
                      </a:r>
                    </a:p>
                    <a:p>
                      <a:endParaRPr lang="en-GB" sz="1100" dirty="0"/>
                    </a:p>
                  </a:txBody>
                  <a:tcPr/>
                </a:tc>
                <a:tc hMerge="1">
                  <a:txBody>
                    <a:bodyPr/>
                    <a:lstStyle/>
                    <a:p>
                      <a:endParaRPr lang="en-GB"/>
                    </a:p>
                  </a:txBody>
                  <a:tcPr/>
                </a:tc>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endParaRPr lang="en-GB" sz="1100" dirty="0">
                        <a:solidFill>
                          <a:srgbClr val="00CC00"/>
                        </a:solidFill>
                      </a:endParaRPr>
                    </a:p>
                    <a:p>
                      <a:pPr marL="0" marR="0" lvl="0" indent="0" algn="ctr" defTabSz="1280160" rtl="0" eaLnBrk="1" fontAlgn="auto" latinLnBrk="0" hangingPunct="1">
                        <a:lnSpc>
                          <a:spcPct val="100000"/>
                        </a:lnSpc>
                        <a:spcBef>
                          <a:spcPts val="0"/>
                        </a:spcBef>
                        <a:spcAft>
                          <a:spcPts val="0"/>
                        </a:spcAft>
                        <a:buClrTx/>
                        <a:buSzTx/>
                        <a:buFontTx/>
                        <a:buNone/>
                        <a:tabLst/>
                        <a:defRPr/>
                      </a:pPr>
                      <a:r>
                        <a:rPr lang="en-GB" sz="1100" dirty="0">
                          <a:solidFill>
                            <a:srgbClr val="00B050"/>
                          </a:solidFill>
                        </a:rPr>
                        <a:t>What can we learn about the River Thames? </a:t>
                      </a:r>
                    </a:p>
                    <a:p>
                      <a:pPr algn="ctr"/>
                      <a:endParaRPr lang="en-GB" sz="1100" dirty="0"/>
                    </a:p>
                  </a:txBody>
                  <a:tcPr/>
                </a:tc>
                <a:tc>
                  <a:txBody>
                    <a:bodyPr/>
                    <a:lstStyle/>
                    <a:p>
                      <a:pPr algn="ctr"/>
                      <a:endParaRPr lang="en-GB" sz="1100" dirty="0"/>
                    </a:p>
                    <a:p>
                      <a:pPr algn="ctr"/>
                      <a:r>
                        <a:rPr lang="en-GB" sz="1100" dirty="0">
                          <a:solidFill>
                            <a:srgbClr val="0070C0"/>
                          </a:solidFill>
                        </a:rPr>
                        <a:t>How and where do people use and change rivers?</a:t>
                      </a:r>
                    </a:p>
                    <a:p>
                      <a:pPr algn="ctr"/>
                      <a:endParaRPr lang="en-GB" sz="1100" dirty="0"/>
                    </a:p>
                  </a:txBody>
                  <a:tcPr/>
                </a:tc>
                <a:tc gridSpan="2">
                  <a:txBody>
                    <a:bodyPr/>
                    <a:lstStyle/>
                    <a:p>
                      <a:pPr algn="ctr"/>
                      <a:endParaRPr lang="en-GB" sz="1100" dirty="0">
                        <a:solidFill>
                          <a:srgbClr val="7030A0"/>
                        </a:solidFill>
                      </a:endParaRPr>
                    </a:p>
                    <a:p>
                      <a:pPr algn="ctr"/>
                      <a:r>
                        <a:rPr lang="en-GB" sz="1100" dirty="0">
                          <a:solidFill>
                            <a:srgbClr val="FF33CC"/>
                          </a:solidFill>
                        </a:rPr>
                        <a:t>How do rivers wear away mountains?</a:t>
                      </a:r>
                    </a:p>
                  </a:txBody>
                  <a:tcPr/>
                </a:tc>
                <a:tc hMerge="1">
                  <a:txBody>
                    <a:bodyPr/>
                    <a:lstStyle/>
                    <a:p>
                      <a:endParaRPr lang="en-GB"/>
                    </a:p>
                  </a:txBody>
                  <a:tcPr/>
                </a:tc>
                <a:tc>
                  <a:txBody>
                    <a:bodyPr/>
                    <a:lstStyle/>
                    <a:p>
                      <a:pPr algn="ctr"/>
                      <a:endParaRPr lang="en-GB" sz="1100" dirty="0"/>
                    </a:p>
                    <a:p>
                      <a:pPr algn="ctr"/>
                      <a:r>
                        <a:rPr lang="en-GB" sz="1100" dirty="0">
                          <a:solidFill>
                            <a:srgbClr val="7030A0"/>
                          </a:solidFill>
                        </a:rPr>
                        <a:t>Can we model a river or a stream?</a:t>
                      </a:r>
                      <a:endParaRPr lang="en-GB" sz="1100" baseline="0" dirty="0">
                        <a:solidFill>
                          <a:srgbClr val="7030A0"/>
                        </a:solidFill>
                      </a:endParaRPr>
                    </a:p>
                  </a:txBody>
                  <a:tcPr/>
                </a:tc>
                <a:extLst>
                  <a:ext uri="{0D108BD9-81ED-4DB2-BD59-A6C34878D82A}">
                    <a16:rowId xmlns:a16="http://schemas.microsoft.com/office/drawing/2014/main" val="3235056895"/>
                  </a:ext>
                </a:extLst>
              </a:tr>
            </a:tbl>
          </a:graphicData>
        </a:graphic>
      </p:graphicFrame>
      <p:sp>
        <p:nvSpPr>
          <p:cNvPr id="12" name="TextBox 11"/>
          <p:cNvSpPr txBox="1"/>
          <p:nvPr/>
        </p:nvSpPr>
        <p:spPr>
          <a:xfrm>
            <a:off x="330086" y="8869682"/>
            <a:ext cx="12141426" cy="369332"/>
          </a:xfrm>
          <a:prstGeom prst="rect">
            <a:avLst/>
          </a:prstGeom>
          <a:solidFill>
            <a:schemeClr val="bg1">
              <a:lumMod val="85000"/>
            </a:schemeClr>
          </a:solidFill>
          <a:ln>
            <a:solidFill>
              <a:schemeClr val="tx1"/>
            </a:solidFill>
          </a:ln>
        </p:spPr>
        <p:txBody>
          <a:bodyPr wrap="square" rtlCol="0">
            <a:spAutoFit/>
          </a:bodyPr>
          <a:lstStyle/>
          <a:p>
            <a:pPr algn="ctr"/>
            <a:r>
              <a:rPr lang="en-GB" b="1" dirty="0"/>
              <a:t>Big Finish – Design and make a model river</a:t>
            </a:r>
          </a:p>
        </p:txBody>
      </p:sp>
      <p:sp>
        <p:nvSpPr>
          <p:cNvPr id="28" name="TextBox 27"/>
          <p:cNvSpPr txBox="1"/>
          <p:nvPr/>
        </p:nvSpPr>
        <p:spPr>
          <a:xfrm>
            <a:off x="1838747" y="262826"/>
            <a:ext cx="9481717" cy="369332"/>
          </a:xfrm>
          <a:prstGeom prst="rect">
            <a:avLst/>
          </a:prstGeom>
          <a:solidFill>
            <a:schemeClr val="bg1">
              <a:lumMod val="85000"/>
            </a:schemeClr>
          </a:solidFill>
          <a:ln>
            <a:solidFill>
              <a:schemeClr val="tx1"/>
            </a:solidFill>
          </a:ln>
        </p:spPr>
        <p:txBody>
          <a:bodyPr wrap="square" rtlCol="0">
            <a:spAutoFit/>
          </a:bodyPr>
          <a:lstStyle/>
          <a:p>
            <a:pPr algn="ctr"/>
            <a:r>
              <a:rPr lang="en-GB" b="1" dirty="0"/>
              <a:t>Year 4 Unit 2: Rivers and the Water Cycle</a:t>
            </a:r>
          </a:p>
        </p:txBody>
      </p:sp>
      <p:pic>
        <p:nvPicPr>
          <p:cNvPr id="11" name="Picture 10">
            <a:extLst>
              <a:ext uri="{FF2B5EF4-FFF2-40B4-BE49-F238E27FC236}">
                <a16:creationId xmlns:a16="http://schemas.microsoft.com/office/drawing/2014/main" id="{8E805543-1B72-4E87-BD22-099A303388C0}"/>
              </a:ext>
            </a:extLst>
          </p:cNvPr>
          <p:cNvPicPr>
            <a:picLocks noChangeAspect="1"/>
          </p:cNvPicPr>
          <p:nvPr/>
        </p:nvPicPr>
        <p:blipFill>
          <a:blip r:embed="rId3"/>
          <a:stretch>
            <a:fillRect/>
          </a:stretch>
        </p:blipFill>
        <p:spPr>
          <a:xfrm>
            <a:off x="7507428" y="8449132"/>
            <a:ext cx="278594" cy="278594"/>
          </a:xfrm>
          <a:prstGeom prst="rect">
            <a:avLst/>
          </a:prstGeom>
        </p:spPr>
      </p:pic>
      <p:pic>
        <p:nvPicPr>
          <p:cNvPr id="14" name="Picture 13">
            <a:extLst>
              <a:ext uri="{FF2B5EF4-FFF2-40B4-BE49-F238E27FC236}">
                <a16:creationId xmlns:a16="http://schemas.microsoft.com/office/drawing/2014/main" id="{47101CAD-F727-43F1-8C52-817952472D21}"/>
              </a:ext>
            </a:extLst>
          </p:cNvPr>
          <p:cNvPicPr>
            <a:picLocks noChangeAspect="1"/>
          </p:cNvPicPr>
          <p:nvPr/>
        </p:nvPicPr>
        <p:blipFill>
          <a:blip r:embed="rId3"/>
          <a:stretch>
            <a:fillRect/>
          </a:stretch>
        </p:blipFill>
        <p:spPr>
          <a:xfrm>
            <a:off x="9589505" y="8449132"/>
            <a:ext cx="278594" cy="278594"/>
          </a:xfrm>
          <a:prstGeom prst="rect">
            <a:avLst/>
          </a:prstGeom>
        </p:spPr>
      </p:pic>
      <p:pic>
        <p:nvPicPr>
          <p:cNvPr id="17" name="Picture 16">
            <a:extLst>
              <a:ext uri="{FF2B5EF4-FFF2-40B4-BE49-F238E27FC236}">
                <a16:creationId xmlns:a16="http://schemas.microsoft.com/office/drawing/2014/main" id="{B1190340-6876-41DD-A171-1218B24A419C}"/>
              </a:ext>
            </a:extLst>
          </p:cNvPr>
          <p:cNvPicPr>
            <a:picLocks noChangeAspect="1"/>
          </p:cNvPicPr>
          <p:nvPr/>
        </p:nvPicPr>
        <p:blipFill>
          <a:blip r:embed="rId4"/>
          <a:stretch>
            <a:fillRect/>
          </a:stretch>
        </p:blipFill>
        <p:spPr>
          <a:xfrm>
            <a:off x="7074967" y="8437111"/>
            <a:ext cx="311090" cy="311090"/>
          </a:xfrm>
          <a:prstGeom prst="rect">
            <a:avLst/>
          </a:prstGeom>
        </p:spPr>
      </p:pic>
      <p:pic>
        <p:nvPicPr>
          <p:cNvPr id="18" name="Picture 2" descr="Image result for communicate icon">
            <a:extLst>
              <a:ext uri="{FF2B5EF4-FFF2-40B4-BE49-F238E27FC236}">
                <a16:creationId xmlns:a16="http://schemas.microsoft.com/office/drawing/2014/main" id="{735BEC73-B0FA-431F-883D-380099F97775}"/>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111105" y="8379263"/>
            <a:ext cx="418718" cy="418718"/>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19">
            <a:extLst>
              <a:ext uri="{FF2B5EF4-FFF2-40B4-BE49-F238E27FC236}">
                <a16:creationId xmlns:a16="http://schemas.microsoft.com/office/drawing/2014/main" id="{794C267F-5E5F-46A6-950B-E2E9FD9D35E8}"/>
              </a:ext>
            </a:extLst>
          </p:cNvPr>
          <p:cNvPicPr>
            <a:picLocks noChangeAspect="1"/>
          </p:cNvPicPr>
          <p:nvPr/>
        </p:nvPicPr>
        <p:blipFill>
          <a:blip r:embed="rId6"/>
          <a:stretch>
            <a:fillRect/>
          </a:stretch>
        </p:blipFill>
        <p:spPr>
          <a:xfrm>
            <a:off x="4949256" y="8449132"/>
            <a:ext cx="308780" cy="308780"/>
          </a:xfrm>
          <a:prstGeom prst="rect">
            <a:avLst/>
          </a:prstGeom>
        </p:spPr>
      </p:pic>
      <p:pic>
        <p:nvPicPr>
          <p:cNvPr id="21" name="Picture 20">
            <a:extLst>
              <a:ext uri="{FF2B5EF4-FFF2-40B4-BE49-F238E27FC236}">
                <a16:creationId xmlns:a16="http://schemas.microsoft.com/office/drawing/2014/main" id="{8C2BFC13-189B-42A8-9D2E-FC3DA96330E9}"/>
              </a:ext>
            </a:extLst>
          </p:cNvPr>
          <p:cNvPicPr>
            <a:picLocks noChangeAspect="1"/>
          </p:cNvPicPr>
          <p:nvPr/>
        </p:nvPicPr>
        <p:blipFill>
          <a:blip r:embed="rId3"/>
          <a:stretch>
            <a:fillRect/>
          </a:stretch>
        </p:blipFill>
        <p:spPr>
          <a:xfrm>
            <a:off x="3441278" y="8437111"/>
            <a:ext cx="278594" cy="278594"/>
          </a:xfrm>
          <a:prstGeom prst="rect">
            <a:avLst/>
          </a:prstGeom>
        </p:spPr>
      </p:pic>
      <p:pic>
        <p:nvPicPr>
          <p:cNvPr id="22" name="Picture 21">
            <a:extLst>
              <a:ext uri="{FF2B5EF4-FFF2-40B4-BE49-F238E27FC236}">
                <a16:creationId xmlns:a16="http://schemas.microsoft.com/office/drawing/2014/main" id="{8F559761-162D-4963-A8D6-018573DD4DAB}"/>
              </a:ext>
            </a:extLst>
          </p:cNvPr>
          <p:cNvPicPr>
            <a:picLocks noChangeAspect="1"/>
          </p:cNvPicPr>
          <p:nvPr/>
        </p:nvPicPr>
        <p:blipFill>
          <a:blip r:embed="rId3"/>
          <a:stretch>
            <a:fillRect/>
          </a:stretch>
        </p:blipFill>
        <p:spPr>
          <a:xfrm>
            <a:off x="1439457" y="8464225"/>
            <a:ext cx="278594" cy="278594"/>
          </a:xfrm>
          <a:prstGeom prst="rect">
            <a:avLst/>
          </a:prstGeom>
        </p:spPr>
      </p:pic>
      <p:pic>
        <p:nvPicPr>
          <p:cNvPr id="23" name="Picture 2" descr="Image result for communicate icon">
            <a:extLst>
              <a:ext uri="{FF2B5EF4-FFF2-40B4-BE49-F238E27FC236}">
                <a16:creationId xmlns:a16="http://schemas.microsoft.com/office/drawing/2014/main" id="{D8493837-120F-41A6-9A57-B27872ACC647}"/>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86377" y="8408168"/>
            <a:ext cx="418718" cy="418718"/>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 descr="Image result for communicate icon">
            <a:extLst>
              <a:ext uri="{FF2B5EF4-FFF2-40B4-BE49-F238E27FC236}">
                <a16:creationId xmlns:a16="http://schemas.microsoft.com/office/drawing/2014/main" id="{1F479492-7430-4714-9E00-016D37C22218}"/>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986185" y="8393222"/>
            <a:ext cx="418718" cy="418718"/>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4">
            <a:extLst>
              <a:ext uri="{FF2B5EF4-FFF2-40B4-BE49-F238E27FC236}">
                <a16:creationId xmlns:a16="http://schemas.microsoft.com/office/drawing/2014/main" id="{629128BE-C68A-45E2-ACE2-5F5413A6725C}"/>
              </a:ext>
            </a:extLst>
          </p:cNvPr>
          <p:cNvPicPr>
            <a:picLocks noChangeAspect="1"/>
          </p:cNvPicPr>
          <p:nvPr/>
        </p:nvPicPr>
        <p:blipFill>
          <a:blip r:embed="rId6"/>
          <a:stretch>
            <a:fillRect/>
          </a:stretch>
        </p:blipFill>
        <p:spPr>
          <a:xfrm>
            <a:off x="9111572" y="8427989"/>
            <a:ext cx="308780" cy="308780"/>
          </a:xfrm>
          <a:prstGeom prst="rect">
            <a:avLst/>
          </a:prstGeom>
        </p:spPr>
      </p:pic>
      <p:pic>
        <p:nvPicPr>
          <p:cNvPr id="26" name="Picture 25">
            <a:extLst>
              <a:ext uri="{FF2B5EF4-FFF2-40B4-BE49-F238E27FC236}">
                <a16:creationId xmlns:a16="http://schemas.microsoft.com/office/drawing/2014/main" id="{ED2AC724-6CDB-4262-B435-A5DE6FA4512A}"/>
              </a:ext>
            </a:extLst>
          </p:cNvPr>
          <p:cNvPicPr>
            <a:picLocks noChangeAspect="1"/>
          </p:cNvPicPr>
          <p:nvPr/>
        </p:nvPicPr>
        <p:blipFill>
          <a:blip r:embed="rId3"/>
          <a:stretch>
            <a:fillRect/>
          </a:stretch>
        </p:blipFill>
        <p:spPr>
          <a:xfrm>
            <a:off x="11619363" y="8472684"/>
            <a:ext cx="278594" cy="278594"/>
          </a:xfrm>
          <a:prstGeom prst="rect">
            <a:avLst/>
          </a:prstGeom>
        </p:spPr>
      </p:pic>
      <p:pic>
        <p:nvPicPr>
          <p:cNvPr id="27" name="Picture 26">
            <a:extLst>
              <a:ext uri="{FF2B5EF4-FFF2-40B4-BE49-F238E27FC236}">
                <a16:creationId xmlns:a16="http://schemas.microsoft.com/office/drawing/2014/main" id="{BADF17A0-F4B6-46FF-A0AE-C7E808309782}"/>
              </a:ext>
            </a:extLst>
          </p:cNvPr>
          <p:cNvPicPr>
            <a:picLocks noChangeAspect="1"/>
          </p:cNvPicPr>
          <p:nvPr/>
        </p:nvPicPr>
        <p:blipFill>
          <a:blip r:embed="rId3"/>
          <a:stretch>
            <a:fillRect/>
          </a:stretch>
        </p:blipFill>
        <p:spPr>
          <a:xfrm>
            <a:off x="5480167" y="8449132"/>
            <a:ext cx="278594" cy="278594"/>
          </a:xfrm>
          <a:prstGeom prst="rect">
            <a:avLst/>
          </a:prstGeom>
        </p:spPr>
      </p:pic>
      <p:sp>
        <p:nvSpPr>
          <p:cNvPr id="29" name="Frame 28"/>
          <p:cNvSpPr/>
          <p:nvPr/>
        </p:nvSpPr>
        <p:spPr>
          <a:xfrm>
            <a:off x="-1" y="0"/>
            <a:ext cx="12801600" cy="9601200"/>
          </a:xfrm>
          <a:prstGeom prst="frame">
            <a:avLst>
              <a:gd name="adj1" fmla="val 2089"/>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en-GB" sz="1246">
              <a:solidFill>
                <a:schemeClr val="tx1"/>
              </a:solidFill>
            </a:endParaRPr>
          </a:p>
        </p:txBody>
      </p:sp>
      <p:pic>
        <p:nvPicPr>
          <p:cNvPr id="30" name="Picture 29"/>
          <p:cNvPicPr>
            <a:picLocks noChangeAspect="1"/>
          </p:cNvPicPr>
          <p:nvPr/>
        </p:nvPicPr>
        <p:blipFill>
          <a:blip r:embed="rId7"/>
          <a:stretch>
            <a:fillRect/>
          </a:stretch>
        </p:blipFill>
        <p:spPr>
          <a:xfrm>
            <a:off x="330085" y="206382"/>
            <a:ext cx="1508661" cy="404553"/>
          </a:xfrm>
          <a:prstGeom prst="rect">
            <a:avLst/>
          </a:prstGeom>
        </p:spPr>
      </p:pic>
    </p:spTree>
    <p:extLst>
      <p:ext uri="{BB962C8B-B14F-4D97-AF65-F5344CB8AC3E}">
        <p14:creationId xmlns:p14="http://schemas.microsoft.com/office/powerpoint/2010/main" val="7489079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ame 3"/>
          <p:cNvSpPr/>
          <p:nvPr/>
        </p:nvSpPr>
        <p:spPr>
          <a:xfrm>
            <a:off x="-1" y="0"/>
            <a:ext cx="12801600" cy="9601200"/>
          </a:xfrm>
          <a:prstGeom prst="frame">
            <a:avLst>
              <a:gd name="adj1" fmla="val 2089"/>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en-GB" sz="1246">
              <a:solidFill>
                <a:schemeClr val="tx1"/>
              </a:solidFill>
            </a:endParaRPr>
          </a:p>
        </p:txBody>
      </p:sp>
      <p:pic>
        <p:nvPicPr>
          <p:cNvPr id="5" name="Picture 4"/>
          <p:cNvPicPr>
            <a:picLocks noChangeAspect="1"/>
          </p:cNvPicPr>
          <p:nvPr/>
        </p:nvPicPr>
        <p:blipFill>
          <a:blip r:embed="rId2"/>
          <a:stretch>
            <a:fillRect/>
          </a:stretch>
        </p:blipFill>
        <p:spPr>
          <a:xfrm>
            <a:off x="11557605" y="262826"/>
            <a:ext cx="961772" cy="480886"/>
          </a:xfrm>
          <a:prstGeom prst="rect">
            <a:avLst/>
          </a:prstGeom>
        </p:spPr>
      </p:pic>
      <p:sp>
        <p:nvSpPr>
          <p:cNvPr id="9" name="TextBox 8"/>
          <p:cNvSpPr txBox="1"/>
          <p:nvPr/>
        </p:nvSpPr>
        <p:spPr>
          <a:xfrm>
            <a:off x="5354167" y="262826"/>
            <a:ext cx="2093265" cy="348109"/>
          </a:xfrm>
          <a:prstGeom prst="rect">
            <a:avLst/>
          </a:prstGeom>
          <a:noFill/>
        </p:spPr>
        <p:txBody>
          <a:bodyPr wrap="none" rtlCol="0">
            <a:spAutoFit/>
          </a:bodyPr>
          <a:lstStyle/>
          <a:p>
            <a:r>
              <a:rPr lang="en-GB" sz="1662" dirty="0"/>
              <a:t>Unit 2: Roman Britain </a:t>
            </a:r>
          </a:p>
        </p:txBody>
      </p:sp>
      <p:graphicFrame>
        <p:nvGraphicFramePr>
          <p:cNvPr id="10" name="Table 9"/>
          <p:cNvGraphicFramePr>
            <a:graphicFrameLocks noGrp="1"/>
          </p:cNvGraphicFramePr>
          <p:nvPr>
            <p:extLst>
              <p:ext uri="{D42A27DB-BD31-4B8C-83A1-F6EECF244321}">
                <p14:modId xmlns:p14="http://schemas.microsoft.com/office/powerpoint/2010/main" val="1640142408"/>
              </p:ext>
            </p:extLst>
          </p:nvPr>
        </p:nvGraphicFramePr>
        <p:xfrm>
          <a:off x="330086" y="743712"/>
          <a:ext cx="12141426" cy="8170587"/>
        </p:xfrm>
        <a:graphic>
          <a:graphicData uri="http://schemas.openxmlformats.org/drawingml/2006/table">
            <a:tbl>
              <a:tblPr firstRow="1" bandRow="1">
                <a:tableStyleId>{5940675A-B579-460E-94D1-54222C63F5DA}</a:tableStyleId>
              </a:tblPr>
              <a:tblGrid>
                <a:gridCol w="2023571">
                  <a:extLst>
                    <a:ext uri="{9D8B030D-6E8A-4147-A177-3AD203B41FA5}">
                      <a16:colId xmlns:a16="http://schemas.microsoft.com/office/drawing/2014/main" val="3597595348"/>
                    </a:ext>
                  </a:extLst>
                </a:gridCol>
                <a:gridCol w="457276">
                  <a:extLst>
                    <a:ext uri="{9D8B030D-6E8A-4147-A177-3AD203B41FA5}">
                      <a16:colId xmlns:a16="http://schemas.microsoft.com/office/drawing/2014/main" val="1615232983"/>
                    </a:ext>
                  </a:extLst>
                </a:gridCol>
                <a:gridCol w="1566295">
                  <a:extLst>
                    <a:ext uri="{9D8B030D-6E8A-4147-A177-3AD203B41FA5}">
                      <a16:colId xmlns:a16="http://schemas.microsoft.com/office/drawing/2014/main" val="3415433277"/>
                    </a:ext>
                  </a:extLst>
                </a:gridCol>
                <a:gridCol w="2023571">
                  <a:extLst>
                    <a:ext uri="{9D8B030D-6E8A-4147-A177-3AD203B41FA5}">
                      <a16:colId xmlns:a16="http://schemas.microsoft.com/office/drawing/2014/main" val="1150712378"/>
                    </a:ext>
                  </a:extLst>
                </a:gridCol>
                <a:gridCol w="2023571">
                  <a:extLst>
                    <a:ext uri="{9D8B030D-6E8A-4147-A177-3AD203B41FA5}">
                      <a16:colId xmlns:a16="http://schemas.microsoft.com/office/drawing/2014/main" val="1772355279"/>
                    </a:ext>
                  </a:extLst>
                </a:gridCol>
                <a:gridCol w="731822">
                  <a:extLst>
                    <a:ext uri="{9D8B030D-6E8A-4147-A177-3AD203B41FA5}">
                      <a16:colId xmlns:a16="http://schemas.microsoft.com/office/drawing/2014/main" val="3947937341"/>
                    </a:ext>
                  </a:extLst>
                </a:gridCol>
                <a:gridCol w="1291749">
                  <a:extLst>
                    <a:ext uri="{9D8B030D-6E8A-4147-A177-3AD203B41FA5}">
                      <a16:colId xmlns:a16="http://schemas.microsoft.com/office/drawing/2014/main" val="845078378"/>
                    </a:ext>
                  </a:extLst>
                </a:gridCol>
                <a:gridCol w="2023571">
                  <a:extLst>
                    <a:ext uri="{9D8B030D-6E8A-4147-A177-3AD203B41FA5}">
                      <a16:colId xmlns:a16="http://schemas.microsoft.com/office/drawing/2014/main" val="3713051723"/>
                    </a:ext>
                  </a:extLst>
                </a:gridCol>
              </a:tblGrid>
              <a:tr h="269117">
                <a:tc gridSpan="2">
                  <a:txBody>
                    <a:bodyPr/>
                    <a:lstStyle/>
                    <a:p>
                      <a:pPr algn="ctr"/>
                      <a:r>
                        <a:rPr lang="en-GB" sz="1100" dirty="0"/>
                        <a:t>National Curriculum Objectives </a:t>
                      </a:r>
                    </a:p>
                  </a:txBody>
                  <a:tcPr/>
                </a:tc>
                <a:tc hMerge="1">
                  <a:txBody>
                    <a:bodyPr/>
                    <a:lstStyle/>
                    <a:p>
                      <a:endParaRPr lang="en-GB"/>
                    </a:p>
                  </a:txBody>
                  <a:tcPr/>
                </a:tc>
                <a:tc gridSpan="4">
                  <a:txBody>
                    <a:bodyPr/>
                    <a:lstStyle/>
                    <a:p>
                      <a:pPr algn="ctr"/>
                      <a:r>
                        <a:rPr lang="en-GB" sz="1100" dirty="0"/>
                        <a:t>Substantive Knowledge </a:t>
                      </a:r>
                    </a:p>
                  </a:txBody>
                  <a:tcPr/>
                </a:tc>
                <a:tc hMerge="1">
                  <a:txBody>
                    <a:bodyPr/>
                    <a:lstStyle/>
                    <a:p>
                      <a:pPr algn="ctr"/>
                      <a:endParaRPr lang="en-GB" sz="1100" dirty="0"/>
                    </a:p>
                  </a:txBody>
                  <a:tcPr/>
                </a:tc>
                <a:tc hMerge="1">
                  <a:txBody>
                    <a:bodyPr/>
                    <a:lstStyle/>
                    <a:p>
                      <a:endParaRPr lang="en-GB"/>
                    </a:p>
                  </a:txBody>
                  <a:tcPr/>
                </a:tc>
                <a:tc hMerge="1">
                  <a:txBody>
                    <a:bodyPr/>
                    <a:lstStyle/>
                    <a:p>
                      <a:pPr algn="ctr"/>
                      <a:endParaRPr lang="en-GB" sz="1100" dirty="0"/>
                    </a:p>
                  </a:txBody>
                  <a:tcPr/>
                </a:tc>
                <a:tc gridSpan="2">
                  <a:txBody>
                    <a:bodyPr/>
                    <a:lstStyle/>
                    <a:p>
                      <a:pPr algn="ctr"/>
                      <a:r>
                        <a:rPr lang="en-GB" sz="1100" dirty="0"/>
                        <a:t>Vocabulary</a:t>
                      </a:r>
                    </a:p>
                  </a:txBody>
                  <a:tcPr/>
                </a:tc>
                <a:tc hMerge="1">
                  <a:txBody>
                    <a:bodyPr/>
                    <a:lstStyle/>
                    <a:p>
                      <a:endParaRPr lang="en-GB" dirty="0"/>
                    </a:p>
                  </a:txBody>
                  <a:tcPr/>
                </a:tc>
                <a:extLst>
                  <a:ext uri="{0D108BD9-81ED-4DB2-BD59-A6C34878D82A}">
                    <a16:rowId xmlns:a16="http://schemas.microsoft.com/office/drawing/2014/main" val="96402867"/>
                  </a:ext>
                </a:extLst>
              </a:tr>
              <a:tr h="886504">
                <a:tc rowSpan="4" gridSpan="2">
                  <a:txBody>
                    <a:bodyPr/>
                    <a:lstStyle/>
                    <a:p>
                      <a:pPr marL="171450" indent="-171450">
                        <a:buFont typeface="Arial" panose="020B0604020202020204" pitchFamily="34" charset="0"/>
                        <a:buChar char="•"/>
                      </a:pPr>
                      <a:r>
                        <a:rPr lang="en-GB" sz="1000" dirty="0"/>
                        <a:t>Locational knowledge: locate the world’s countries, using maps to focus on Europe</a:t>
                      </a:r>
                      <a:r>
                        <a:rPr lang="en-GB" sz="1000" baseline="0" dirty="0"/>
                        <a:t> concentrating on their environmental regions, key physical and human characteristics</a:t>
                      </a:r>
                    </a:p>
                    <a:p>
                      <a:pPr marL="171450" indent="-171450">
                        <a:buFont typeface="Arial" panose="020B0604020202020204" pitchFamily="34" charset="0"/>
                        <a:buChar char="•"/>
                      </a:pPr>
                      <a:r>
                        <a:rPr lang="en-GB" sz="1000" baseline="0" dirty="0"/>
                        <a:t>Place knowledge: understand geographical similarities and differences through the study of human and physical geography of a region in a European country.</a:t>
                      </a:r>
                    </a:p>
                    <a:p>
                      <a:pPr marL="171450" indent="-171450">
                        <a:buFont typeface="Arial" panose="020B0604020202020204" pitchFamily="34" charset="0"/>
                        <a:buChar char="•"/>
                      </a:pPr>
                      <a:r>
                        <a:rPr lang="en-GB" sz="1000" baseline="0" dirty="0"/>
                        <a:t>Human and physical geography: describe and understand key aspects of: mountains, climate zones, types of settlement and land use, economic activity</a:t>
                      </a:r>
                    </a:p>
                    <a:p>
                      <a:pPr marL="171450" indent="-171450">
                        <a:buFont typeface="Arial" panose="020B0604020202020204" pitchFamily="34" charset="0"/>
                        <a:buChar char="•"/>
                      </a:pPr>
                      <a:r>
                        <a:rPr lang="en-GB" sz="1000" baseline="0" dirty="0"/>
                        <a:t>Geographical skills and fieldwork: use maps, globes and digital/computer mapping to locate countries and describe features studied.</a:t>
                      </a:r>
                    </a:p>
                  </a:txBody>
                  <a:tcPr/>
                </a:tc>
                <a:tc rowSpan="4" hMerge="1">
                  <a:txBody>
                    <a:bodyPr/>
                    <a:lstStyle/>
                    <a:p>
                      <a:endParaRPr lang="en-GB"/>
                    </a:p>
                  </a:txBody>
                  <a:tcPr/>
                </a:tc>
                <a:tc rowSpan="8" gridSpan="4">
                  <a:txBody>
                    <a:bodyPr/>
                    <a:lstStyle/>
                    <a:p>
                      <a:pPr algn="l"/>
                      <a:endParaRPr lang="en-GB" sz="1000" dirty="0">
                        <a:solidFill>
                          <a:srgbClr val="FF0000"/>
                        </a:solidFill>
                      </a:endParaRPr>
                    </a:p>
                    <a:p>
                      <a:pPr algn="l"/>
                      <a:r>
                        <a:rPr lang="en-GB" sz="1000" dirty="0">
                          <a:solidFill>
                            <a:srgbClr val="FF0000"/>
                          </a:solidFill>
                        </a:rPr>
                        <a:t>To know that the Alps are one of the great</a:t>
                      </a:r>
                      <a:r>
                        <a:rPr lang="en-GB" sz="1000" baseline="0" dirty="0">
                          <a:solidFill>
                            <a:srgbClr val="FF0000"/>
                          </a:solidFill>
                        </a:rPr>
                        <a:t> European mountain ranges and are spread across eight countries (Austria, Slovenia, Switzerland, Liechtenstein, Germany, France, Italy and Monaco).</a:t>
                      </a:r>
                    </a:p>
                    <a:p>
                      <a:pPr lvl="0"/>
                      <a:endParaRPr lang="en-GB" sz="1000" baseline="0" dirty="0">
                        <a:solidFill>
                          <a:srgbClr val="FFC000"/>
                        </a:solidFill>
                      </a:endParaRPr>
                    </a:p>
                    <a:p>
                      <a:pPr lvl="0"/>
                      <a:r>
                        <a:rPr lang="en-GB" sz="1000" baseline="0" dirty="0">
                          <a:solidFill>
                            <a:srgbClr val="FFC000"/>
                          </a:solidFill>
                        </a:rPr>
                        <a:t>To know that </a:t>
                      </a:r>
                      <a:r>
                        <a:rPr lang="en-GB" sz="1000" kern="1200" baseline="0" dirty="0">
                          <a:solidFill>
                            <a:srgbClr val="FFC000"/>
                          </a:solidFill>
                          <a:effectLst/>
                          <a:latin typeface="+mn-lt"/>
                          <a:ea typeface="+mn-ea"/>
                          <a:cs typeface="+mn-cs"/>
                        </a:rPr>
                        <a:t>t</a:t>
                      </a:r>
                      <a:r>
                        <a:rPr lang="en-GB" sz="1000" kern="1200" dirty="0">
                          <a:solidFill>
                            <a:srgbClr val="FFC000"/>
                          </a:solidFill>
                          <a:effectLst/>
                          <a:latin typeface="+mn-lt"/>
                          <a:ea typeface="+mn-ea"/>
                          <a:cs typeface="+mn-cs"/>
                        </a:rPr>
                        <a:t>he Alps were formed over tens of millions of years as the African and Eurasian tectonic plates collided. To know that the extreme shortening caused by the event resulted in marine sedimentary rocks rising by thrusting and folding into high mountain peaks such as Mont Blanc and the Matterhorn.</a:t>
                      </a:r>
                    </a:p>
                    <a:p>
                      <a:pPr lvl="0"/>
                      <a:r>
                        <a:rPr lang="en-GB" sz="1000" kern="1200" dirty="0">
                          <a:solidFill>
                            <a:srgbClr val="FFC000"/>
                          </a:solidFill>
                          <a:effectLst/>
                          <a:latin typeface="+mn-lt"/>
                          <a:ea typeface="+mn-ea"/>
                          <a:cs typeface="+mn-cs"/>
                        </a:rPr>
                        <a:t>To know that </a:t>
                      </a:r>
                      <a:r>
                        <a:rPr lang="en-US" sz="1000" kern="1200" dirty="0">
                          <a:solidFill>
                            <a:srgbClr val="FFC000"/>
                          </a:solidFill>
                          <a:effectLst/>
                          <a:latin typeface="+mn-lt"/>
                          <a:ea typeface="+mn-ea"/>
                          <a:cs typeface="+mn-cs"/>
                        </a:rPr>
                        <a:t>Mont Blanc spans the French–Italian border, and at 4,810 m (15,781 </a:t>
                      </a:r>
                      <a:r>
                        <a:rPr lang="en-US" sz="1000" kern="1200" dirty="0" err="1">
                          <a:solidFill>
                            <a:srgbClr val="FFC000"/>
                          </a:solidFill>
                          <a:effectLst/>
                          <a:latin typeface="+mn-lt"/>
                          <a:ea typeface="+mn-ea"/>
                          <a:cs typeface="+mn-cs"/>
                        </a:rPr>
                        <a:t>ft</a:t>
                      </a:r>
                      <a:r>
                        <a:rPr lang="en-US" sz="1000" kern="1200" dirty="0">
                          <a:solidFill>
                            <a:srgbClr val="FFC000"/>
                          </a:solidFill>
                          <a:effectLst/>
                          <a:latin typeface="+mn-lt"/>
                          <a:ea typeface="+mn-ea"/>
                          <a:cs typeface="+mn-cs"/>
                        </a:rPr>
                        <a:t>) is the highest mountain in the Alps.</a:t>
                      </a:r>
                    </a:p>
                    <a:p>
                      <a:pPr lvl="0"/>
                      <a:endParaRPr lang="en-GB" sz="1000" kern="1200" dirty="0">
                        <a:solidFill>
                          <a:srgbClr val="00B050"/>
                        </a:solidFill>
                        <a:effectLst/>
                        <a:latin typeface="+mn-lt"/>
                        <a:ea typeface="+mn-ea"/>
                        <a:cs typeface="+mn-cs"/>
                      </a:endParaRPr>
                    </a:p>
                    <a:p>
                      <a:pPr lvl="0"/>
                      <a:r>
                        <a:rPr lang="en-GB" sz="1000" kern="1200" dirty="0">
                          <a:solidFill>
                            <a:srgbClr val="00B050"/>
                          </a:solidFill>
                          <a:effectLst/>
                          <a:latin typeface="+mn-lt"/>
                          <a:ea typeface="+mn-ea"/>
                          <a:cs typeface="+mn-cs"/>
                        </a:rPr>
                        <a:t>To know that the Alps have a temperate climate at lower altitudes, the effect of this is prevailing winds carry warm air belonging to the lower region into an upper zone, where it expands in volume at the cost of a proportionate loss of heat, often accompanied by precipitation in the form of snow or rain. </a:t>
                      </a:r>
                    </a:p>
                    <a:p>
                      <a:pPr lvl="0"/>
                      <a:r>
                        <a:rPr lang="en-GB" sz="1000" kern="1200" dirty="0">
                          <a:solidFill>
                            <a:srgbClr val="00B050"/>
                          </a:solidFill>
                          <a:effectLst/>
                          <a:latin typeface="+mn-lt"/>
                          <a:ea typeface="+mn-ea"/>
                          <a:cs typeface="+mn-cs"/>
                        </a:rPr>
                        <a:t>To know that In the Alps the temperature can drop to –10°C (14°F) in winter and rise to 30°C (86°F) in summer. To know that Alpine homes must protect and insulate their inhabitants from extreme cold and heavy snowfall in winter; the rest of the year there are high levels of rain.</a:t>
                      </a:r>
                    </a:p>
                    <a:p>
                      <a:r>
                        <a:rPr lang="en-US" sz="1000" kern="1200" dirty="0">
                          <a:solidFill>
                            <a:srgbClr val="00B050"/>
                          </a:solidFill>
                          <a:effectLst/>
                          <a:latin typeface="+mn-lt"/>
                          <a:ea typeface="+mn-ea"/>
                          <a:cs typeface="+mn-cs"/>
                        </a:rPr>
                        <a:t>To know that the most typical approach includes a stone-built ground floor, often partly recessed into the mountainside to offer some protection from the wind</a:t>
                      </a:r>
                      <a:r>
                        <a:rPr lang="en-US" sz="1000" kern="1200" baseline="0" dirty="0">
                          <a:solidFill>
                            <a:srgbClr val="00B050"/>
                          </a:solidFill>
                          <a:effectLst/>
                          <a:latin typeface="+mn-lt"/>
                          <a:ea typeface="+mn-ea"/>
                          <a:cs typeface="+mn-cs"/>
                        </a:rPr>
                        <a:t> (the</a:t>
                      </a:r>
                      <a:r>
                        <a:rPr lang="en-US" sz="1000" kern="1200" dirty="0">
                          <a:solidFill>
                            <a:srgbClr val="00B050"/>
                          </a:solidFill>
                          <a:effectLst/>
                          <a:latin typeface="+mn-lt"/>
                          <a:ea typeface="+mn-ea"/>
                          <a:cs typeface="+mn-cs"/>
                        </a:rPr>
                        <a:t> presence of cows stabled here created some extra warmth for the human accommodation above</a:t>
                      </a:r>
                      <a:r>
                        <a:rPr lang="en-US" sz="1000" kern="1200" baseline="0" dirty="0">
                          <a:solidFill>
                            <a:srgbClr val="00B050"/>
                          </a:solidFill>
                          <a:effectLst/>
                          <a:latin typeface="+mn-lt"/>
                          <a:ea typeface="+mn-ea"/>
                          <a:cs typeface="+mn-cs"/>
                        </a:rPr>
                        <a:t> and such</a:t>
                      </a:r>
                      <a:r>
                        <a:rPr lang="en-US" sz="1000" kern="1200" dirty="0">
                          <a:solidFill>
                            <a:srgbClr val="00B050"/>
                          </a:solidFill>
                          <a:effectLst/>
                          <a:latin typeface="+mn-lt"/>
                          <a:ea typeface="+mn-ea"/>
                          <a:cs typeface="+mn-cs"/>
                        </a:rPr>
                        <a:t> ground floor provides a solid foundation for the more visible timber upper floors, supported by a framework of massive joists.</a:t>
                      </a:r>
                    </a:p>
                    <a:p>
                      <a:endParaRPr lang="en-US" sz="1000" kern="1200" dirty="0">
                        <a:solidFill>
                          <a:srgbClr val="0070C0"/>
                        </a:solidFill>
                        <a:effectLst/>
                        <a:latin typeface="+mn-lt"/>
                        <a:ea typeface="+mn-ea"/>
                        <a:cs typeface="+mn-cs"/>
                      </a:endParaRPr>
                    </a:p>
                    <a:p>
                      <a:r>
                        <a:rPr lang="en-US" sz="1000" kern="1200" dirty="0">
                          <a:solidFill>
                            <a:srgbClr val="0070C0"/>
                          </a:solidFill>
                          <a:effectLst/>
                          <a:latin typeface="+mn-lt"/>
                          <a:ea typeface="+mn-ea"/>
                          <a:cs typeface="+mn-cs"/>
                        </a:rPr>
                        <a:t>To know that at present the Alps are one of the more popular tourist destinations in the world, with over 120 million visitors a year, making tourism is integral to the Alpine economy.</a:t>
                      </a:r>
                    </a:p>
                    <a:p>
                      <a:endParaRPr lang="en-US" sz="1000" kern="1200" dirty="0">
                        <a:solidFill>
                          <a:srgbClr val="FF33CC"/>
                        </a:solidFill>
                        <a:effectLst/>
                        <a:latin typeface="+mn-lt"/>
                        <a:ea typeface="+mn-ea"/>
                        <a:cs typeface="+mn-cs"/>
                      </a:endParaRPr>
                    </a:p>
                    <a:p>
                      <a:r>
                        <a:rPr lang="en-US" sz="1000" kern="1200" dirty="0">
                          <a:solidFill>
                            <a:srgbClr val="FF33CC"/>
                          </a:solidFill>
                          <a:effectLst/>
                          <a:latin typeface="+mn-lt"/>
                          <a:ea typeface="+mn-ea"/>
                          <a:cs typeface="+mn-cs"/>
                        </a:rPr>
                        <a:t>To know that an avalanche occurs when a slab of snow, lying on top of a weaker layer of snow, fractures and slides down a steep slope. </a:t>
                      </a:r>
                    </a:p>
                    <a:p>
                      <a:r>
                        <a:rPr lang="en-US" sz="1000" kern="1200" dirty="0">
                          <a:solidFill>
                            <a:srgbClr val="FF33CC"/>
                          </a:solidFill>
                          <a:effectLst/>
                          <a:latin typeface="+mn-lt"/>
                          <a:ea typeface="+mn-ea"/>
                          <a:cs typeface="+mn-cs"/>
                        </a:rPr>
                        <a:t>To know that many steps are taken in the Alps to reduce the risk of avalanches, including: observation and forecasting; active interventions such as triggering smaller, less hazardous avalanches or snow grooming (using large tracked vehicles); permanent interventions such as snow retention structures such as snow racks, nets or snow bridges, reforestation and avalanche barriers.</a:t>
                      </a:r>
                      <a:endParaRPr lang="en-GB" sz="1000" dirty="0">
                        <a:solidFill>
                          <a:srgbClr val="FF33CC"/>
                        </a:solidFill>
                      </a:endParaRPr>
                    </a:p>
                  </a:txBody>
                  <a:tcPr/>
                </a:tc>
                <a:tc rowSpan="8" hMerge="1">
                  <a:txBody>
                    <a:bodyPr/>
                    <a:lstStyle/>
                    <a:p>
                      <a:endParaRPr lang="en-GB" sz="1100" dirty="0"/>
                    </a:p>
                  </a:txBody>
                  <a:tcPr/>
                </a:tc>
                <a:tc rowSpan="8" hMerge="1">
                  <a:txBody>
                    <a:bodyPr/>
                    <a:lstStyle/>
                    <a:p>
                      <a:endParaRPr lang="en-GB"/>
                    </a:p>
                  </a:txBody>
                  <a:tcPr/>
                </a:tc>
                <a:tc rowSpan="8" hMerge="1">
                  <a:txBody>
                    <a:bodyPr/>
                    <a:lstStyle/>
                    <a:p>
                      <a:endParaRPr lang="en-GB" sz="1100" dirty="0"/>
                    </a:p>
                  </a:txBody>
                  <a:tcPr/>
                </a:tc>
                <a:tc gridSpan="2">
                  <a:txBody>
                    <a:bodyPr/>
                    <a:lstStyle/>
                    <a:p>
                      <a:r>
                        <a:rPr lang="en-GB" sz="1000" dirty="0"/>
                        <a:t>Continent</a:t>
                      </a:r>
                      <a:r>
                        <a:rPr lang="en-GB" sz="1000" baseline="0" dirty="0"/>
                        <a:t>, country, region, settlement, city, town, village, human and physical features, river, mountain, lake, longitude, latitude, tropic of cancer, north, south, east, west, fold mountain, tectonic plates, climate, natural resources, industry, agriculture, tourism, avalanche.</a:t>
                      </a:r>
                      <a:endParaRPr lang="en-GB" sz="1000" dirty="0"/>
                    </a:p>
                  </a:txBody>
                  <a:tcPr/>
                </a:tc>
                <a:tc hMerge="1">
                  <a:txBody>
                    <a:bodyPr/>
                    <a:lstStyle/>
                    <a:p>
                      <a:endParaRPr lang="en-GB" dirty="0"/>
                    </a:p>
                  </a:txBody>
                  <a:tcPr/>
                </a:tc>
                <a:extLst>
                  <a:ext uri="{0D108BD9-81ED-4DB2-BD59-A6C34878D82A}">
                    <a16:rowId xmlns:a16="http://schemas.microsoft.com/office/drawing/2014/main" val="1267818584"/>
                  </a:ext>
                </a:extLst>
              </a:tr>
              <a:tr h="269117">
                <a:tc gridSpan="2" vMerge="1">
                  <a:txBody>
                    <a:bodyPr/>
                    <a:lstStyle/>
                    <a:p>
                      <a:endParaRPr lang="en-GB" sz="1100" dirty="0"/>
                    </a:p>
                  </a:txBody>
                  <a:tcPr/>
                </a:tc>
                <a:tc hMerge="1" vMerge="1">
                  <a:txBody>
                    <a:bodyPr/>
                    <a:lstStyle/>
                    <a:p>
                      <a:endParaRPr lang="en-GB"/>
                    </a:p>
                  </a:txBody>
                  <a:tcPr/>
                </a:tc>
                <a:tc gridSpan="4" vMerge="1">
                  <a:txBody>
                    <a:bodyPr/>
                    <a:lstStyle/>
                    <a:p>
                      <a:endParaRPr lang="en-GB"/>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a:txBody>
                    <a:bodyPr/>
                    <a:lstStyle/>
                    <a:p>
                      <a:r>
                        <a:rPr lang="en-GB" sz="1100" dirty="0"/>
                        <a:t>People</a:t>
                      </a:r>
                      <a:r>
                        <a:rPr lang="en-GB" sz="1100" baseline="0" dirty="0"/>
                        <a:t> of interest</a:t>
                      </a:r>
                      <a:endParaRPr lang="en-GB" sz="1100" dirty="0"/>
                    </a:p>
                  </a:txBody>
                  <a:tcPr/>
                </a:tc>
                <a:tc>
                  <a:txBody>
                    <a:bodyPr/>
                    <a:lstStyle/>
                    <a:p>
                      <a:r>
                        <a:rPr lang="en-GB" sz="1100" dirty="0"/>
                        <a:t>Linked Texts</a:t>
                      </a:r>
                    </a:p>
                  </a:txBody>
                  <a:tcPr/>
                </a:tc>
                <a:extLst>
                  <a:ext uri="{0D108BD9-81ED-4DB2-BD59-A6C34878D82A}">
                    <a16:rowId xmlns:a16="http://schemas.microsoft.com/office/drawing/2014/main" val="1698299168"/>
                  </a:ext>
                </a:extLst>
              </a:tr>
              <a:tr h="1714830">
                <a:tc gridSpan="2" vMerge="1">
                  <a:txBody>
                    <a:bodyPr/>
                    <a:lstStyle/>
                    <a:p>
                      <a:endParaRPr lang="en-GB" sz="1100" dirty="0"/>
                    </a:p>
                  </a:txBody>
                  <a:tcPr/>
                </a:tc>
                <a:tc hMerge="1" vMerge="1">
                  <a:txBody>
                    <a:bodyPr/>
                    <a:lstStyle/>
                    <a:p>
                      <a:endParaRPr lang="en-GB"/>
                    </a:p>
                  </a:txBody>
                  <a:tcPr/>
                </a:tc>
                <a:tc gridSpan="4" vMerge="1">
                  <a:txBody>
                    <a:bodyPr/>
                    <a:lstStyle/>
                    <a:p>
                      <a:endParaRPr lang="en-GB"/>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a:txBody>
                    <a:bodyPr/>
                    <a:lstStyle/>
                    <a:p>
                      <a:r>
                        <a:rPr lang="en-GB" sz="1000" dirty="0"/>
                        <a:t>Jacques </a:t>
                      </a:r>
                      <a:r>
                        <a:rPr lang="en-GB" sz="1000" dirty="0" err="1"/>
                        <a:t>Balmat</a:t>
                      </a:r>
                      <a:endParaRPr lang="en-GB" sz="1000" dirty="0"/>
                    </a:p>
                    <a:p>
                      <a:r>
                        <a:rPr lang="en-GB" sz="1000" dirty="0"/>
                        <a:t>Michel-Gabriel</a:t>
                      </a:r>
                      <a:r>
                        <a:rPr lang="en-GB" sz="1000" baseline="0" dirty="0"/>
                        <a:t> </a:t>
                      </a:r>
                      <a:r>
                        <a:rPr lang="en-GB" sz="1000" baseline="0" dirty="0" err="1"/>
                        <a:t>Paccard</a:t>
                      </a:r>
                      <a:endParaRPr lang="en-GB" sz="1000" baseline="0" dirty="0"/>
                    </a:p>
                    <a:p>
                      <a:r>
                        <a:rPr lang="en-GB" sz="1000" baseline="0" dirty="0"/>
                        <a:t>H.B. de Saussure</a:t>
                      </a:r>
                    </a:p>
                    <a:p>
                      <a:r>
                        <a:rPr lang="en-GB" sz="1000" b="0" i="0" kern="1200" dirty="0" err="1">
                          <a:solidFill>
                            <a:schemeClr val="tx1"/>
                          </a:solidFill>
                          <a:effectLst/>
                          <a:latin typeface="+mn-lt"/>
                          <a:ea typeface="+mn-ea"/>
                          <a:cs typeface="+mn-cs"/>
                        </a:rPr>
                        <a:t>Placidus</a:t>
                      </a:r>
                      <a:r>
                        <a:rPr lang="en-GB" sz="1000" b="0" i="0" kern="1200" dirty="0">
                          <a:solidFill>
                            <a:schemeClr val="tx1"/>
                          </a:solidFill>
                          <a:effectLst/>
                          <a:latin typeface="+mn-lt"/>
                          <a:ea typeface="+mn-ea"/>
                          <a:cs typeface="+mn-cs"/>
                        </a:rPr>
                        <a:t> a </a:t>
                      </a:r>
                      <a:r>
                        <a:rPr lang="en-GB" sz="1000" b="0" i="0" kern="1200" dirty="0" err="1">
                          <a:solidFill>
                            <a:schemeClr val="tx1"/>
                          </a:solidFill>
                          <a:effectLst/>
                          <a:latin typeface="+mn-lt"/>
                          <a:ea typeface="+mn-ea"/>
                          <a:cs typeface="+mn-cs"/>
                        </a:rPr>
                        <a:t>Spescha</a:t>
                      </a:r>
                      <a:endParaRPr lang="en-GB" sz="1000" dirty="0"/>
                    </a:p>
                  </a:txBody>
                  <a:tcPr/>
                </a:tc>
                <a:tc>
                  <a:txBody>
                    <a:bodyPr/>
                    <a:lstStyle/>
                    <a:p>
                      <a:r>
                        <a:rPr lang="en-GB" sz="1000" dirty="0"/>
                        <a:t>‘Heidi’ Johanna Spyri</a:t>
                      </a:r>
                    </a:p>
                    <a:p>
                      <a:r>
                        <a:rPr lang="en-GB" sz="1000" dirty="0"/>
                        <a:t>‘Banner</a:t>
                      </a:r>
                      <a:r>
                        <a:rPr lang="en-GB" sz="1000" baseline="0" dirty="0"/>
                        <a:t> in the Sky’ James Ramsey Ullman</a:t>
                      </a:r>
                    </a:p>
                    <a:p>
                      <a:r>
                        <a:rPr lang="en-GB" sz="1000" baseline="0" dirty="0"/>
                        <a:t>‘When the Mountains Roared’ Jess Butterworth</a:t>
                      </a:r>
                    </a:p>
                    <a:p>
                      <a:r>
                        <a:rPr lang="en-GB" sz="1000" baseline="0" dirty="0"/>
                        <a:t>‘Frost Fire’ Jaimie Smith</a:t>
                      </a:r>
                    </a:p>
                    <a:p>
                      <a:r>
                        <a:rPr lang="en-GB" sz="1000" baseline="0" dirty="0"/>
                        <a:t>‘The Mapmakers’ Race’ </a:t>
                      </a:r>
                      <a:r>
                        <a:rPr lang="en-GB" sz="1000" baseline="0" dirty="0" err="1"/>
                        <a:t>Eirlys</a:t>
                      </a:r>
                      <a:r>
                        <a:rPr lang="en-GB" sz="1000" baseline="0" dirty="0"/>
                        <a:t> Hunter</a:t>
                      </a:r>
                      <a:endParaRPr lang="en-GB" sz="1000" dirty="0"/>
                    </a:p>
                  </a:txBody>
                  <a:tcPr/>
                </a:tc>
                <a:extLst>
                  <a:ext uri="{0D108BD9-81ED-4DB2-BD59-A6C34878D82A}">
                    <a16:rowId xmlns:a16="http://schemas.microsoft.com/office/drawing/2014/main" val="3817116731"/>
                  </a:ext>
                </a:extLst>
              </a:tr>
              <a:tr h="279805">
                <a:tc gridSpan="2" vMerge="1">
                  <a:txBody>
                    <a:bodyPr/>
                    <a:lstStyle/>
                    <a:p>
                      <a:endParaRPr lang="en-GB"/>
                    </a:p>
                  </a:txBody>
                  <a:tcPr/>
                </a:tc>
                <a:tc hMerge="1" v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gridSpan="2">
                  <a:txBody>
                    <a:bodyPr/>
                    <a:lstStyle/>
                    <a:p>
                      <a:pPr algn="ctr"/>
                      <a:r>
                        <a:rPr lang="en-GB" sz="1100" dirty="0"/>
                        <a:t>Disciplinary Knowledge</a:t>
                      </a:r>
                    </a:p>
                  </a:txBody>
                  <a:tcPr/>
                </a:tc>
                <a:tc hMerge="1">
                  <a:txBody>
                    <a:bodyPr/>
                    <a:lstStyle/>
                    <a:p>
                      <a:endParaRPr lang="en-GB"/>
                    </a:p>
                  </a:txBody>
                  <a:tcPr/>
                </a:tc>
                <a:extLst>
                  <a:ext uri="{0D108BD9-81ED-4DB2-BD59-A6C34878D82A}">
                    <a16:rowId xmlns:a16="http://schemas.microsoft.com/office/drawing/2014/main" val="544228508"/>
                  </a:ext>
                </a:extLst>
              </a:tr>
              <a:tr h="269117">
                <a:tc gridSpan="2">
                  <a:txBody>
                    <a:bodyPr/>
                    <a:lstStyle/>
                    <a:p>
                      <a:pPr algn="ctr"/>
                      <a:r>
                        <a:rPr lang="en-GB" sz="1100" dirty="0"/>
                        <a:t>Prior Learning</a:t>
                      </a:r>
                    </a:p>
                  </a:txBody>
                  <a:tcPr/>
                </a:tc>
                <a:tc hMerge="1">
                  <a:txBody>
                    <a:bodyPr/>
                    <a:lstStyle/>
                    <a:p>
                      <a:endParaRPr lang="en-GB"/>
                    </a:p>
                  </a:txBody>
                  <a:tcPr/>
                </a:tc>
                <a:tc gridSpan="4" vMerge="1">
                  <a:txBody>
                    <a:bodyPr/>
                    <a:lstStyle/>
                    <a:p>
                      <a:pPr algn="ctr"/>
                      <a:endParaRPr lang="en-GB" sz="1100" dirty="0"/>
                    </a:p>
                  </a:txBody>
                  <a:tcPr/>
                </a:tc>
                <a:tc hMerge="1" vMerge="1">
                  <a:txBody>
                    <a:bodyPr/>
                    <a:lstStyle/>
                    <a:p>
                      <a:pPr algn="ctr"/>
                      <a:endParaRPr lang="en-GB" sz="1100" dirty="0"/>
                    </a:p>
                  </a:txBody>
                  <a:tcPr/>
                </a:tc>
                <a:tc hMerge="1" vMerge="1">
                  <a:txBody>
                    <a:bodyPr/>
                    <a:lstStyle/>
                    <a:p>
                      <a:endParaRPr lang="en-GB"/>
                    </a:p>
                  </a:txBody>
                  <a:tcPr/>
                </a:tc>
                <a:tc hMerge="1" vMerge="1">
                  <a:txBody>
                    <a:bodyPr/>
                    <a:lstStyle/>
                    <a:p>
                      <a:pPr algn="ctr"/>
                      <a:endParaRPr lang="en-GB" sz="1100" dirty="0"/>
                    </a:p>
                  </a:txBody>
                  <a:tcPr/>
                </a:tc>
                <a:tc rowSpan="4" gridSpan="2">
                  <a:txBody>
                    <a:bodyPr/>
                    <a:lstStyle/>
                    <a:p>
                      <a:r>
                        <a:rPr lang="en-GB" sz="1000" dirty="0"/>
                        <a:t>To be able to focus</a:t>
                      </a:r>
                      <a:r>
                        <a:rPr lang="en-GB" sz="1000" baseline="0" dirty="0"/>
                        <a:t> on countries, cities and regions of Europe.</a:t>
                      </a:r>
                    </a:p>
                    <a:p>
                      <a:endParaRPr lang="en-GB" sz="1000" baseline="0" dirty="0"/>
                    </a:p>
                    <a:p>
                      <a:r>
                        <a:rPr lang="en-GB" sz="1000" baseline="0" dirty="0"/>
                        <a:t>To understand characteristics of a region of another European country.</a:t>
                      </a:r>
                    </a:p>
                    <a:p>
                      <a:endParaRPr lang="en-GB" sz="1000" baseline="0" dirty="0"/>
                    </a:p>
                    <a:p>
                      <a:r>
                        <a:rPr lang="en-GB" sz="1000" baseline="0" dirty="0"/>
                        <a:t>To understand some of the physical and human processes that shape the region.</a:t>
                      </a:r>
                    </a:p>
                    <a:p>
                      <a:endParaRPr lang="en-GB" sz="1000" baseline="0" dirty="0"/>
                    </a:p>
                    <a:p>
                      <a:r>
                        <a:rPr lang="en-GB" sz="1000" baseline="0" dirty="0"/>
                        <a:t>To be able to extend the knowledge and understanding beyond the local area to include Europe. This will include the location and characteristics of a range of world’s more significant human and physical features. </a:t>
                      </a:r>
                      <a:endParaRPr lang="en-GB" sz="1100" dirty="0"/>
                    </a:p>
                  </a:txBody>
                  <a:tcPr/>
                </a:tc>
                <a:tc rowSpan="4" hMerge="1">
                  <a:txBody>
                    <a:bodyPr/>
                    <a:lstStyle/>
                    <a:p>
                      <a:endParaRPr lang="en-GB" sz="1100" dirty="0"/>
                    </a:p>
                  </a:txBody>
                  <a:tcPr/>
                </a:tc>
                <a:extLst>
                  <a:ext uri="{0D108BD9-81ED-4DB2-BD59-A6C34878D82A}">
                    <a16:rowId xmlns:a16="http://schemas.microsoft.com/office/drawing/2014/main" val="2656242789"/>
                  </a:ext>
                </a:extLst>
              </a:tr>
              <a:tr h="864169">
                <a:tc gridSpan="2">
                  <a:txBody>
                    <a:bodyPr/>
                    <a:lstStyle/>
                    <a:p>
                      <a:r>
                        <a:rPr lang="en-GB" sz="1000" dirty="0"/>
                        <a:t>Y2 – Journeys:</a:t>
                      </a:r>
                      <a:r>
                        <a:rPr lang="en-GB" sz="1000" baseline="0" dirty="0"/>
                        <a:t> </a:t>
                      </a:r>
                      <a:r>
                        <a:rPr lang="en-GB" sz="1000" dirty="0"/>
                        <a:t>Food</a:t>
                      </a:r>
                      <a:r>
                        <a:rPr lang="en-GB" sz="1000" baseline="0" dirty="0"/>
                        <a:t> (Where does our food come from?)</a:t>
                      </a:r>
                      <a:endParaRPr lang="en-GB" sz="1000" dirty="0"/>
                    </a:p>
                  </a:txBody>
                  <a:tcPr/>
                </a:tc>
                <a:tc hMerge="1">
                  <a:txBody>
                    <a:bodyPr/>
                    <a:lstStyle/>
                    <a:p>
                      <a:endParaRPr lang="en-GB"/>
                    </a:p>
                  </a:txBody>
                  <a:tcPr/>
                </a:tc>
                <a:tc gridSpan="4" vMerge="1">
                  <a:txBody>
                    <a:bodyPr/>
                    <a:lstStyle/>
                    <a:p>
                      <a:endParaRPr lang="en-GB" dirty="0"/>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gridSpan="2" vMerge="1">
                  <a:txBody>
                    <a:bodyPr/>
                    <a:lstStyle/>
                    <a:p>
                      <a:endParaRPr lang="en-GB" sz="1100" dirty="0"/>
                    </a:p>
                  </a:txBody>
                  <a:tcPr/>
                </a:tc>
                <a:tc hMerge="1" vMerge="1">
                  <a:txBody>
                    <a:bodyPr/>
                    <a:lstStyle/>
                    <a:p>
                      <a:endParaRPr lang="en-GB" sz="1100" dirty="0"/>
                    </a:p>
                  </a:txBody>
                  <a:tcPr/>
                </a:tc>
                <a:extLst>
                  <a:ext uri="{0D108BD9-81ED-4DB2-BD59-A6C34878D82A}">
                    <a16:rowId xmlns:a16="http://schemas.microsoft.com/office/drawing/2014/main" val="1740481448"/>
                  </a:ext>
                </a:extLst>
              </a:tr>
              <a:tr h="269117">
                <a:tc gridSpan="2">
                  <a:txBody>
                    <a:bodyPr/>
                    <a:lstStyle/>
                    <a:p>
                      <a:pPr algn="ctr"/>
                      <a:r>
                        <a:rPr lang="en-GB" sz="1100" dirty="0"/>
                        <a:t>Future Learning</a:t>
                      </a:r>
                    </a:p>
                  </a:txBody>
                  <a:tcPr/>
                </a:tc>
                <a:tc h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gridSpan="2"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857866412"/>
                  </a:ext>
                </a:extLst>
              </a:tr>
              <a:tr h="750535">
                <a:tc gridSpan="2">
                  <a:txBody>
                    <a:bodyPr/>
                    <a:lstStyle/>
                    <a:p>
                      <a:r>
                        <a:rPr lang="en-GB" sz="1000" dirty="0"/>
                        <a:t>Y5 – Journeys</a:t>
                      </a:r>
                      <a:r>
                        <a:rPr lang="en-GB" sz="1000" baseline="0" dirty="0"/>
                        <a:t>: Trade (Where does all our stuff come from?)</a:t>
                      </a:r>
                      <a:endParaRPr lang="en-GB" sz="1000" dirty="0"/>
                    </a:p>
                    <a:p>
                      <a:r>
                        <a:rPr lang="en-GB" sz="1000" dirty="0"/>
                        <a:t>Y6 – Protecting the Environment (Are we damaging our World?)</a:t>
                      </a:r>
                    </a:p>
                    <a:p>
                      <a:endParaRPr lang="en-GB" sz="1000" dirty="0"/>
                    </a:p>
                    <a:p>
                      <a:endParaRPr lang="en-GB" sz="1000" dirty="0"/>
                    </a:p>
                    <a:p>
                      <a:endParaRPr lang="en-GB" sz="1000" dirty="0"/>
                    </a:p>
                  </a:txBody>
                  <a:tcPr/>
                </a:tc>
                <a:tc h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gridSpan="2"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920928782"/>
                  </a:ext>
                </a:extLst>
              </a:tr>
              <a:tr h="337630">
                <a:tc gridSpan="8">
                  <a:txBody>
                    <a:bodyPr/>
                    <a:lstStyle/>
                    <a:p>
                      <a:pPr algn="ctr"/>
                      <a:r>
                        <a:rPr lang="en-GB" sz="1100" dirty="0"/>
                        <a:t>Teaching Ideas</a:t>
                      </a:r>
                    </a:p>
                  </a:txBody>
                  <a:tcPr/>
                </a:tc>
                <a:tc hMerge="1">
                  <a:txBody>
                    <a:bodyPr/>
                    <a:lstStyle/>
                    <a:p>
                      <a:endParaRPr lang="en-GB"/>
                    </a:p>
                  </a:txBody>
                  <a:tcPr/>
                </a:tc>
                <a:tc hMerge="1">
                  <a:txBody>
                    <a:bodyPr/>
                    <a:lstStyle/>
                    <a:p>
                      <a:endParaRPr lang="en-GB"/>
                    </a:p>
                  </a:txBody>
                  <a:tcPr/>
                </a:tc>
                <a:tc hMerge="1">
                  <a:txBody>
                    <a:bodyPr/>
                    <a:lstStyle/>
                    <a:p>
                      <a:endParaRPr lang="en-GB" sz="1100" dirty="0"/>
                    </a:p>
                  </a:txBody>
                  <a:tcPr/>
                </a:tc>
                <a:tc hMerge="1">
                  <a:txBody>
                    <a:bodyPr/>
                    <a:lstStyle/>
                    <a:p>
                      <a:endParaRPr lang="en-GB"/>
                    </a:p>
                  </a:txBody>
                  <a:tcPr/>
                </a:tc>
                <a:tc hMerge="1">
                  <a:txBody>
                    <a:bodyPr/>
                    <a:lstStyle/>
                    <a:p>
                      <a:endParaRPr lang="en-GB" sz="1100" dirty="0"/>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609749139"/>
                  </a:ext>
                </a:extLst>
              </a:tr>
              <a:tr h="523841">
                <a:tc>
                  <a:txBody>
                    <a:bodyPr/>
                    <a:lstStyle/>
                    <a:p>
                      <a:pPr algn="ctr"/>
                      <a:r>
                        <a:rPr lang="en-GB" sz="1100" u="sng" dirty="0"/>
                        <a:t>Week 1</a:t>
                      </a:r>
                    </a:p>
                  </a:txBody>
                  <a:tcPr/>
                </a:tc>
                <a:tc gridSpan="2">
                  <a:txBody>
                    <a:bodyPr/>
                    <a:lstStyle/>
                    <a:p>
                      <a:pPr algn="ctr"/>
                      <a:r>
                        <a:rPr lang="en-GB" sz="1100" u="sng" dirty="0"/>
                        <a:t>Week 2</a:t>
                      </a:r>
                    </a:p>
                  </a:txBody>
                  <a:tcPr/>
                </a:tc>
                <a:tc hMerge="1">
                  <a:txBody>
                    <a:bodyPr/>
                    <a:lstStyle/>
                    <a:p>
                      <a:endParaRPr lang="en-GB"/>
                    </a:p>
                  </a:txBody>
                  <a:tcPr/>
                </a:tc>
                <a:tc>
                  <a:txBody>
                    <a:bodyPr/>
                    <a:lstStyle/>
                    <a:p>
                      <a:pPr algn="ctr"/>
                      <a:r>
                        <a:rPr lang="en-GB" sz="1100" dirty="0"/>
                        <a:t>Week 3</a:t>
                      </a:r>
                    </a:p>
                  </a:txBody>
                  <a:tcPr/>
                </a:tc>
                <a:tc>
                  <a:txBody>
                    <a:bodyPr/>
                    <a:lstStyle/>
                    <a:p>
                      <a:pPr algn="ctr"/>
                      <a:r>
                        <a:rPr lang="en-GB" sz="1100" dirty="0"/>
                        <a:t>Week 4</a:t>
                      </a:r>
                    </a:p>
                  </a:txBody>
                  <a:tcPr/>
                </a:tc>
                <a:tc gridSpan="2">
                  <a:txBody>
                    <a:bodyPr/>
                    <a:lstStyle/>
                    <a:p>
                      <a:pPr algn="ctr"/>
                      <a:r>
                        <a:rPr lang="en-GB" sz="1100" dirty="0"/>
                        <a:t>Week 5</a:t>
                      </a:r>
                    </a:p>
                  </a:txBody>
                  <a:tcPr/>
                </a:tc>
                <a:tc hMerge="1">
                  <a:txBody>
                    <a:bodyPr/>
                    <a:lstStyle/>
                    <a:p>
                      <a:endParaRPr lang="en-GB"/>
                    </a:p>
                  </a:txBody>
                  <a:tcPr/>
                </a:tc>
                <a:tc>
                  <a:txBody>
                    <a:bodyPr/>
                    <a:lstStyle/>
                    <a:p>
                      <a:pPr algn="ctr"/>
                      <a:r>
                        <a:rPr lang="en-GB" sz="1100" dirty="0"/>
                        <a:t>Week 6</a:t>
                      </a:r>
                    </a:p>
                  </a:txBody>
                  <a:tcPr/>
                </a:tc>
                <a:extLst>
                  <a:ext uri="{0D108BD9-81ED-4DB2-BD59-A6C34878D82A}">
                    <a16:rowId xmlns:a16="http://schemas.microsoft.com/office/drawing/2014/main" val="560451775"/>
                  </a:ext>
                </a:extLst>
              </a:tr>
              <a:tr h="1329100">
                <a:tc>
                  <a:txBody>
                    <a:bodyPr/>
                    <a:lstStyle/>
                    <a:p>
                      <a:pPr algn="ctr"/>
                      <a:endParaRPr lang="en-GB" sz="1100" dirty="0"/>
                    </a:p>
                    <a:p>
                      <a:pPr algn="ctr"/>
                      <a:r>
                        <a:rPr lang="en-GB" sz="1100" dirty="0">
                          <a:solidFill>
                            <a:srgbClr val="FF0000"/>
                          </a:solidFill>
                        </a:rPr>
                        <a:t>Where are the Alps?</a:t>
                      </a:r>
                    </a:p>
                  </a:txBody>
                  <a:tcPr/>
                </a:tc>
                <a:tc gridSpan="2">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schemeClr val="accent4"/>
                        </a:solidFill>
                        <a:effectLst/>
                        <a:uLnTx/>
                        <a:uFillTx/>
                        <a:latin typeface="+mn-lt"/>
                        <a:ea typeface="+mn-ea"/>
                        <a:cs typeface="+mn-cs"/>
                      </a:endParaRPr>
                    </a:p>
                    <a:p>
                      <a:pPr marL="0" marR="0" lvl="0" indent="0" algn="ctr" defTabSz="128016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chemeClr val="accent4"/>
                          </a:solidFill>
                          <a:effectLst/>
                          <a:uLnTx/>
                          <a:uFillTx/>
                          <a:latin typeface="+mn-lt"/>
                          <a:ea typeface="+mn-ea"/>
                          <a:cs typeface="+mn-cs"/>
                        </a:rPr>
                        <a:t>How were the Alps formed?</a:t>
                      </a:r>
                    </a:p>
                    <a:p>
                      <a:endParaRPr lang="en-GB" sz="1100" dirty="0"/>
                    </a:p>
                  </a:txBody>
                  <a:tcPr/>
                </a:tc>
                <a:tc hMerge="1">
                  <a:txBody>
                    <a:bodyPr/>
                    <a:lstStyle/>
                    <a:p>
                      <a:endParaRPr lang="en-GB"/>
                    </a:p>
                  </a:txBody>
                  <a:tcPr/>
                </a:tc>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endParaRPr lang="en-GB" sz="1100" dirty="0">
                        <a:solidFill>
                          <a:srgbClr val="00CC00"/>
                        </a:solidFill>
                      </a:endParaRPr>
                    </a:p>
                    <a:p>
                      <a:pPr marL="0" marR="0" lvl="0" indent="0" algn="ctr" defTabSz="1280160" rtl="0" eaLnBrk="1" fontAlgn="auto" latinLnBrk="0" hangingPunct="1">
                        <a:lnSpc>
                          <a:spcPct val="100000"/>
                        </a:lnSpc>
                        <a:spcBef>
                          <a:spcPts val="0"/>
                        </a:spcBef>
                        <a:spcAft>
                          <a:spcPts val="0"/>
                        </a:spcAft>
                        <a:buClrTx/>
                        <a:buSzTx/>
                        <a:buFontTx/>
                        <a:buNone/>
                        <a:tabLst/>
                        <a:defRPr/>
                      </a:pPr>
                      <a:r>
                        <a:rPr lang="en-GB" sz="1100" dirty="0">
                          <a:solidFill>
                            <a:srgbClr val="00CC00"/>
                          </a:solidFill>
                        </a:rPr>
                        <a:t>How</a:t>
                      </a:r>
                      <a:r>
                        <a:rPr lang="en-GB" sz="1100" baseline="0" dirty="0">
                          <a:solidFill>
                            <a:srgbClr val="00CC00"/>
                          </a:solidFill>
                        </a:rPr>
                        <a:t> are homes adapted to suit the Alpine climate?</a:t>
                      </a:r>
                      <a:endParaRPr lang="en-GB" sz="1100" dirty="0">
                        <a:solidFill>
                          <a:srgbClr val="00CC00"/>
                        </a:solidFill>
                      </a:endParaRPr>
                    </a:p>
                    <a:p>
                      <a:pPr algn="ctr"/>
                      <a:endParaRPr lang="en-GB" sz="1100" dirty="0"/>
                    </a:p>
                  </a:txBody>
                  <a:tcPr/>
                </a:tc>
                <a:tc>
                  <a:txBody>
                    <a:bodyPr/>
                    <a:lstStyle/>
                    <a:p>
                      <a:pPr algn="ctr"/>
                      <a:endParaRPr lang="en-GB" sz="1100" dirty="0"/>
                    </a:p>
                    <a:p>
                      <a:pPr algn="ctr"/>
                      <a:r>
                        <a:rPr lang="en-GB" sz="1100" dirty="0">
                          <a:solidFill>
                            <a:srgbClr val="0070C0"/>
                          </a:solidFill>
                        </a:rPr>
                        <a:t>What</a:t>
                      </a:r>
                      <a:r>
                        <a:rPr lang="en-GB" sz="1100" baseline="0" dirty="0">
                          <a:solidFill>
                            <a:srgbClr val="0070C0"/>
                          </a:solidFill>
                        </a:rPr>
                        <a:t> are the main industries in the Alps?</a:t>
                      </a:r>
                      <a:endParaRPr lang="en-GB" sz="1100" dirty="0">
                        <a:solidFill>
                          <a:srgbClr val="0070C0"/>
                        </a:solidFill>
                      </a:endParaRPr>
                    </a:p>
                    <a:p>
                      <a:pPr algn="ctr"/>
                      <a:endParaRPr lang="en-GB" sz="1100" dirty="0"/>
                    </a:p>
                  </a:txBody>
                  <a:tcPr/>
                </a:tc>
                <a:tc gridSpan="2">
                  <a:txBody>
                    <a:bodyPr/>
                    <a:lstStyle/>
                    <a:p>
                      <a:pPr algn="ctr"/>
                      <a:endParaRPr lang="en-GB" sz="1100" dirty="0">
                        <a:solidFill>
                          <a:srgbClr val="7030A0"/>
                        </a:solidFill>
                      </a:endParaRPr>
                    </a:p>
                    <a:p>
                      <a:pPr algn="ctr"/>
                      <a:r>
                        <a:rPr lang="en-GB" sz="1100" dirty="0">
                          <a:solidFill>
                            <a:srgbClr val="FF33CC"/>
                          </a:solidFill>
                        </a:rPr>
                        <a:t>How</a:t>
                      </a:r>
                      <a:r>
                        <a:rPr lang="en-GB" sz="1100" baseline="0" dirty="0">
                          <a:solidFill>
                            <a:srgbClr val="FF33CC"/>
                          </a:solidFill>
                        </a:rPr>
                        <a:t> have avalanches changed the Alpine landscape? </a:t>
                      </a:r>
                      <a:endParaRPr lang="en-GB" sz="1100" dirty="0">
                        <a:solidFill>
                          <a:srgbClr val="FF33CC"/>
                        </a:solidFill>
                      </a:endParaRPr>
                    </a:p>
                  </a:txBody>
                  <a:tcPr/>
                </a:tc>
                <a:tc hMerge="1">
                  <a:txBody>
                    <a:bodyPr/>
                    <a:lstStyle/>
                    <a:p>
                      <a:endParaRPr lang="en-GB"/>
                    </a:p>
                  </a:txBody>
                  <a:tcPr/>
                </a:tc>
                <a:tc>
                  <a:txBody>
                    <a:bodyPr/>
                    <a:lstStyle/>
                    <a:p>
                      <a:pPr algn="ctr"/>
                      <a:endParaRPr lang="en-GB" sz="1100" dirty="0"/>
                    </a:p>
                    <a:p>
                      <a:pPr algn="ctr"/>
                      <a:r>
                        <a:rPr lang="en-GB" sz="1100" dirty="0"/>
                        <a:t>Big</a:t>
                      </a:r>
                      <a:r>
                        <a:rPr lang="en-GB" sz="1100" baseline="0" dirty="0"/>
                        <a:t> Question:</a:t>
                      </a:r>
                    </a:p>
                    <a:p>
                      <a:pPr algn="ctr"/>
                      <a:r>
                        <a:rPr lang="en-GB" sz="1100" baseline="0" dirty="0"/>
                        <a:t>Where should we go on holiday?</a:t>
                      </a:r>
                      <a:endParaRPr lang="en-GB" sz="1100" dirty="0"/>
                    </a:p>
                  </a:txBody>
                  <a:tcPr/>
                </a:tc>
                <a:extLst>
                  <a:ext uri="{0D108BD9-81ED-4DB2-BD59-A6C34878D82A}">
                    <a16:rowId xmlns:a16="http://schemas.microsoft.com/office/drawing/2014/main" val="3235056895"/>
                  </a:ext>
                </a:extLst>
              </a:tr>
            </a:tbl>
          </a:graphicData>
        </a:graphic>
      </p:graphicFrame>
      <p:sp>
        <p:nvSpPr>
          <p:cNvPr id="12" name="TextBox 11"/>
          <p:cNvSpPr txBox="1"/>
          <p:nvPr/>
        </p:nvSpPr>
        <p:spPr>
          <a:xfrm>
            <a:off x="314745" y="8908198"/>
            <a:ext cx="12141426" cy="369332"/>
          </a:xfrm>
          <a:prstGeom prst="rect">
            <a:avLst/>
          </a:prstGeom>
          <a:solidFill>
            <a:schemeClr val="bg1">
              <a:lumMod val="85000"/>
            </a:schemeClr>
          </a:solidFill>
          <a:ln>
            <a:solidFill>
              <a:schemeClr val="tx1"/>
            </a:solidFill>
          </a:ln>
        </p:spPr>
        <p:txBody>
          <a:bodyPr wrap="square" rtlCol="0">
            <a:spAutoFit/>
          </a:bodyPr>
          <a:lstStyle/>
          <a:p>
            <a:pPr algn="ctr"/>
            <a:r>
              <a:rPr lang="en-GB" b="1" dirty="0"/>
              <a:t>Big Finish – Design and create a mobile app about the Alpine region</a:t>
            </a:r>
          </a:p>
        </p:txBody>
      </p:sp>
      <p:sp>
        <p:nvSpPr>
          <p:cNvPr id="28" name="TextBox 27"/>
          <p:cNvSpPr txBox="1"/>
          <p:nvPr/>
        </p:nvSpPr>
        <p:spPr>
          <a:xfrm>
            <a:off x="1838747" y="262826"/>
            <a:ext cx="9481717" cy="369332"/>
          </a:xfrm>
          <a:prstGeom prst="rect">
            <a:avLst/>
          </a:prstGeom>
          <a:solidFill>
            <a:schemeClr val="bg1">
              <a:lumMod val="85000"/>
            </a:schemeClr>
          </a:solidFill>
          <a:ln>
            <a:solidFill>
              <a:schemeClr val="tx1"/>
            </a:solidFill>
          </a:ln>
        </p:spPr>
        <p:txBody>
          <a:bodyPr wrap="square" rtlCol="0">
            <a:spAutoFit/>
          </a:bodyPr>
          <a:lstStyle/>
          <a:p>
            <a:pPr algn="ctr"/>
            <a:r>
              <a:rPr lang="en-GB" b="1" dirty="0"/>
              <a:t>Year 5 Unit 2: Study of an Alpine region </a:t>
            </a:r>
          </a:p>
        </p:txBody>
      </p:sp>
      <p:pic>
        <p:nvPicPr>
          <p:cNvPr id="29" name="Picture 28"/>
          <p:cNvPicPr>
            <a:picLocks noChangeAspect="1"/>
          </p:cNvPicPr>
          <p:nvPr/>
        </p:nvPicPr>
        <p:blipFill>
          <a:blip r:embed="rId3"/>
          <a:stretch>
            <a:fillRect/>
          </a:stretch>
        </p:blipFill>
        <p:spPr>
          <a:xfrm>
            <a:off x="1575859" y="8319637"/>
            <a:ext cx="477007" cy="477007"/>
          </a:xfrm>
          <a:prstGeom prst="rect">
            <a:avLst/>
          </a:prstGeom>
        </p:spPr>
      </p:pic>
      <p:pic>
        <p:nvPicPr>
          <p:cNvPr id="33" name="Picture 2" descr="Image result for communicat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78358" y="8248022"/>
            <a:ext cx="620232" cy="620232"/>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2" descr="Image result for communicat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27472" y="8301483"/>
            <a:ext cx="620232" cy="620232"/>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36"/>
          <p:cNvPicPr>
            <a:picLocks noChangeAspect="1"/>
          </p:cNvPicPr>
          <p:nvPr/>
        </p:nvPicPr>
        <p:blipFill>
          <a:blip r:embed="rId5"/>
          <a:stretch>
            <a:fillRect/>
          </a:stretch>
        </p:blipFill>
        <p:spPr>
          <a:xfrm>
            <a:off x="9476770" y="8351021"/>
            <a:ext cx="445623" cy="445623"/>
          </a:xfrm>
          <a:prstGeom prst="rect">
            <a:avLst/>
          </a:prstGeom>
        </p:spPr>
      </p:pic>
      <p:pic>
        <p:nvPicPr>
          <p:cNvPr id="38" name="Picture 37"/>
          <p:cNvPicPr>
            <a:picLocks noChangeAspect="1"/>
          </p:cNvPicPr>
          <p:nvPr/>
        </p:nvPicPr>
        <p:blipFill>
          <a:blip r:embed="rId5"/>
          <a:stretch>
            <a:fillRect/>
          </a:stretch>
        </p:blipFill>
        <p:spPr>
          <a:xfrm>
            <a:off x="5438139" y="8355582"/>
            <a:ext cx="405112" cy="405112"/>
          </a:xfrm>
          <a:prstGeom prst="rect">
            <a:avLst/>
          </a:prstGeom>
        </p:spPr>
      </p:pic>
      <p:pic>
        <p:nvPicPr>
          <p:cNvPr id="39" name="Picture 2" descr="Image result for communicat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519695" y="8276198"/>
            <a:ext cx="620232" cy="620232"/>
          </a:xfrm>
          <a:prstGeom prst="rect">
            <a:avLst/>
          </a:prstGeom>
          <a:noFill/>
          <a:extLst>
            <a:ext uri="{909E8E84-426E-40DD-AFC4-6F175D3DCCD1}">
              <a14:hiddenFill xmlns:a14="http://schemas.microsoft.com/office/drawing/2010/main">
                <a:solidFill>
                  <a:srgbClr val="FFFFFF"/>
                </a:solidFill>
              </a14:hiddenFill>
            </a:ext>
          </a:extLst>
        </p:spPr>
      </p:pic>
      <p:pic>
        <p:nvPicPr>
          <p:cNvPr id="40" name="Picture 2" descr="Image result for communicat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23215" y="8276198"/>
            <a:ext cx="620232" cy="620232"/>
          </a:xfrm>
          <a:prstGeom prst="rect">
            <a:avLst/>
          </a:prstGeom>
          <a:noFill/>
          <a:extLst>
            <a:ext uri="{909E8E84-426E-40DD-AFC4-6F175D3DCCD1}">
              <a14:hiddenFill xmlns:a14="http://schemas.microsoft.com/office/drawing/2010/main">
                <a:solidFill>
                  <a:srgbClr val="FFFFFF"/>
                </a:solidFill>
              </a14:hiddenFill>
            </a:ext>
          </a:extLst>
        </p:spPr>
      </p:pic>
      <p:pic>
        <p:nvPicPr>
          <p:cNvPr id="42" name="Picture 41"/>
          <p:cNvPicPr>
            <a:picLocks noChangeAspect="1"/>
          </p:cNvPicPr>
          <p:nvPr/>
        </p:nvPicPr>
        <p:blipFill>
          <a:blip r:embed="rId6"/>
          <a:stretch>
            <a:fillRect/>
          </a:stretch>
        </p:blipFill>
        <p:spPr>
          <a:xfrm>
            <a:off x="825111" y="8335327"/>
            <a:ext cx="420660" cy="420660"/>
          </a:xfrm>
          <a:prstGeom prst="rect">
            <a:avLst/>
          </a:prstGeom>
        </p:spPr>
      </p:pic>
      <p:pic>
        <p:nvPicPr>
          <p:cNvPr id="23" name="Picture 22">
            <a:extLst>
              <a:ext uri="{FF2B5EF4-FFF2-40B4-BE49-F238E27FC236}">
                <a16:creationId xmlns:a16="http://schemas.microsoft.com/office/drawing/2014/main" id="{0CAA3E96-A40E-4005-97B5-7136D7AA5D2F}"/>
              </a:ext>
            </a:extLst>
          </p:cNvPr>
          <p:cNvPicPr>
            <a:picLocks noChangeAspect="1"/>
          </p:cNvPicPr>
          <p:nvPr/>
        </p:nvPicPr>
        <p:blipFill>
          <a:blip r:embed="rId5"/>
          <a:stretch>
            <a:fillRect/>
          </a:stretch>
        </p:blipFill>
        <p:spPr>
          <a:xfrm>
            <a:off x="11704909" y="8351021"/>
            <a:ext cx="445623" cy="445623"/>
          </a:xfrm>
          <a:prstGeom prst="rect">
            <a:avLst/>
          </a:prstGeom>
        </p:spPr>
      </p:pic>
      <p:pic>
        <p:nvPicPr>
          <p:cNvPr id="24" name="Picture 23">
            <a:extLst>
              <a:ext uri="{FF2B5EF4-FFF2-40B4-BE49-F238E27FC236}">
                <a16:creationId xmlns:a16="http://schemas.microsoft.com/office/drawing/2014/main" id="{C3098196-D303-4C38-B9A2-871E16557208}"/>
              </a:ext>
            </a:extLst>
          </p:cNvPr>
          <p:cNvPicPr>
            <a:picLocks noChangeAspect="1"/>
          </p:cNvPicPr>
          <p:nvPr/>
        </p:nvPicPr>
        <p:blipFill>
          <a:blip r:embed="rId6"/>
          <a:stretch>
            <a:fillRect/>
          </a:stretch>
        </p:blipFill>
        <p:spPr>
          <a:xfrm>
            <a:off x="7557211" y="8375984"/>
            <a:ext cx="420660" cy="420660"/>
          </a:xfrm>
          <a:prstGeom prst="rect">
            <a:avLst/>
          </a:prstGeom>
        </p:spPr>
      </p:pic>
      <p:pic>
        <p:nvPicPr>
          <p:cNvPr id="25" name="Picture 24">
            <a:extLst>
              <a:ext uri="{FF2B5EF4-FFF2-40B4-BE49-F238E27FC236}">
                <a16:creationId xmlns:a16="http://schemas.microsoft.com/office/drawing/2014/main" id="{05E3E03C-6132-4740-B466-93DCC43E9034}"/>
              </a:ext>
            </a:extLst>
          </p:cNvPr>
          <p:cNvPicPr>
            <a:picLocks noChangeAspect="1"/>
          </p:cNvPicPr>
          <p:nvPr/>
        </p:nvPicPr>
        <p:blipFill>
          <a:blip r:embed="rId6"/>
          <a:stretch>
            <a:fillRect/>
          </a:stretch>
        </p:blipFill>
        <p:spPr>
          <a:xfrm>
            <a:off x="3442912" y="8347808"/>
            <a:ext cx="420660" cy="420660"/>
          </a:xfrm>
          <a:prstGeom prst="rect">
            <a:avLst/>
          </a:prstGeom>
        </p:spPr>
      </p:pic>
      <p:pic>
        <p:nvPicPr>
          <p:cNvPr id="26" name="Picture 25">
            <a:extLst>
              <a:ext uri="{FF2B5EF4-FFF2-40B4-BE49-F238E27FC236}">
                <a16:creationId xmlns:a16="http://schemas.microsoft.com/office/drawing/2014/main" id="{3EF94E6F-FDE0-4E1E-9004-BA8451D6B885}"/>
              </a:ext>
            </a:extLst>
          </p:cNvPr>
          <p:cNvPicPr>
            <a:picLocks noChangeAspect="1"/>
          </p:cNvPicPr>
          <p:nvPr/>
        </p:nvPicPr>
        <p:blipFill>
          <a:blip r:embed="rId6"/>
          <a:stretch>
            <a:fillRect/>
          </a:stretch>
        </p:blipFill>
        <p:spPr>
          <a:xfrm>
            <a:off x="8929490" y="8335327"/>
            <a:ext cx="420660" cy="420660"/>
          </a:xfrm>
          <a:prstGeom prst="rect">
            <a:avLst/>
          </a:prstGeom>
        </p:spPr>
      </p:pic>
      <p:pic>
        <p:nvPicPr>
          <p:cNvPr id="21" name="Picture 20"/>
          <p:cNvPicPr>
            <a:picLocks noChangeAspect="1"/>
          </p:cNvPicPr>
          <p:nvPr/>
        </p:nvPicPr>
        <p:blipFill>
          <a:blip r:embed="rId7"/>
          <a:stretch>
            <a:fillRect/>
          </a:stretch>
        </p:blipFill>
        <p:spPr>
          <a:xfrm>
            <a:off x="330085" y="206382"/>
            <a:ext cx="1508661" cy="404553"/>
          </a:xfrm>
          <a:prstGeom prst="rect">
            <a:avLst/>
          </a:prstGeom>
        </p:spPr>
      </p:pic>
    </p:spTree>
    <p:extLst>
      <p:ext uri="{BB962C8B-B14F-4D97-AF65-F5344CB8AC3E}">
        <p14:creationId xmlns:p14="http://schemas.microsoft.com/office/powerpoint/2010/main" val="15576621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ame 3"/>
          <p:cNvSpPr/>
          <p:nvPr/>
        </p:nvSpPr>
        <p:spPr>
          <a:xfrm>
            <a:off x="0" y="0"/>
            <a:ext cx="12801600" cy="9601200"/>
          </a:xfrm>
          <a:prstGeom prst="frame">
            <a:avLst>
              <a:gd name="adj1" fmla="val 2089"/>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en-GB" sz="1246">
              <a:solidFill>
                <a:schemeClr val="tx1"/>
              </a:solidFill>
            </a:endParaRPr>
          </a:p>
        </p:txBody>
      </p:sp>
      <p:pic>
        <p:nvPicPr>
          <p:cNvPr id="5" name="Picture 4"/>
          <p:cNvPicPr>
            <a:picLocks noChangeAspect="1"/>
          </p:cNvPicPr>
          <p:nvPr/>
        </p:nvPicPr>
        <p:blipFill>
          <a:blip r:embed="rId2"/>
          <a:stretch>
            <a:fillRect/>
          </a:stretch>
        </p:blipFill>
        <p:spPr>
          <a:xfrm>
            <a:off x="11557605" y="262826"/>
            <a:ext cx="961772" cy="480886"/>
          </a:xfrm>
          <a:prstGeom prst="rect">
            <a:avLst/>
          </a:prstGeom>
        </p:spPr>
      </p:pic>
      <p:sp>
        <p:nvSpPr>
          <p:cNvPr id="9" name="TextBox 8"/>
          <p:cNvSpPr txBox="1"/>
          <p:nvPr/>
        </p:nvSpPr>
        <p:spPr>
          <a:xfrm>
            <a:off x="5354167" y="262826"/>
            <a:ext cx="2093265" cy="348109"/>
          </a:xfrm>
          <a:prstGeom prst="rect">
            <a:avLst/>
          </a:prstGeom>
          <a:noFill/>
        </p:spPr>
        <p:txBody>
          <a:bodyPr wrap="none" rtlCol="0">
            <a:spAutoFit/>
          </a:bodyPr>
          <a:lstStyle/>
          <a:p>
            <a:r>
              <a:rPr lang="en-GB" sz="1662" dirty="0"/>
              <a:t>Unit 2: Roman Britain </a:t>
            </a:r>
          </a:p>
        </p:txBody>
      </p:sp>
      <p:graphicFrame>
        <p:nvGraphicFramePr>
          <p:cNvPr id="10" name="Table 9"/>
          <p:cNvGraphicFramePr>
            <a:graphicFrameLocks noGrp="1"/>
          </p:cNvGraphicFramePr>
          <p:nvPr>
            <p:extLst>
              <p:ext uri="{D42A27DB-BD31-4B8C-83A1-F6EECF244321}">
                <p14:modId xmlns:p14="http://schemas.microsoft.com/office/powerpoint/2010/main" val="2394717072"/>
              </p:ext>
            </p:extLst>
          </p:nvPr>
        </p:nvGraphicFramePr>
        <p:xfrm>
          <a:off x="330086" y="743712"/>
          <a:ext cx="12141426" cy="8152440"/>
        </p:xfrm>
        <a:graphic>
          <a:graphicData uri="http://schemas.openxmlformats.org/drawingml/2006/table">
            <a:tbl>
              <a:tblPr firstRow="1" bandRow="1">
                <a:tableStyleId>{5940675A-B579-460E-94D1-54222C63F5DA}</a:tableStyleId>
              </a:tblPr>
              <a:tblGrid>
                <a:gridCol w="2023571">
                  <a:extLst>
                    <a:ext uri="{9D8B030D-6E8A-4147-A177-3AD203B41FA5}">
                      <a16:colId xmlns:a16="http://schemas.microsoft.com/office/drawing/2014/main" val="3597595348"/>
                    </a:ext>
                  </a:extLst>
                </a:gridCol>
                <a:gridCol w="457276">
                  <a:extLst>
                    <a:ext uri="{9D8B030D-6E8A-4147-A177-3AD203B41FA5}">
                      <a16:colId xmlns:a16="http://schemas.microsoft.com/office/drawing/2014/main" val="1615232983"/>
                    </a:ext>
                  </a:extLst>
                </a:gridCol>
                <a:gridCol w="1566295">
                  <a:extLst>
                    <a:ext uri="{9D8B030D-6E8A-4147-A177-3AD203B41FA5}">
                      <a16:colId xmlns:a16="http://schemas.microsoft.com/office/drawing/2014/main" val="3415433277"/>
                    </a:ext>
                  </a:extLst>
                </a:gridCol>
                <a:gridCol w="2023571">
                  <a:extLst>
                    <a:ext uri="{9D8B030D-6E8A-4147-A177-3AD203B41FA5}">
                      <a16:colId xmlns:a16="http://schemas.microsoft.com/office/drawing/2014/main" val="1150712378"/>
                    </a:ext>
                  </a:extLst>
                </a:gridCol>
                <a:gridCol w="2023571">
                  <a:extLst>
                    <a:ext uri="{9D8B030D-6E8A-4147-A177-3AD203B41FA5}">
                      <a16:colId xmlns:a16="http://schemas.microsoft.com/office/drawing/2014/main" val="1772355279"/>
                    </a:ext>
                  </a:extLst>
                </a:gridCol>
                <a:gridCol w="731822">
                  <a:extLst>
                    <a:ext uri="{9D8B030D-6E8A-4147-A177-3AD203B41FA5}">
                      <a16:colId xmlns:a16="http://schemas.microsoft.com/office/drawing/2014/main" val="3947937341"/>
                    </a:ext>
                  </a:extLst>
                </a:gridCol>
                <a:gridCol w="1291749">
                  <a:extLst>
                    <a:ext uri="{9D8B030D-6E8A-4147-A177-3AD203B41FA5}">
                      <a16:colId xmlns:a16="http://schemas.microsoft.com/office/drawing/2014/main" val="845078378"/>
                    </a:ext>
                  </a:extLst>
                </a:gridCol>
                <a:gridCol w="2023571">
                  <a:extLst>
                    <a:ext uri="{9D8B030D-6E8A-4147-A177-3AD203B41FA5}">
                      <a16:colId xmlns:a16="http://schemas.microsoft.com/office/drawing/2014/main" val="3713051723"/>
                    </a:ext>
                  </a:extLst>
                </a:gridCol>
              </a:tblGrid>
              <a:tr h="269117">
                <a:tc gridSpan="2">
                  <a:txBody>
                    <a:bodyPr/>
                    <a:lstStyle/>
                    <a:p>
                      <a:pPr algn="ctr"/>
                      <a:r>
                        <a:rPr lang="en-GB" sz="1100" dirty="0"/>
                        <a:t>National Curriculum Objectives </a:t>
                      </a:r>
                    </a:p>
                  </a:txBody>
                  <a:tcPr/>
                </a:tc>
                <a:tc hMerge="1">
                  <a:txBody>
                    <a:bodyPr/>
                    <a:lstStyle/>
                    <a:p>
                      <a:endParaRPr lang="en-GB"/>
                    </a:p>
                  </a:txBody>
                  <a:tcPr/>
                </a:tc>
                <a:tc gridSpan="4">
                  <a:txBody>
                    <a:bodyPr/>
                    <a:lstStyle/>
                    <a:p>
                      <a:pPr algn="ctr"/>
                      <a:r>
                        <a:rPr lang="en-GB" sz="1100" dirty="0"/>
                        <a:t>Substantive Knowledge </a:t>
                      </a:r>
                    </a:p>
                  </a:txBody>
                  <a:tcPr/>
                </a:tc>
                <a:tc hMerge="1">
                  <a:txBody>
                    <a:bodyPr/>
                    <a:lstStyle/>
                    <a:p>
                      <a:pPr algn="ctr"/>
                      <a:endParaRPr lang="en-GB" sz="1100" dirty="0"/>
                    </a:p>
                  </a:txBody>
                  <a:tcPr/>
                </a:tc>
                <a:tc hMerge="1">
                  <a:txBody>
                    <a:bodyPr/>
                    <a:lstStyle/>
                    <a:p>
                      <a:endParaRPr lang="en-GB"/>
                    </a:p>
                  </a:txBody>
                  <a:tcPr/>
                </a:tc>
                <a:tc hMerge="1">
                  <a:txBody>
                    <a:bodyPr/>
                    <a:lstStyle/>
                    <a:p>
                      <a:pPr algn="ctr"/>
                      <a:endParaRPr lang="en-GB" sz="1100" dirty="0"/>
                    </a:p>
                  </a:txBody>
                  <a:tcPr/>
                </a:tc>
                <a:tc gridSpan="2">
                  <a:txBody>
                    <a:bodyPr/>
                    <a:lstStyle/>
                    <a:p>
                      <a:pPr algn="ctr"/>
                      <a:r>
                        <a:rPr lang="en-GB" sz="1100" dirty="0"/>
                        <a:t>Vocabulary</a:t>
                      </a:r>
                    </a:p>
                  </a:txBody>
                  <a:tcPr/>
                </a:tc>
                <a:tc hMerge="1">
                  <a:txBody>
                    <a:bodyPr/>
                    <a:lstStyle/>
                    <a:p>
                      <a:endParaRPr lang="en-GB" dirty="0"/>
                    </a:p>
                  </a:txBody>
                  <a:tcPr/>
                </a:tc>
                <a:extLst>
                  <a:ext uri="{0D108BD9-81ED-4DB2-BD59-A6C34878D82A}">
                    <a16:rowId xmlns:a16="http://schemas.microsoft.com/office/drawing/2014/main" val="96402867"/>
                  </a:ext>
                </a:extLst>
              </a:tr>
              <a:tr h="886504">
                <a:tc rowSpan="4" gridSpan="2">
                  <a:txBody>
                    <a:bodyPr/>
                    <a:lstStyle/>
                    <a:p>
                      <a:pPr marL="171450" indent="-171450">
                        <a:buFont typeface="Arial" panose="020B0604020202020204" pitchFamily="34" charset="0"/>
                        <a:buChar char="•"/>
                      </a:pPr>
                      <a:r>
                        <a:rPr lang="en-GB" sz="1000" dirty="0"/>
                        <a:t>Locational knowledge: locate the world’s countries,</a:t>
                      </a:r>
                      <a:r>
                        <a:rPr lang="en-GB" sz="1000" baseline="0" dirty="0"/>
                        <a:t> concentrating on their environmental regions, key physical and human characteristics</a:t>
                      </a:r>
                    </a:p>
                    <a:p>
                      <a:pPr marL="171450" indent="-171450">
                        <a:buFont typeface="Arial" panose="020B0604020202020204" pitchFamily="34" charset="0"/>
                        <a:buChar char="•"/>
                      </a:pPr>
                      <a:r>
                        <a:rPr lang="en-GB" sz="1000" baseline="0" dirty="0"/>
                        <a:t>Place knowledge: understand geographical similarities and differences through the study of human and physical geography of a world region.</a:t>
                      </a:r>
                    </a:p>
                    <a:p>
                      <a:pPr marL="171450" indent="-171450">
                        <a:buFont typeface="Arial" panose="020B0604020202020204" pitchFamily="34" charset="0"/>
                        <a:buChar char="•"/>
                      </a:pPr>
                      <a:r>
                        <a:rPr lang="en-GB" sz="1000" baseline="0" dirty="0"/>
                        <a:t>Human and physical geography: distribution of natural resources, including energy, food, minerals and water.</a:t>
                      </a:r>
                    </a:p>
                    <a:p>
                      <a:pPr marL="171450" indent="-171450">
                        <a:buFont typeface="Arial" panose="020B0604020202020204" pitchFamily="34" charset="0"/>
                        <a:buChar char="•"/>
                      </a:pPr>
                      <a:r>
                        <a:rPr lang="en-GB" sz="1000" baseline="0" dirty="0"/>
                        <a:t> Geographical skills and fieldwork: use maps, globes and digital/computer mapping to locate countries and describe features studied.</a:t>
                      </a:r>
                    </a:p>
                  </a:txBody>
                  <a:tcPr/>
                </a:tc>
                <a:tc rowSpan="4" hMerge="1">
                  <a:txBody>
                    <a:bodyPr/>
                    <a:lstStyle/>
                    <a:p>
                      <a:endParaRPr lang="en-GB"/>
                    </a:p>
                  </a:txBody>
                  <a:tcPr/>
                </a:tc>
                <a:tc rowSpan="6" gridSpan="4">
                  <a:txBody>
                    <a:bodyPr/>
                    <a:lstStyle/>
                    <a:p>
                      <a:pPr lvl="0"/>
                      <a:endParaRPr lang="en-GB" sz="1000" kern="1200" dirty="0">
                        <a:solidFill>
                          <a:srgbClr val="FF0000"/>
                        </a:solidFill>
                        <a:effectLst/>
                        <a:latin typeface="+mn-lt"/>
                        <a:ea typeface="+mn-ea"/>
                        <a:cs typeface="+mn-cs"/>
                      </a:endParaRPr>
                    </a:p>
                    <a:p>
                      <a:pPr lvl="0"/>
                      <a:r>
                        <a:rPr lang="en-GB" sz="1100" kern="1200" dirty="0">
                          <a:solidFill>
                            <a:srgbClr val="FF0000"/>
                          </a:solidFill>
                          <a:effectLst/>
                          <a:latin typeface="+mn-lt"/>
                          <a:ea typeface="+mn-ea"/>
                          <a:cs typeface="+mn-cs"/>
                        </a:rPr>
                        <a:t>To know that the Scientists are providing increasingly compelling evidence of environmental change and stress.</a:t>
                      </a:r>
                    </a:p>
                    <a:p>
                      <a:pPr lvl="0"/>
                      <a:r>
                        <a:rPr lang="en-GB" sz="1100" kern="1200" dirty="0">
                          <a:solidFill>
                            <a:srgbClr val="FF0000"/>
                          </a:solidFill>
                          <a:effectLst/>
                          <a:latin typeface="+mn-lt"/>
                          <a:ea typeface="+mn-ea"/>
                          <a:cs typeface="+mn-cs"/>
                        </a:rPr>
                        <a:t>To</a:t>
                      </a:r>
                      <a:r>
                        <a:rPr lang="en-GB" sz="1100" kern="1200" baseline="0" dirty="0">
                          <a:solidFill>
                            <a:srgbClr val="FF0000"/>
                          </a:solidFill>
                          <a:effectLst/>
                          <a:latin typeface="+mn-lt"/>
                          <a:ea typeface="+mn-ea"/>
                          <a:cs typeface="+mn-cs"/>
                        </a:rPr>
                        <a:t> know that the are</a:t>
                      </a:r>
                      <a:r>
                        <a:rPr lang="en-GB" sz="1100" kern="1200" dirty="0">
                          <a:solidFill>
                            <a:srgbClr val="FF0000"/>
                          </a:solidFill>
                          <a:effectLst/>
                          <a:latin typeface="+mn-lt"/>
                          <a:ea typeface="+mn-ea"/>
                          <a:cs typeface="+mn-cs"/>
                        </a:rPr>
                        <a:t> ways we have</a:t>
                      </a:r>
                      <a:r>
                        <a:rPr lang="en-GB" sz="1100" kern="1200" baseline="0" dirty="0">
                          <a:solidFill>
                            <a:srgbClr val="FF0000"/>
                          </a:solidFill>
                          <a:effectLst/>
                          <a:latin typeface="+mn-lt"/>
                          <a:ea typeface="+mn-ea"/>
                          <a:cs typeface="+mn-cs"/>
                        </a:rPr>
                        <a:t> </a:t>
                      </a:r>
                      <a:r>
                        <a:rPr lang="en-GB" sz="1100" kern="1200" dirty="0">
                          <a:solidFill>
                            <a:srgbClr val="FF0000"/>
                          </a:solidFill>
                          <a:effectLst/>
                          <a:latin typeface="+mn-lt"/>
                          <a:ea typeface="+mn-ea"/>
                          <a:cs typeface="+mn-cs"/>
                        </a:rPr>
                        <a:t>in our power to make good choices and wise decisions on a personal and community level</a:t>
                      </a:r>
                      <a:r>
                        <a:rPr lang="en-GB" sz="1100" kern="1200" baseline="0" dirty="0">
                          <a:solidFill>
                            <a:srgbClr val="FF0000"/>
                          </a:solidFill>
                          <a:effectLst/>
                          <a:latin typeface="+mn-lt"/>
                          <a:ea typeface="+mn-ea"/>
                          <a:cs typeface="+mn-cs"/>
                        </a:rPr>
                        <a:t> (a</a:t>
                      </a:r>
                      <a:r>
                        <a:rPr lang="en-GB" sz="1100" kern="1200" dirty="0">
                          <a:solidFill>
                            <a:srgbClr val="FF0000"/>
                          </a:solidFill>
                          <a:effectLst/>
                          <a:latin typeface="+mn-lt"/>
                          <a:ea typeface="+mn-ea"/>
                          <a:cs typeface="+mn-cs"/>
                        </a:rPr>
                        <a:t>void suggesting to children that it is their job to ‘save the planet’.)</a:t>
                      </a:r>
                    </a:p>
                    <a:p>
                      <a:r>
                        <a:rPr lang="en-US" sz="1100" kern="1200" dirty="0">
                          <a:solidFill>
                            <a:srgbClr val="FF0000"/>
                          </a:solidFill>
                          <a:effectLst/>
                          <a:latin typeface="+mn-lt"/>
                          <a:ea typeface="+mn-ea"/>
                          <a:cs typeface="+mn-cs"/>
                        </a:rPr>
                        <a:t>To be</a:t>
                      </a:r>
                      <a:r>
                        <a:rPr lang="en-US" sz="1100" kern="1200" baseline="0" dirty="0">
                          <a:solidFill>
                            <a:srgbClr val="FF0000"/>
                          </a:solidFill>
                          <a:effectLst/>
                          <a:latin typeface="+mn-lt"/>
                          <a:ea typeface="+mn-ea"/>
                          <a:cs typeface="+mn-cs"/>
                        </a:rPr>
                        <a:t> challenged to</a:t>
                      </a:r>
                      <a:r>
                        <a:rPr lang="en-US" sz="1100" kern="1200" dirty="0">
                          <a:solidFill>
                            <a:srgbClr val="FF0000"/>
                          </a:solidFill>
                          <a:effectLst/>
                          <a:latin typeface="+mn-lt"/>
                          <a:ea typeface="+mn-ea"/>
                          <a:cs typeface="+mn-cs"/>
                        </a:rPr>
                        <a:t> consider people’s relationship with nature</a:t>
                      </a:r>
                      <a:endParaRPr lang="en-US" sz="1100" kern="1200" baseline="0" dirty="0">
                        <a:solidFill>
                          <a:srgbClr val="FF0000"/>
                        </a:solidFill>
                        <a:effectLst/>
                        <a:latin typeface="+mn-lt"/>
                        <a:ea typeface="+mn-ea"/>
                        <a:cs typeface="+mn-cs"/>
                      </a:endParaRPr>
                    </a:p>
                    <a:p>
                      <a:endParaRPr lang="en-GB" sz="1100" baseline="0" dirty="0">
                        <a:solidFill>
                          <a:srgbClr val="FFC000"/>
                        </a:solidFill>
                      </a:endParaRPr>
                    </a:p>
                    <a:p>
                      <a:pPr lvl="0"/>
                      <a:endParaRPr lang="en-GB" sz="1100" baseline="0" dirty="0">
                        <a:solidFill>
                          <a:srgbClr val="FFC000"/>
                        </a:solidFill>
                      </a:endParaRPr>
                    </a:p>
                    <a:p>
                      <a:pPr lvl="0"/>
                      <a:r>
                        <a:rPr lang="en-GB" sz="1100" baseline="0" dirty="0">
                          <a:solidFill>
                            <a:srgbClr val="FFC000"/>
                          </a:solidFill>
                        </a:rPr>
                        <a:t>To know that </a:t>
                      </a:r>
                      <a:r>
                        <a:rPr lang="en-US" sz="1100" kern="1200" baseline="0" dirty="0">
                          <a:solidFill>
                            <a:srgbClr val="FFC000"/>
                          </a:solidFill>
                          <a:effectLst/>
                          <a:latin typeface="+mn-lt"/>
                          <a:ea typeface="+mn-ea"/>
                          <a:cs typeface="+mn-cs"/>
                        </a:rPr>
                        <a:t>e</a:t>
                      </a:r>
                      <a:r>
                        <a:rPr lang="en-US" sz="1100" kern="1200" dirty="0">
                          <a:solidFill>
                            <a:srgbClr val="FFC000"/>
                          </a:solidFill>
                          <a:effectLst/>
                          <a:latin typeface="+mn-lt"/>
                          <a:ea typeface="+mn-ea"/>
                          <a:cs typeface="+mn-cs"/>
                        </a:rPr>
                        <a:t>xamples of common minerals include coal, oil, seashells, diamonds, rubies, pyrite (fool’s gold), table salt, gold, copper, aluminum, iron, steel, gravel, brick, sand and stone.</a:t>
                      </a:r>
                      <a:endParaRPr lang="en-GB" sz="1100" kern="1200" dirty="0">
                        <a:solidFill>
                          <a:srgbClr val="FFC000"/>
                        </a:solidFill>
                        <a:effectLst/>
                        <a:latin typeface="+mn-lt"/>
                        <a:ea typeface="+mn-ea"/>
                        <a:cs typeface="+mn-cs"/>
                      </a:endParaRPr>
                    </a:p>
                    <a:p>
                      <a:pPr lvl="0"/>
                      <a:endParaRPr lang="en-GB" sz="1100" kern="1200" dirty="0">
                        <a:solidFill>
                          <a:srgbClr val="00B050"/>
                        </a:solidFill>
                        <a:effectLst/>
                        <a:latin typeface="+mn-lt"/>
                        <a:ea typeface="+mn-ea"/>
                        <a:cs typeface="+mn-cs"/>
                      </a:endParaRPr>
                    </a:p>
                    <a:p>
                      <a:pPr lvl="0"/>
                      <a:endParaRPr lang="en-GB" sz="1100" b="0" kern="1200" dirty="0">
                        <a:solidFill>
                          <a:srgbClr val="00B050"/>
                        </a:solidFill>
                        <a:effectLst/>
                        <a:latin typeface="+mn-lt"/>
                        <a:ea typeface="+mn-ea"/>
                        <a:cs typeface="+mn-cs"/>
                      </a:endParaRPr>
                    </a:p>
                    <a:p>
                      <a:pPr lvl="0"/>
                      <a:r>
                        <a:rPr lang="en-GB" sz="1100" b="0" kern="1200" dirty="0">
                          <a:solidFill>
                            <a:srgbClr val="00B050"/>
                          </a:solidFill>
                          <a:effectLst/>
                          <a:latin typeface="+mn-lt"/>
                          <a:ea typeface="+mn-ea"/>
                          <a:cs typeface="+mn-cs"/>
                        </a:rPr>
                        <a:t>To </a:t>
                      </a:r>
                      <a:r>
                        <a:rPr lang="en-US" sz="1100" b="0" kern="1200" dirty="0">
                          <a:solidFill>
                            <a:srgbClr val="00B050"/>
                          </a:solidFill>
                          <a:effectLst/>
                          <a:latin typeface="+mn-lt"/>
                          <a:ea typeface="+mn-ea"/>
                          <a:cs typeface="+mn-cs"/>
                        </a:rPr>
                        <a:t>understand renewable and non-renewable energy types.</a:t>
                      </a:r>
                    </a:p>
                    <a:p>
                      <a:pPr lvl="0"/>
                      <a:r>
                        <a:rPr lang="en-GB" sz="1100" b="0" kern="1200" dirty="0">
                          <a:solidFill>
                            <a:srgbClr val="00B050"/>
                          </a:solidFill>
                          <a:effectLst/>
                          <a:latin typeface="+mn-lt"/>
                          <a:ea typeface="+mn-ea"/>
                          <a:cs typeface="+mn-cs"/>
                        </a:rPr>
                        <a:t>To</a:t>
                      </a:r>
                      <a:r>
                        <a:rPr lang="en-GB" sz="1100" b="0" kern="1200" baseline="0" dirty="0">
                          <a:solidFill>
                            <a:srgbClr val="00B050"/>
                          </a:solidFill>
                          <a:effectLst/>
                          <a:latin typeface="+mn-lt"/>
                          <a:ea typeface="+mn-ea"/>
                          <a:cs typeface="+mn-cs"/>
                        </a:rPr>
                        <a:t> know that the carbon cycle is</a:t>
                      </a:r>
                      <a:r>
                        <a:rPr lang="en-GB" sz="1100" b="0" i="0" kern="1200" dirty="0">
                          <a:solidFill>
                            <a:srgbClr val="00B050"/>
                          </a:solidFill>
                          <a:effectLst/>
                          <a:latin typeface="+mn-lt"/>
                          <a:ea typeface="+mn-ea"/>
                          <a:cs typeface="+mn-cs"/>
                        </a:rPr>
                        <a:t> the biogeochemical cycle by which carbon is exchanged among the biosphere, pedosphere, geosphere, hydrosphere, and atmosphere of the Earth.</a:t>
                      </a:r>
                      <a:r>
                        <a:rPr lang="en-GB" sz="1100" b="0" i="0" kern="1200" baseline="0" dirty="0">
                          <a:solidFill>
                            <a:srgbClr val="00B050"/>
                          </a:solidFill>
                          <a:effectLst/>
                          <a:latin typeface="+mn-lt"/>
                          <a:ea typeface="+mn-ea"/>
                          <a:cs typeface="+mn-cs"/>
                        </a:rPr>
                        <a:t> And that a</a:t>
                      </a:r>
                      <a:r>
                        <a:rPr lang="en-GB" sz="1100" b="0" i="0" kern="1200" dirty="0">
                          <a:solidFill>
                            <a:srgbClr val="00B050"/>
                          </a:solidFill>
                          <a:effectLst/>
                          <a:latin typeface="+mn-lt"/>
                          <a:ea typeface="+mn-ea"/>
                          <a:cs typeface="+mn-cs"/>
                        </a:rPr>
                        <a:t>long with the nitrogen cycle and the water cycle, the carbon cycle comprises a sequence of events that are key to make Earth capable of sustaining life.</a:t>
                      </a:r>
                      <a:endParaRPr lang="en-GB" sz="1100" b="0" kern="1200" dirty="0">
                        <a:solidFill>
                          <a:srgbClr val="00B050"/>
                        </a:solidFill>
                        <a:effectLst/>
                        <a:latin typeface="+mn-lt"/>
                        <a:ea typeface="+mn-ea"/>
                        <a:cs typeface="+mn-cs"/>
                      </a:endParaRPr>
                    </a:p>
                    <a:p>
                      <a:r>
                        <a:rPr lang="en-US" sz="1100" b="0" kern="1200" dirty="0">
                          <a:solidFill>
                            <a:srgbClr val="00B050"/>
                          </a:solidFill>
                          <a:effectLst/>
                          <a:latin typeface="+mn-lt"/>
                          <a:ea typeface="+mn-ea"/>
                          <a:cs typeface="+mn-cs"/>
                        </a:rPr>
                        <a:t>To understand that no one type of energy production is the solution providing the world’s energy.</a:t>
                      </a:r>
                    </a:p>
                    <a:p>
                      <a:pPr lvl="0"/>
                      <a:r>
                        <a:rPr lang="en-US" sz="1100" kern="1200" dirty="0">
                          <a:solidFill>
                            <a:srgbClr val="00B050"/>
                          </a:solidFill>
                          <a:effectLst/>
                          <a:latin typeface="+mn-lt"/>
                          <a:ea typeface="+mn-ea"/>
                          <a:cs typeface="+mn-cs"/>
                        </a:rPr>
                        <a:t> </a:t>
                      </a:r>
                    </a:p>
                    <a:p>
                      <a:endParaRPr lang="en-US" sz="1100" kern="1200" dirty="0">
                        <a:solidFill>
                          <a:srgbClr val="0070C0"/>
                        </a:solidFill>
                        <a:effectLst/>
                        <a:latin typeface="+mn-lt"/>
                        <a:ea typeface="+mn-ea"/>
                        <a:cs typeface="+mn-cs"/>
                      </a:endParaRPr>
                    </a:p>
                    <a:p>
                      <a:r>
                        <a:rPr lang="en-US" sz="1100" kern="1200" dirty="0">
                          <a:solidFill>
                            <a:srgbClr val="0070C0"/>
                          </a:solidFill>
                          <a:effectLst/>
                          <a:latin typeface="+mn-lt"/>
                          <a:ea typeface="+mn-ea"/>
                          <a:cs typeface="+mn-cs"/>
                        </a:rPr>
                        <a:t>To know that a Marine Protected Area is a space in the ocean where human activities are more strictly regulated than the surrounding waters.</a:t>
                      </a:r>
                    </a:p>
                    <a:p>
                      <a:pPr lvl="0"/>
                      <a:endParaRPr lang="en-US" sz="1100" kern="1200" dirty="0">
                        <a:solidFill>
                          <a:srgbClr val="FF33CC"/>
                        </a:solidFill>
                        <a:effectLst/>
                        <a:latin typeface="+mn-lt"/>
                        <a:ea typeface="+mn-ea"/>
                        <a:cs typeface="+mn-cs"/>
                      </a:endParaRPr>
                    </a:p>
                    <a:p>
                      <a:pPr marL="0" marR="0" lvl="0" indent="0" algn="l" defTabSz="1280160" rtl="0" eaLnBrk="1" fontAlgn="auto" latinLnBrk="0" hangingPunct="1">
                        <a:lnSpc>
                          <a:spcPct val="100000"/>
                        </a:lnSpc>
                        <a:spcBef>
                          <a:spcPts val="0"/>
                        </a:spcBef>
                        <a:spcAft>
                          <a:spcPts val="0"/>
                        </a:spcAft>
                        <a:buClrTx/>
                        <a:buSzTx/>
                        <a:buFontTx/>
                        <a:buNone/>
                        <a:tabLst/>
                        <a:defRPr/>
                      </a:pPr>
                      <a:endParaRPr lang="en-US" sz="1100" kern="1200" dirty="0">
                        <a:solidFill>
                          <a:srgbClr val="FF33CC"/>
                        </a:solidFill>
                        <a:effectLst/>
                        <a:latin typeface="+mn-lt"/>
                        <a:ea typeface="+mn-ea"/>
                        <a:cs typeface="+mn-cs"/>
                      </a:endParaRPr>
                    </a:p>
                    <a:p>
                      <a:pPr marL="0" marR="0" lvl="0" indent="0" algn="l" defTabSz="1280160" rtl="0" eaLnBrk="1" fontAlgn="auto" latinLnBrk="0" hangingPunct="1">
                        <a:lnSpc>
                          <a:spcPct val="100000"/>
                        </a:lnSpc>
                        <a:spcBef>
                          <a:spcPts val="0"/>
                        </a:spcBef>
                        <a:spcAft>
                          <a:spcPts val="0"/>
                        </a:spcAft>
                        <a:buClrTx/>
                        <a:buSzTx/>
                        <a:buFontTx/>
                        <a:buNone/>
                        <a:tabLst/>
                        <a:defRPr/>
                      </a:pPr>
                      <a:r>
                        <a:rPr lang="en-US" sz="1100" kern="1200" dirty="0">
                          <a:solidFill>
                            <a:srgbClr val="FF33CC"/>
                          </a:solidFill>
                          <a:effectLst/>
                          <a:latin typeface="+mn-lt"/>
                          <a:ea typeface="+mn-ea"/>
                          <a:cs typeface="+mn-cs"/>
                        </a:rPr>
                        <a:t>To know</a:t>
                      </a:r>
                      <a:r>
                        <a:rPr lang="en-US" sz="1100" kern="1200" baseline="0" dirty="0">
                          <a:solidFill>
                            <a:srgbClr val="FF33CC"/>
                          </a:solidFill>
                          <a:effectLst/>
                          <a:latin typeface="+mn-lt"/>
                          <a:ea typeface="+mn-ea"/>
                          <a:cs typeface="+mn-cs"/>
                        </a:rPr>
                        <a:t> that the </a:t>
                      </a:r>
                      <a:r>
                        <a:rPr lang="en-GB" sz="1100" b="0" i="0" kern="1200" dirty="0">
                          <a:solidFill>
                            <a:srgbClr val="FF33CC"/>
                          </a:solidFill>
                          <a:effectLst/>
                          <a:latin typeface="+mn-lt"/>
                          <a:ea typeface="+mn-ea"/>
                          <a:cs typeface="+mn-cs"/>
                        </a:rPr>
                        <a:t>UN World Commission on Environment and Development</a:t>
                      </a:r>
                      <a:r>
                        <a:rPr lang="en-GB" sz="1100" b="0" i="0" kern="1200" baseline="0" dirty="0">
                          <a:solidFill>
                            <a:srgbClr val="FF33CC"/>
                          </a:solidFill>
                          <a:effectLst/>
                          <a:latin typeface="+mn-lt"/>
                          <a:ea typeface="+mn-ea"/>
                          <a:cs typeface="+mn-cs"/>
                        </a:rPr>
                        <a:t> defines ‘</a:t>
                      </a:r>
                      <a:r>
                        <a:rPr lang="en-GB" sz="1100" b="0" i="0" kern="1200" dirty="0">
                          <a:solidFill>
                            <a:srgbClr val="FF33CC"/>
                          </a:solidFill>
                          <a:effectLst/>
                          <a:latin typeface="+mn-lt"/>
                          <a:ea typeface="+mn-ea"/>
                          <a:cs typeface="+mn-cs"/>
                        </a:rPr>
                        <a:t>sustainable development’ as</a:t>
                      </a:r>
                      <a:r>
                        <a:rPr lang="en-GB" sz="1100" b="0" i="0" kern="1200" baseline="0" dirty="0">
                          <a:solidFill>
                            <a:srgbClr val="FF33CC"/>
                          </a:solidFill>
                          <a:effectLst/>
                          <a:latin typeface="+mn-lt"/>
                          <a:ea typeface="+mn-ea"/>
                          <a:cs typeface="+mn-cs"/>
                        </a:rPr>
                        <a:t> </a:t>
                      </a:r>
                      <a:r>
                        <a:rPr lang="en-GB" sz="1100" b="0" i="0" kern="1200" dirty="0">
                          <a:solidFill>
                            <a:srgbClr val="FF33CC"/>
                          </a:solidFill>
                          <a:effectLst/>
                          <a:latin typeface="+mn-lt"/>
                          <a:ea typeface="+mn-ea"/>
                          <a:cs typeface="+mn-cs"/>
                        </a:rPr>
                        <a:t> ‘development that meets the needs of the present without compromising the ability of future generations to meet their own needs.’ </a:t>
                      </a:r>
                    </a:p>
                  </a:txBody>
                  <a:tcPr/>
                </a:tc>
                <a:tc rowSpan="6" hMerge="1">
                  <a:txBody>
                    <a:bodyPr/>
                    <a:lstStyle/>
                    <a:p>
                      <a:endParaRPr lang="en-GB" sz="1100" dirty="0"/>
                    </a:p>
                  </a:txBody>
                  <a:tcPr/>
                </a:tc>
                <a:tc rowSpan="6" hMerge="1">
                  <a:txBody>
                    <a:bodyPr/>
                    <a:lstStyle/>
                    <a:p>
                      <a:endParaRPr lang="en-GB"/>
                    </a:p>
                  </a:txBody>
                  <a:tcPr/>
                </a:tc>
                <a:tc rowSpan="6" hMerge="1">
                  <a:txBody>
                    <a:bodyPr/>
                    <a:lstStyle/>
                    <a:p>
                      <a:endParaRPr lang="en-GB" sz="1100" dirty="0"/>
                    </a:p>
                  </a:txBody>
                  <a:tcPr/>
                </a:tc>
                <a:tc gridSpan="2">
                  <a:txBody>
                    <a:bodyPr/>
                    <a:lstStyle/>
                    <a:p>
                      <a:r>
                        <a:rPr lang="en-US" sz="1000" kern="1200" dirty="0">
                          <a:solidFill>
                            <a:schemeClr val="tx1"/>
                          </a:solidFill>
                          <a:effectLst/>
                          <a:latin typeface="+mn-lt"/>
                          <a:ea typeface="+mn-ea"/>
                          <a:cs typeface="+mn-cs"/>
                        </a:rPr>
                        <a:t>Sustainability, habitat destruction, endangered, extinction, conservation, mineral, renewable, non-renewable, wind power, biomass, wave energy, geothermal energy, hydroelectricity, tidal energy, solar energy, fossil fuels (oil, gas, coal), marine, ocean (and the names of the world’s oceans), endangered species, enquiry, biodiversity, recycle, waste, environment</a:t>
                      </a:r>
                      <a:endParaRPr lang="en-GB" sz="1000" dirty="0"/>
                    </a:p>
                  </a:txBody>
                  <a:tcPr/>
                </a:tc>
                <a:tc hMerge="1">
                  <a:txBody>
                    <a:bodyPr/>
                    <a:lstStyle/>
                    <a:p>
                      <a:endParaRPr lang="en-GB" dirty="0"/>
                    </a:p>
                  </a:txBody>
                  <a:tcPr/>
                </a:tc>
                <a:extLst>
                  <a:ext uri="{0D108BD9-81ED-4DB2-BD59-A6C34878D82A}">
                    <a16:rowId xmlns:a16="http://schemas.microsoft.com/office/drawing/2014/main" val="1267818584"/>
                  </a:ext>
                </a:extLst>
              </a:tr>
              <a:tr h="269117">
                <a:tc gridSpan="2" vMerge="1">
                  <a:txBody>
                    <a:bodyPr/>
                    <a:lstStyle/>
                    <a:p>
                      <a:endParaRPr lang="en-GB" sz="1100" dirty="0"/>
                    </a:p>
                  </a:txBody>
                  <a:tcPr/>
                </a:tc>
                <a:tc hMerge="1" vMerge="1">
                  <a:txBody>
                    <a:bodyPr/>
                    <a:lstStyle/>
                    <a:p>
                      <a:endParaRPr lang="en-GB"/>
                    </a:p>
                  </a:txBody>
                  <a:tcPr/>
                </a:tc>
                <a:tc gridSpan="4" vMerge="1">
                  <a:txBody>
                    <a:bodyPr/>
                    <a:lstStyle/>
                    <a:p>
                      <a:endParaRPr lang="en-GB"/>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a:txBody>
                    <a:bodyPr/>
                    <a:lstStyle/>
                    <a:p>
                      <a:r>
                        <a:rPr lang="en-GB" sz="1100" dirty="0"/>
                        <a:t>People</a:t>
                      </a:r>
                      <a:r>
                        <a:rPr lang="en-GB" sz="1100" baseline="0" dirty="0"/>
                        <a:t> of interest</a:t>
                      </a:r>
                      <a:endParaRPr lang="en-GB" sz="1100" dirty="0"/>
                    </a:p>
                  </a:txBody>
                  <a:tcPr/>
                </a:tc>
                <a:tc>
                  <a:txBody>
                    <a:bodyPr/>
                    <a:lstStyle/>
                    <a:p>
                      <a:r>
                        <a:rPr lang="en-GB" sz="1100" dirty="0"/>
                        <a:t>Linked Texts</a:t>
                      </a:r>
                    </a:p>
                  </a:txBody>
                  <a:tcPr/>
                </a:tc>
                <a:extLst>
                  <a:ext uri="{0D108BD9-81ED-4DB2-BD59-A6C34878D82A}">
                    <a16:rowId xmlns:a16="http://schemas.microsoft.com/office/drawing/2014/main" val="1698299168"/>
                  </a:ext>
                </a:extLst>
              </a:tr>
              <a:tr h="1714830">
                <a:tc gridSpan="2" vMerge="1">
                  <a:txBody>
                    <a:bodyPr/>
                    <a:lstStyle/>
                    <a:p>
                      <a:endParaRPr lang="en-GB" sz="1100" dirty="0"/>
                    </a:p>
                  </a:txBody>
                  <a:tcPr/>
                </a:tc>
                <a:tc hMerge="1" vMerge="1">
                  <a:txBody>
                    <a:bodyPr/>
                    <a:lstStyle/>
                    <a:p>
                      <a:endParaRPr lang="en-GB"/>
                    </a:p>
                  </a:txBody>
                  <a:tcPr/>
                </a:tc>
                <a:tc gridSpan="4" vMerge="1">
                  <a:txBody>
                    <a:bodyPr/>
                    <a:lstStyle/>
                    <a:p>
                      <a:endParaRPr lang="en-GB"/>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a:txBody>
                    <a:bodyPr/>
                    <a:lstStyle/>
                    <a:p>
                      <a:r>
                        <a:rPr lang="en-GB" sz="1000" dirty="0"/>
                        <a:t>David Attenborough</a:t>
                      </a:r>
                    </a:p>
                    <a:p>
                      <a:r>
                        <a:rPr lang="en-GB" sz="1000" dirty="0"/>
                        <a:t>Greta Thunberg</a:t>
                      </a:r>
                    </a:p>
                    <a:p>
                      <a:r>
                        <a:rPr lang="en-GB" sz="1000" dirty="0"/>
                        <a:t>Pope Francis</a:t>
                      </a:r>
                    </a:p>
                    <a:p>
                      <a:r>
                        <a:rPr lang="en-GB" sz="1000" dirty="0"/>
                        <a:t>Patricia Espinosa</a:t>
                      </a:r>
                    </a:p>
                    <a:p>
                      <a:r>
                        <a:rPr lang="en-GB" sz="1000" dirty="0"/>
                        <a:t>Al Gore</a:t>
                      </a:r>
                    </a:p>
                    <a:p>
                      <a:endParaRPr lang="en-GB" sz="1000" dirty="0"/>
                    </a:p>
                  </a:txBody>
                  <a:tcPr/>
                </a:tc>
                <a:tc>
                  <a:txBody>
                    <a:bodyPr/>
                    <a:lstStyle/>
                    <a:p>
                      <a:r>
                        <a:rPr lang="en-GB" sz="1000" dirty="0"/>
                        <a:t>The Lorax – Dr Seuss</a:t>
                      </a:r>
                    </a:p>
                    <a:p>
                      <a:r>
                        <a:rPr lang="en-GB" sz="1000" dirty="0"/>
                        <a:t>Pandora – Victoria</a:t>
                      </a:r>
                      <a:r>
                        <a:rPr lang="en-GB" sz="1000" baseline="0" dirty="0"/>
                        <a:t> Turnbull</a:t>
                      </a:r>
                    </a:p>
                    <a:p>
                      <a:r>
                        <a:rPr lang="en-GB" sz="1000" baseline="0" dirty="0"/>
                        <a:t>This Moose belongs to me – Oliver Jeffers</a:t>
                      </a:r>
                    </a:p>
                    <a:p>
                      <a:r>
                        <a:rPr lang="en-GB" sz="1000" baseline="0" dirty="0"/>
                        <a:t>All the Wild Wonders – various poets</a:t>
                      </a:r>
                    </a:p>
                    <a:p>
                      <a:r>
                        <a:rPr lang="en-GB" sz="1000" baseline="0" dirty="0"/>
                        <a:t>The Land of </a:t>
                      </a:r>
                      <a:r>
                        <a:rPr lang="en-GB" sz="1000" baseline="0" dirty="0" err="1"/>
                        <a:t>Neverbelieve</a:t>
                      </a:r>
                      <a:r>
                        <a:rPr lang="en-GB" sz="1000" baseline="0" dirty="0"/>
                        <a:t> – Norman Messenger</a:t>
                      </a:r>
                      <a:endParaRPr lang="en-GB" sz="1000" dirty="0"/>
                    </a:p>
                  </a:txBody>
                  <a:tcPr/>
                </a:tc>
                <a:extLst>
                  <a:ext uri="{0D108BD9-81ED-4DB2-BD59-A6C34878D82A}">
                    <a16:rowId xmlns:a16="http://schemas.microsoft.com/office/drawing/2014/main" val="3817116731"/>
                  </a:ext>
                </a:extLst>
              </a:tr>
              <a:tr h="279805">
                <a:tc gridSpan="2" vMerge="1">
                  <a:txBody>
                    <a:bodyPr/>
                    <a:lstStyle/>
                    <a:p>
                      <a:endParaRPr lang="en-GB"/>
                    </a:p>
                  </a:txBody>
                  <a:tcPr/>
                </a:tc>
                <a:tc hMerge="1" v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gridSpan="2">
                  <a:txBody>
                    <a:bodyPr/>
                    <a:lstStyle/>
                    <a:p>
                      <a:pPr algn="ctr"/>
                      <a:r>
                        <a:rPr lang="en-GB" sz="1100" dirty="0"/>
                        <a:t>Disciplinary Knowledge</a:t>
                      </a:r>
                    </a:p>
                  </a:txBody>
                  <a:tcPr/>
                </a:tc>
                <a:tc hMerge="1">
                  <a:txBody>
                    <a:bodyPr/>
                    <a:lstStyle/>
                    <a:p>
                      <a:endParaRPr lang="en-GB"/>
                    </a:p>
                  </a:txBody>
                  <a:tcPr/>
                </a:tc>
                <a:extLst>
                  <a:ext uri="{0D108BD9-81ED-4DB2-BD59-A6C34878D82A}">
                    <a16:rowId xmlns:a16="http://schemas.microsoft.com/office/drawing/2014/main" val="544228508"/>
                  </a:ext>
                </a:extLst>
              </a:tr>
              <a:tr h="269117">
                <a:tc gridSpan="2">
                  <a:txBody>
                    <a:bodyPr/>
                    <a:lstStyle/>
                    <a:p>
                      <a:pPr algn="ctr"/>
                      <a:r>
                        <a:rPr lang="en-GB" sz="1100" dirty="0"/>
                        <a:t>Prior Learning</a:t>
                      </a:r>
                    </a:p>
                  </a:txBody>
                  <a:tcPr/>
                </a:tc>
                <a:tc hMerge="1">
                  <a:txBody>
                    <a:bodyPr/>
                    <a:lstStyle/>
                    <a:p>
                      <a:endParaRPr lang="en-GB"/>
                    </a:p>
                  </a:txBody>
                  <a:tcPr/>
                </a:tc>
                <a:tc gridSpan="4" vMerge="1">
                  <a:txBody>
                    <a:bodyPr/>
                    <a:lstStyle/>
                    <a:p>
                      <a:pPr algn="ctr"/>
                      <a:endParaRPr lang="en-GB" sz="1100" dirty="0"/>
                    </a:p>
                  </a:txBody>
                  <a:tcPr/>
                </a:tc>
                <a:tc hMerge="1" vMerge="1">
                  <a:txBody>
                    <a:bodyPr/>
                    <a:lstStyle/>
                    <a:p>
                      <a:pPr algn="ctr"/>
                      <a:endParaRPr lang="en-GB" sz="1100" dirty="0"/>
                    </a:p>
                  </a:txBody>
                  <a:tcPr/>
                </a:tc>
                <a:tc hMerge="1" vMerge="1">
                  <a:txBody>
                    <a:bodyPr/>
                    <a:lstStyle/>
                    <a:p>
                      <a:endParaRPr lang="en-GB"/>
                    </a:p>
                  </a:txBody>
                  <a:tcPr/>
                </a:tc>
                <a:tc hMerge="1" vMerge="1">
                  <a:txBody>
                    <a:bodyPr/>
                    <a:lstStyle/>
                    <a:p>
                      <a:pPr algn="ctr"/>
                      <a:endParaRPr lang="en-GB" sz="1100" dirty="0"/>
                    </a:p>
                  </a:txBody>
                  <a:tcPr/>
                </a:tc>
                <a:tc rowSpan="2" gridSpan="2">
                  <a:txBody>
                    <a:bodyPr/>
                    <a:lstStyle/>
                    <a:p>
                      <a:r>
                        <a:rPr lang="en-GB" sz="1100" dirty="0"/>
                        <a:t>To be able to describe and understand key aspects of the distribution of natural resources including energy, minerals and water </a:t>
                      </a:r>
                    </a:p>
                    <a:p>
                      <a:r>
                        <a:rPr lang="en-GB" sz="1100" dirty="0"/>
                        <a:t>To</a:t>
                      </a:r>
                      <a:r>
                        <a:rPr lang="en-GB" sz="1100" baseline="0" dirty="0"/>
                        <a:t> be able to </a:t>
                      </a:r>
                      <a:r>
                        <a:rPr lang="en-GB" sz="1100" dirty="0"/>
                        <a:t>use maps, atlases and globes to locate countries and describe features studied </a:t>
                      </a:r>
                    </a:p>
                    <a:p>
                      <a:r>
                        <a:rPr lang="en-GB" sz="1100" dirty="0"/>
                        <a:t>To</a:t>
                      </a:r>
                      <a:r>
                        <a:rPr lang="en-GB" sz="1100" baseline="0" dirty="0"/>
                        <a:t> be able to</a:t>
                      </a:r>
                      <a:r>
                        <a:rPr lang="en-GB" sz="1100" dirty="0"/>
                        <a:t> use the eight points of a compass, symbols and keys to build their knowledge of the UK and the wider world </a:t>
                      </a:r>
                    </a:p>
                    <a:p>
                      <a:r>
                        <a:rPr lang="en-GB" sz="1100" dirty="0"/>
                        <a:t>To</a:t>
                      </a:r>
                      <a:r>
                        <a:rPr lang="en-GB" sz="1100" baseline="0" dirty="0"/>
                        <a:t> be able to </a:t>
                      </a:r>
                      <a:r>
                        <a:rPr lang="en-GB" sz="1100" dirty="0"/>
                        <a:t>use fieldwork to observe, measure, record and present the human and physical features in the local area using a range of methods, including sketch maps, plans and graphs, and digital technologies.</a:t>
                      </a:r>
                    </a:p>
                  </a:txBody>
                  <a:tcPr/>
                </a:tc>
                <a:tc rowSpan="2" hMerge="1">
                  <a:txBody>
                    <a:bodyPr/>
                    <a:lstStyle/>
                    <a:p>
                      <a:endParaRPr lang="en-GB" sz="1100" dirty="0"/>
                    </a:p>
                  </a:txBody>
                  <a:tcPr/>
                </a:tc>
                <a:extLst>
                  <a:ext uri="{0D108BD9-81ED-4DB2-BD59-A6C34878D82A}">
                    <a16:rowId xmlns:a16="http://schemas.microsoft.com/office/drawing/2014/main" val="2656242789"/>
                  </a:ext>
                </a:extLst>
              </a:tr>
              <a:tr h="1883821">
                <a:tc gridSpan="2">
                  <a:txBody>
                    <a:bodyPr/>
                    <a:lstStyle/>
                    <a:p>
                      <a:r>
                        <a:rPr lang="en-GB" sz="1000" dirty="0"/>
                        <a:t>Y2 – Journeys</a:t>
                      </a:r>
                      <a:r>
                        <a:rPr lang="en-GB" sz="1000" baseline="0" dirty="0"/>
                        <a:t>: Food (Where does our food come from?)</a:t>
                      </a:r>
                      <a:endParaRPr lang="en-GB" sz="1000" dirty="0"/>
                    </a:p>
                    <a:p>
                      <a:r>
                        <a:rPr lang="en-GB" sz="1000" dirty="0"/>
                        <a:t>Y5 – A study of an Alpine region (Where should we go on holiday?)</a:t>
                      </a:r>
                    </a:p>
                    <a:p>
                      <a:r>
                        <a:rPr lang="en-GB" sz="1000" dirty="0"/>
                        <a:t>Y5 –</a:t>
                      </a:r>
                      <a:r>
                        <a:rPr lang="en-GB" sz="1000" baseline="0" dirty="0"/>
                        <a:t> </a:t>
                      </a:r>
                      <a:r>
                        <a:rPr lang="en-GB" sz="1000" dirty="0"/>
                        <a:t>Journeys:</a:t>
                      </a:r>
                      <a:r>
                        <a:rPr lang="en-GB" sz="1000" baseline="0" dirty="0"/>
                        <a:t> Trade (Where does all our stuff come from?)</a:t>
                      </a:r>
                      <a:endParaRPr lang="en-GB" sz="1000" dirty="0"/>
                    </a:p>
                  </a:txBody>
                  <a:tcPr/>
                </a:tc>
                <a:tc hMerge="1">
                  <a:txBody>
                    <a:bodyPr/>
                    <a:lstStyle/>
                    <a:p>
                      <a:endParaRPr lang="en-GB"/>
                    </a:p>
                  </a:txBody>
                  <a:tcPr/>
                </a:tc>
                <a:tc gridSpan="4" vMerge="1">
                  <a:txBody>
                    <a:bodyPr/>
                    <a:lstStyle/>
                    <a:p>
                      <a:endParaRPr lang="en-GB" dirty="0"/>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gridSpan="2" vMerge="1">
                  <a:txBody>
                    <a:bodyPr/>
                    <a:lstStyle/>
                    <a:p>
                      <a:endParaRPr lang="en-GB" sz="1100" dirty="0"/>
                    </a:p>
                  </a:txBody>
                  <a:tcPr/>
                </a:tc>
                <a:tc hMerge="1" vMerge="1">
                  <a:txBody>
                    <a:bodyPr/>
                    <a:lstStyle/>
                    <a:p>
                      <a:endParaRPr lang="en-GB" sz="1100" dirty="0"/>
                    </a:p>
                  </a:txBody>
                  <a:tcPr/>
                </a:tc>
                <a:extLst>
                  <a:ext uri="{0D108BD9-81ED-4DB2-BD59-A6C34878D82A}">
                    <a16:rowId xmlns:a16="http://schemas.microsoft.com/office/drawing/2014/main" val="1740481448"/>
                  </a:ext>
                </a:extLst>
              </a:tr>
              <a:tr h="337630">
                <a:tc gridSpan="8">
                  <a:txBody>
                    <a:bodyPr/>
                    <a:lstStyle/>
                    <a:p>
                      <a:pPr algn="ctr"/>
                      <a:r>
                        <a:rPr lang="en-GB" sz="1100" dirty="0"/>
                        <a:t>Teaching Ideas</a:t>
                      </a:r>
                    </a:p>
                  </a:txBody>
                  <a:tcPr/>
                </a:tc>
                <a:tc hMerge="1">
                  <a:txBody>
                    <a:bodyPr/>
                    <a:lstStyle/>
                    <a:p>
                      <a:endParaRPr lang="en-GB"/>
                    </a:p>
                  </a:txBody>
                  <a:tcPr/>
                </a:tc>
                <a:tc hMerge="1">
                  <a:txBody>
                    <a:bodyPr/>
                    <a:lstStyle/>
                    <a:p>
                      <a:endParaRPr lang="en-GB"/>
                    </a:p>
                  </a:txBody>
                  <a:tcPr/>
                </a:tc>
                <a:tc hMerge="1">
                  <a:txBody>
                    <a:bodyPr/>
                    <a:lstStyle/>
                    <a:p>
                      <a:endParaRPr lang="en-GB" sz="1100" dirty="0"/>
                    </a:p>
                  </a:txBody>
                  <a:tcPr/>
                </a:tc>
                <a:tc hMerge="1">
                  <a:txBody>
                    <a:bodyPr/>
                    <a:lstStyle/>
                    <a:p>
                      <a:endParaRPr lang="en-GB"/>
                    </a:p>
                  </a:txBody>
                  <a:tcPr/>
                </a:tc>
                <a:tc hMerge="1">
                  <a:txBody>
                    <a:bodyPr/>
                    <a:lstStyle/>
                    <a:p>
                      <a:endParaRPr lang="en-GB" sz="1100" dirty="0"/>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609749139"/>
                  </a:ext>
                </a:extLst>
              </a:tr>
              <a:tr h="523841">
                <a:tc>
                  <a:txBody>
                    <a:bodyPr/>
                    <a:lstStyle/>
                    <a:p>
                      <a:pPr algn="ctr"/>
                      <a:r>
                        <a:rPr lang="en-GB" sz="1100" u="sng" dirty="0"/>
                        <a:t>Week 1</a:t>
                      </a:r>
                    </a:p>
                  </a:txBody>
                  <a:tcPr/>
                </a:tc>
                <a:tc gridSpan="2">
                  <a:txBody>
                    <a:bodyPr/>
                    <a:lstStyle/>
                    <a:p>
                      <a:pPr algn="ctr"/>
                      <a:r>
                        <a:rPr lang="en-GB" sz="1100" u="sng" dirty="0"/>
                        <a:t>Week 2</a:t>
                      </a:r>
                    </a:p>
                  </a:txBody>
                  <a:tcPr/>
                </a:tc>
                <a:tc hMerge="1">
                  <a:txBody>
                    <a:bodyPr/>
                    <a:lstStyle/>
                    <a:p>
                      <a:endParaRPr lang="en-GB"/>
                    </a:p>
                  </a:txBody>
                  <a:tcPr/>
                </a:tc>
                <a:tc>
                  <a:txBody>
                    <a:bodyPr/>
                    <a:lstStyle/>
                    <a:p>
                      <a:pPr algn="ctr"/>
                      <a:r>
                        <a:rPr lang="en-GB" sz="1100" dirty="0"/>
                        <a:t>Week 3</a:t>
                      </a:r>
                    </a:p>
                  </a:txBody>
                  <a:tcPr/>
                </a:tc>
                <a:tc>
                  <a:txBody>
                    <a:bodyPr/>
                    <a:lstStyle/>
                    <a:p>
                      <a:pPr algn="ctr"/>
                      <a:r>
                        <a:rPr lang="en-GB" sz="1100" dirty="0"/>
                        <a:t>Week 4</a:t>
                      </a:r>
                    </a:p>
                  </a:txBody>
                  <a:tcPr/>
                </a:tc>
                <a:tc gridSpan="2">
                  <a:txBody>
                    <a:bodyPr/>
                    <a:lstStyle/>
                    <a:p>
                      <a:pPr algn="ctr"/>
                      <a:r>
                        <a:rPr lang="en-GB" sz="1100" dirty="0"/>
                        <a:t>Week 5</a:t>
                      </a:r>
                    </a:p>
                  </a:txBody>
                  <a:tcPr/>
                </a:tc>
                <a:tc hMerge="1">
                  <a:txBody>
                    <a:bodyPr/>
                    <a:lstStyle/>
                    <a:p>
                      <a:endParaRPr lang="en-GB"/>
                    </a:p>
                  </a:txBody>
                  <a:tcPr/>
                </a:tc>
                <a:tc>
                  <a:txBody>
                    <a:bodyPr/>
                    <a:lstStyle/>
                    <a:p>
                      <a:pPr algn="ctr"/>
                      <a:r>
                        <a:rPr lang="en-GB" sz="1100" dirty="0"/>
                        <a:t>Week 6</a:t>
                      </a:r>
                    </a:p>
                  </a:txBody>
                  <a:tcPr/>
                </a:tc>
                <a:extLst>
                  <a:ext uri="{0D108BD9-81ED-4DB2-BD59-A6C34878D82A}">
                    <a16:rowId xmlns:a16="http://schemas.microsoft.com/office/drawing/2014/main" val="560451775"/>
                  </a:ext>
                </a:extLst>
              </a:tr>
              <a:tr h="1329100">
                <a:tc>
                  <a:txBody>
                    <a:bodyPr/>
                    <a:lstStyle/>
                    <a:p>
                      <a:pPr algn="ctr"/>
                      <a:endParaRPr lang="en-GB" sz="1100" dirty="0"/>
                    </a:p>
                    <a:p>
                      <a:pPr algn="ctr"/>
                      <a:r>
                        <a:rPr lang="en-GB" sz="1100" dirty="0">
                          <a:solidFill>
                            <a:srgbClr val="FF0000"/>
                          </a:solidFill>
                        </a:rPr>
                        <a:t>Are we damaging our World?</a:t>
                      </a:r>
                    </a:p>
                  </a:txBody>
                  <a:tcPr/>
                </a:tc>
                <a:tc gridSpan="2">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schemeClr val="accent4"/>
                        </a:solidFill>
                        <a:effectLst/>
                        <a:uLnTx/>
                        <a:uFillTx/>
                        <a:latin typeface="+mn-lt"/>
                        <a:ea typeface="+mn-ea"/>
                        <a:cs typeface="+mn-cs"/>
                      </a:endParaRPr>
                    </a:p>
                    <a:p>
                      <a:pPr marL="0" marR="0" lvl="0" indent="0" algn="ctr" defTabSz="128016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chemeClr val="accent4"/>
                          </a:solidFill>
                          <a:effectLst/>
                          <a:uLnTx/>
                          <a:uFillTx/>
                          <a:latin typeface="+mn-lt"/>
                          <a:ea typeface="+mn-ea"/>
                          <a:cs typeface="+mn-cs"/>
                        </a:rPr>
                        <a:t>What are minerals and do we have an endless supply?</a:t>
                      </a:r>
                    </a:p>
                    <a:p>
                      <a:endParaRPr lang="en-GB" sz="1100" dirty="0"/>
                    </a:p>
                  </a:txBody>
                  <a:tcPr/>
                </a:tc>
                <a:tc hMerge="1">
                  <a:txBody>
                    <a:bodyPr/>
                    <a:lstStyle/>
                    <a:p>
                      <a:endParaRPr lang="en-GB"/>
                    </a:p>
                  </a:txBody>
                  <a:tcPr/>
                </a:tc>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endParaRPr lang="en-GB" sz="1100" dirty="0">
                        <a:solidFill>
                          <a:srgbClr val="00CC00"/>
                        </a:solidFill>
                      </a:endParaRPr>
                    </a:p>
                    <a:p>
                      <a:pPr marL="0" marR="0" lvl="0" indent="0" algn="ctr" defTabSz="1280160" rtl="0" eaLnBrk="1" fontAlgn="auto" latinLnBrk="0" hangingPunct="1">
                        <a:lnSpc>
                          <a:spcPct val="100000"/>
                        </a:lnSpc>
                        <a:spcBef>
                          <a:spcPts val="0"/>
                        </a:spcBef>
                        <a:spcAft>
                          <a:spcPts val="0"/>
                        </a:spcAft>
                        <a:buClrTx/>
                        <a:buSzTx/>
                        <a:buFontTx/>
                        <a:buNone/>
                        <a:tabLst/>
                        <a:defRPr/>
                      </a:pPr>
                      <a:r>
                        <a:rPr lang="en-GB" sz="1100" dirty="0">
                          <a:solidFill>
                            <a:srgbClr val="00CC00"/>
                          </a:solidFill>
                        </a:rPr>
                        <a:t>Where does our energy</a:t>
                      </a:r>
                      <a:r>
                        <a:rPr lang="en-GB" sz="1100" baseline="0" dirty="0">
                          <a:solidFill>
                            <a:srgbClr val="00CC00"/>
                          </a:solidFill>
                        </a:rPr>
                        <a:t> come from?</a:t>
                      </a:r>
                      <a:endParaRPr lang="en-GB" sz="1100" dirty="0">
                        <a:solidFill>
                          <a:srgbClr val="00CC00"/>
                        </a:solidFill>
                      </a:endParaRPr>
                    </a:p>
                    <a:p>
                      <a:pPr algn="ctr"/>
                      <a:endParaRPr lang="en-GB" sz="1100" dirty="0"/>
                    </a:p>
                  </a:txBody>
                  <a:tcPr/>
                </a:tc>
                <a:tc>
                  <a:txBody>
                    <a:bodyPr/>
                    <a:lstStyle/>
                    <a:p>
                      <a:pPr algn="ctr"/>
                      <a:endParaRPr lang="en-GB" sz="1100" dirty="0"/>
                    </a:p>
                    <a:p>
                      <a:pPr algn="ctr"/>
                      <a:r>
                        <a:rPr lang="en-GB" sz="1100" dirty="0">
                          <a:solidFill>
                            <a:srgbClr val="0070C0"/>
                          </a:solidFill>
                        </a:rPr>
                        <a:t>Why should</a:t>
                      </a:r>
                      <a:r>
                        <a:rPr lang="en-GB" sz="1100" baseline="0" dirty="0">
                          <a:solidFill>
                            <a:srgbClr val="0070C0"/>
                          </a:solidFill>
                        </a:rPr>
                        <a:t> we protect our oceans?</a:t>
                      </a:r>
                      <a:endParaRPr lang="en-GB" sz="1100" dirty="0">
                        <a:solidFill>
                          <a:srgbClr val="0070C0"/>
                        </a:solidFill>
                      </a:endParaRPr>
                    </a:p>
                    <a:p>
                      <a:pPr algn="ctr"/>
                      <a:endParaRPr lang="en-GB" sz="1100" dirty="0"/>
                    </a:p>
                  </a:txBody>
                  <a:tcPr/>
                </a:tc>
                <a:tc gridSpan="2">
                  <a:txBody>
                    <a:bodyPr/>
                    <a:lstStyle/>
                    <a:p>
                      <a:pPr algn="ctr"/>
                      <a:endParaRPr lang="en-GB" sz="1100" dirty="0">
                        <a:solidFill>
                          <a:srgbClr val="7030A0"/>
                        </a:solidFill>
                      </a:endParaRPr>
                    </a:p>
                    <a:p>
                      <a:pPr algn="ctr"/>
                      <a:r>
                        <a:rPr lang="en-GB" sz="1100" dirty="0">
                          <a:solidFill>
                            <a:srgbClr val="FF33CC"/>
                          </a:solidFill>
                        </a:rPr>
                        <a:t>How can we be more sustainable in school?</a:t>
                      </a:r>
                    </a:p>
                  </a:txBody>
                  <a:tcPr/>
                </a:tc>
                <a:tc hMerge="1">
                  <a:txBody>
                    <a:bodyPr/>
                    <a:lstStyle/>
                    <a:p>
                      <a:endParaRPr lang="en-GB"/>
                    </a:p>
                  </a:txBody>
                  <a:tcPr/>
                </a:tc>
                <a:tc>
                  <a:txBody>
                    <a:bodyPr/>
                    <a:lstStyle/>
                    <a:p>
                      <a:pPr algn="ctr"/>
                      <a:endParaRPr lang="en-GB" sz="1100" dirty="0"/>
                    </a:p>
                    <a:p>
                      <a:pPr algn="ctr"/>
                      <a:r>
                        <a:rPr lang="en-GB" sz="1100" dirty="0"/>
                        <a:t>Big</a:t>
                      </a:r>
                      <a:r>
                        <a:rPr lang="en-GB" sz="1100" baseline="0" dirty="0"/>
                        <a:t> Question:</a:t>
                      </a:r>
                    </a:p>
                    <a:p>
                      <a:pPr algn="ctr"/>
                      <a:r>
                        <a:rPr lang="en-GB" sz="1100" baseline="0" dirty="0"/>
                        <a:t>Are we damaging our World?</a:t>
                      </a:r>
                      <a:endParaRPr lang="en-GB" sz="1100" dirty="0"/>
                    </a:p>
                  </a:txBody>
                  <a:tcPr/>
                </a:tc>
                <a:extLst>
                  <a:ext uri="{0D108BD9-81ED-4DB2-BD59-A6C34878D82A}">
                    <a16:rowId xmlns:a16="http://schemas.microsoft.com/office/drawing/2014/main" val="3235056895"/>
                  </a:ext>
                </a:extLst>
              </a:tr>
            </a:tbl>
          </a:graphicData>
        </a:graphic>
      </p:graphicFrame>
      <p:sp>
        <p:nvSpPr>
          <p:cNvPr id="12" name="TextBox 11"/>
          <p:cNvSpPr txBox="1"/>
          <p:nvPr/>
        </p:nvSpPr>
        <p:spPr>
          <a:xfrm>
            <a:off x="330086" y="8811940"/>
            <a:ext cx="12141426" cy="369332"/>
          </a:xfrm>
          <a:prstGeom prst="rect">
            <a:avLst/>
          </a:prstGeom>
          <a:solidFill>
            <a:schemeClr val="bg1">
              <a:lumMod val="85000"/>
            </a:schemeClr>
          </a:solidFill>
          <a:ln>
            <a:solidFill>
              <a:schemeClr val="tx1"/>
            </a:solidFill>
          </a:ln>
        </p:spPr>
        <p:txBody>
          <a:bodyPr wrap="square" rtlCol="0">
            <a:spAutoFit/>
          </a:bodyPr>
          <a:lstStyle/>
          <a:p>
            <a:pPr algn="ctr"/>
            <a:r>
              <a:rPr lang="en-GB" b="1" dirty="0"/>
              <a:t>Big Finish – To plan an environmental campaign</a:t>
            </a:r>
          </a:p>
        </p:txBody>
      </p:sp>
      <p:sp>
        <p:nvSpPr>
          <p:cNvPr id="28" name="TextBox 27"/>
          <p:cNvSpPr txBox="1"/>
          <p:nvPr/>
        </p:nvSpPr>
        <p:spPr>
          <a:xfrm>
            <a:off x="1838747" y="262826"/>
            <a:ext cx="9481717" cy="369332"/>
          </a:xfrm>
          <a:prstGeom prst="rect">
            <a:avLst/>
          </a:prstGeom>
          <a:solidFill>
            <a:schemeClr val="bg1">
              <a:lumMod val="85000"/>
            </a:schemeClr>
          </a:solidFill>
          <a:ln>
            <a:solidFill>
              <a:schemeClr val="tx1"/>
            </a:solidFill>
          </a:ln>
        </p:spPr>
        <p:txBody>
          <a:bodyPr wrap="square" rtlCol="0">
            <a:spAutoFit/>
          </a:bodyPr>
          <a:lstStyle/>
          <a:p>
            <a:pPr algn="ctr"/>
            <a:r>
              <a:rPr lang="en-GB" b="1" dirty="0"/>
              <a:t>Year 6 Unit 2: Protecting the Environment</a:t>
            </a:r>
          </a:p>
        </p:txBody>
      </p:sp>
      <p:pic>
        <p:nvPicPr>
          <p:cNvPr id="11" name="Picture 10">
            <a:extLst>
              <a:ext uri="{FF2B5EF4-FFF2-40B4-BE49-F238E27FC236}">
                <a16:creationId xmlns:a16="http://schemas.microsoft.com/office/drawing/2014/main" id="{FDE8CE2B-DF39-4485-84AC-54DFB430B0C6}"/>
              </a:ext>
            </a:extLst>
          </p:cNvPr>
          <p:cNvPicPr>
            <a:picLocks noChangeAspect="1"/>
          </p:cNvPicPr>
          <p:nvPr/>
        </p:nvPicPr>
        <p:blipFill>
          <a:blip r:embed="rId3"/>
          <a:stretch>
            <a:fillRect/>
          </a:stretch>
        </p:blipFill>
        <p:spPr>
          <a:xfrm>
            <a:off x="1652523" y="8159538"/>
            <a:ext cx="405112" cy="405112"/>
          </a:xfrm>
          <a:prstGeom prst="rect">
            <a:avLst/>
          </a:prstGeom>
        </p:spPr>
      </p:pic>
      <p:pic>
        <p:nvPicPr>
          <p:cNvPr id="13" name="Picture 2" descr="Image result for communicate icon">
            <a:extLst>
              <a:ext uri="{FF2B5EF4-FFF2-40B4-BE49-F238E27FC236}">
                <a16:creationId xmlns:a16="http://schemas.microsoft.com/office/drawing/2014/main" id="{9D0B9338-5DA7-4935-89B7-8FD4BB2C0868}"/>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89485" y="8098848"/>
            <a:ext cx="620232" cy="620232"/>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3">
            <a:extLst>
              <a:ext uri="{FF2B5EF4-FFF2-40B4-BE49-F238E27FC236}">
                <a16:creationId xmlns:a16="http://schemas.microsoft.com/office/drawing/2014/main" id="{D878EF8C-3A06-4D93-AF93-D1753CD4ABE7}"/>
              </a:ext>
            </a:extLst>
          </p:cNvPr>
          <p:cNvPicPr>
            <a:picLocks noChangeAspect="1"/>
          </p:cNvPicPr>
          <p:nvPr/>
        </p:nvPicPr>
        <p:blipFill>
          <a:blip r:embed="rId5"/>
          <a:stretch>
            <a:fillRect/>
          </a:stretch>
        </p:blipFill>
        <p:spPr>
          <a:xfrm>
            <a:off x="3545802" y="8221107"/>
            <a:ext cx="420660" cy="420660"/>
          </a:xfrm>
          <a:prstGeom prst="rect">
            <a:avLst/>
          </a:prstGeom>
        </p:spPr>
      </p:pic>
      <p:pic>
        <p:nvPicPr>
          <p:cNvPr id="15" name="Picture 14">
            <a:extLst>
              <a:ext uri="{FF2B5EF4-FFF2-40B4-BE49-F238E27FC236}">
                <a16:creationId xmlns:a16="http://schemas.microsoft.com/office/drawing/2014/main" id="{66EA3C2C-3F59-4DB0-861B-9C25AD56AEBC}"/>
              </a:ext>
            </a:extLst>
          </p:cNvPr>
          <p:cNvPicPr>
            <a:picLocks noChangeAspect="1"/>
          </p:cNvPicPr>
          <p:nvPr/>
        </p:nvPicPr>
        <p:blipFill>
          <a:blip r:embed="rId3"/>
          <a:stretch>
            <a:fillRect/>
          </a:stretch>
        </p:blipFill>
        <p:spPr>
          <a:xfrm>
            <a:off x="3013158" y="8221107"/>
            <a:ext cx="405112" cy="405112"/>
          </a:xfrm>
          <a:prstGeom prst="rect">
            <a:avLst/>
          </a:prstGeom>
        </p:spPr>
      </p:pic>
      <p:pic>
        <p:nvPicPr>
          <p:cNvPr id="16" name="Picture 15">
            <a:extLst>
              <a:ext uri="{FF2B5EF4-FFF2-40B4-BE49-F238E27FC236}">
                <a16:creationId xmlns:a16="http://schemas.microsoft.com/office/drawing/2014/main" id="{33D995DA-8DAB-4874-BACF-DCF16A6014F6}"/>
              </a:ext>
            </a:extLst>
          </p:cNvPr>
          <p:cNvPicPr>
            <a:picLocks noChangeAspect="1"/>
          </p:cNvPicPr>
          <p:nvPr/>
        </p:nvPicPr>
        <p:blipFill>
          <a:blip r:embed="rId3"/>
          <a:stretch>
            <a:fillRect/>
          </a:stretch>
        </p:blipFill>
        <p:spPr>
          <a:xfrm>
            <a:off x="4949055" y="8228881"/>
            <a:ext cx="405112" cy="405112"/>
          </a:xfrm>
          <a:prstGeom prst="rect">
            <a:avLst/>
          </a:prstGeom>
        </p:spPr>
      </p:pic>
      <p:pic>
        <p:nvPicPr>
          <p:cNvPr id="17" name="Picture 2" descr="Image result for communicate icon">
            <a:extLst>
              <a:ext uri="{FF2B5EF4-FFF2-40B4-BE49-F238E27FC236}">
                <a16:creationId xmlns:a16="http://schemas.microsoft.com/office/drawing/2014/main" id="{8F8616ED-40CF-42F8-A97F-E8DDD171065F}"/>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435215" y="8145278"/>
            <a:ext cx="620232" cy="620232"/>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17">
            <a:extLst>
              <a:ext uri="{FF2B5EF4-FFF2-40B4-BE49-F238E27FC236}">
                <a16:creationId xmlns:a16="http://schemas.microsoft.com/office/drawing/2014/main" id="{D8B2B0E9-CB00-4D99-B396-614C3F487699}"/>
              </a:ext>
            </a:extLst>
          </p:cNvPr>
          <p:cNvPicPr>
            <a:picLocks noChangeAspect="1"/>
          </p:cNvPicPr>
          <p:nvPr/>
        </p:nvPicPr>
        <p:blipFill>
          <a:blip r:embed="rId5"/>
          <a:stretch>
            <a:fillRect/>
          </a:stretch>
        </p:blipFill>
        <p:spPr>
          <a:xfrm>
            <a:off x="6822920" y="8198634"/>
            <a:ext cx="420660" cy="420660"/>
          </a:xfrm>
          <a:prstGeom prst="rect">
            <a:avLst/>
          </a:prstGeom>
        </p:spPr>
      </p:pic>
      <p:pic>
        <p:nvPicPr>
          <p:cNvPr id="19" name="Picture 2" descr="Image result for communicate icon">
            <a:extLst>
              <a:ext uri="{FF2B5EF4-FFF2-40B4-BE49-F238E27FC236}">
                <a16:creationId xmlns:a16="http://schemas.microsoft.com/office/drawing/2014/main" id="{5656D648-1F6D-4CC0-BFC0-0D22FF91D327}"/>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71112" y="8159538"/>
            <a:ext cx="620232" cy="620232"/>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2" descr="Image result for communicate icon">
            <a:extLst>
              <a:ext uri="{FF2B5EF4-FFF2-40B4-BE49-F238E27FC236}">
                <a16:creationId xmlns:a16="http://schemas.microsoft.com/office/drawing/2014/main" id="{B2EB24F2-24AE-4810-80FA-8DC5CB92CA76}"/>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953363" y="8168493"/>
            <a:ext cx="620232" cy="620232"/>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0">
            <a:extLst>
              <a:ext uri="{FF2B5EF4-FFF2-40B4-BE49-F238E27FC236}">
                <a16:creationId xmlns:a16="http://schemas.microsoft.com/office/drawing/2014/main" id="{01A5B126-C2E7-4A18-B92F-49769B91A7A5}"/>
              </a:ext>
            </a:extLst>
          </p:cNvPr>
          <p:cNvPicPr>
            <a:picLocks noChangeAspect="1"/>
          </p:cNvPicPr>
          <p:nvPr/>
        </p:nvPicPr>
        <p:blipFill>
          <a:blip r:embed="rId3"/>
          <a:stretch>
            <a:fillRect/>
          </a:stretch>
        </p:blipFill>
        <p:spPr>
          <a:xfrm>
            <a:off x="9656082" y="8239387"/>
            <a:ext cx="405112" cy="405112"/>
          </a:xfrm>
          <a:prstGeom prst="rect">
            <a:avLst/>
          </a:prstGeom>
        </p:spPr>
      </p:pic>
      <p:pic>
        <p:nvPicPr>
          <p:cNvPr id="23" name="Picture 22">
            <a:extLst>
              <a:ext uri="{FF2B5EF4-FFF2-40B4-BE49-F238E27FC236}">
                <a16:creationId xmlns:a16="http://schemas.microsoft.com/office/drawing/2014/main" id="{B8707EB0-D2C0-4FCA-BBA4-F486CA181A9C}"/>
              </a:ext>
            </a:extLst>
          </p:cNvPr>
          <p:cNvPicPr>
            <a:picLocks noChangeAspect="1"/>
          </p:cNvPicPr>
          <p:nvPr/>
        </p:nvPicPr>
        <p:blipFill>
          <a:blip r:embed="rId5"/>
          <a:stretch>
            <a:fillRect/>
          </a:stretch>
        </p:blipFill>
        <p:spPr>
          <a:xfrm>
            <a:off x="11546802" y="8222966"/>
            <a:ext cx="420660" cy="420660"/>
          </a:xfrm>
          <a:prstGeom prst="rect">
            <a:avLst/>
          </a:prstGeom>
        </p:spPr>
      </p:pic>
      <p:pic>
        <p:nvPicPr>
          <p:cNvPr id="26" name="Picture 2" descr="Image result for communicate icon">
            <a:extLst>
              <a:ext uri="{FF2B5EF4-FFF2-40B4-BE49-F238E27FC236}">
                <a16:creationId xmlns:a16="http://schemas.microsoft.com/office/drawing/2014/main" id="{22C746CC-B163-44D5-8FBE-A91D70699EDB}"/>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873999" y="8121321"/>
            <a:ext cx="620232" cy="620232"/>
          </a:xfrm>
          <a:prstGeom prst="rect">
            <a:avLst/>
          </a:prstGeom>
          <a:noFill/>
          <a:extLst>
            <a:ext uri="{909E8E84-426E-40DD-AFC4-6F175D3DCCD1}">
              <a14:hiddenFill xmlns:a14="http://schemas.microsoft.com/office/drawing/2010/main">
                <a:solidFill>
                  <a:srgbClr val="FFFFFF"/>
                </a:solidFill>
              </a14:hiddenFill>
            </a:ext>
          </a:extLst>
        </p:spPr>
      </p:pic>
      <p:sp>
        <p:nvSpPr>
          <p:cNvPr id="22" name="Frame 21"/>
          <p:cNvSpPr/>
          <p:nvPr/>
        </p:nvSpPr>
        <p:spPr>
          <a:xfrm>
            <a:off x="-1" y="0"/>
            <a:ext cx="12801600" cy="9601200"/>
          </a:xfrm>
          <a:prstGeom prst="frame">
            <a:avLst>
              <a:gd name="adj1" fmla="val 2089"/>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en-GB" sz="1246">
              <a:solidFill>
                <a:schemeClr val="tx1"/>
              </a:solidFill>
            </a:endParaRPr>
          </a:p>
        </p:txBody>
      </p:sp>
      <p:pic>
        <p:nvPicPr>
          <p:cNvPr id="24" name="Picture 23"/>
          <p:cNvPicPr>
            <a:picLocks noChangeAspect="1"/>
          </p:cNvPicPr>
          <p:nvPr/>
        </p:nvPicPr>
        <p:blipFill>
          <a:blip r:embed="rId6"/>
          <a:stretch>
            <a:fillRect/>
          </a:stretch>
        </p:blipFill>
        <p:spPr>
          <a:xfrm>
            <a:off x="330085" y="206382"/>
            <a:ext cx="1508661" cy="404553"/>
          </a:xfrm>
          <a:prstGeom prst="rect">
            <a:avLst/>
          </a:prstGeom>
        </p:spPr>
      </p:pic>
    </p:spTree>
    <p:extLst>
      <p:ext uri="{BB962C8B-B14F-4D97-AF65-F5344CB8AC3E}">
        <p14:creationId xmlns:p14="http://schemas.microsoft.com/office/powerpoint/2010/main" val="260174865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1034</TotalTime>
  <Words>4916</Words>
  <Application>Microsoft Office PowerPoint</Application>
  <PresentationFormat>A3 Paper (297x420 mm)</PresentationFormat>
  <Paragraphs>419</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OneIT Services and Solutions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Jane Bedwell</dc:creator>
  <cp:lastModifiedBy>Ryan Taylor</cp:lastModifiedBy>
  <cp:revision>136</cp:revision>
  <cp:lastPrinted>2022-03-28T08:14:43Z</cp:lastPrinted>
  <dcterms:created xsi:type="dcterms:W3CDTF">2021-12-06T11:27:23Z</dcterms:created>
  <dcterms:modified xsi:type="dcterms:W3CDTF">2022-10-13T09:33:43Z</dcterms:modified>
</cp:coreProperties>
</file>